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3"/>
  </p:notesMasterIdLst>
  <p:handoutMasterIdLst>
    <p:handoutMasterId r:id="rId24"/>
  </p:handoutMasterIdLst>
  <p:sldIdLst>
    <p:sldId id="256" r:id="rId3"/>
    <p:sldId id="257" r:id="rId4"/>
    <p:sldId id="258" r:id="rId5"/>
    <p:sldId id="259" r:id="rId6"/>
    <p:sldId id="261" r:id="rId7"/>
    <p:sldId id="260" r:id="rId8"/>
    <p:sldId id="262" r:id="rId9"/>
    <p:sldId id="263" r:id="rId10"/>
    <p:sldId id="265" r:id="rId11"/>
    <p:sldId id="264" r:id="rId12"/>
    <p:sldId id="266" r:id="rId13"/>
    <p:sldId id="267" r:id="rId14"/>
    <p:sldId id="273" r:id="rId15"/>
    <p:sldId id="268" r:id="rId16"/>
    <p:sldId id="269" r:id="rId17"/>
    <p:sldId id="274" r:id="rId18"/>
    <p:sldId id="275" r:id="rId19"/>
    <p:sldId id="276" r:id="rId20"/>
    <p:sldId id="277" r:id="rId21"/>
    <p:sldId id="278"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F34"/>
    <a:srgbClr val="888430"/>
    <a:srgbClr val="7F7B2D"/>
    <a:srgbClr val="000000"/>
    <a:srgbClr val="696625"/>
    <a:srgbClr val="FF8575"/>
    <a:srgbClr val="F60000"/>
    <a:srgbClr val="AC1F14"/>
    <a:srgbClr val="A73E3B"/>
    <a:srgbClr val="F8A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58" autoAdjust="0"/>
  </p:normalViewPr>
  <p:slideViewPr>
    <p:cSldViewPr>
      <p:cViewPr varScale="1">
        <p:scale>
          <a:sx n="52" d="100"/>
          <a:sy n="52" d="100"/>
        </p:scale>
        <p:origin x="1842" y="6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2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FDA44E9-A759-4FDF-8196-F6F8D3E7C656}" type="datetimeFigureOut">
              <a:rPr lang="en-US" smtClean="0"/>
              <a:t>10/25/2022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AE38918-9D06-4589-8996-72657BC294E6}" type="slidenum">
              <a:rPr lang="en-US" smtClean="0"/>
              <a:t>‹#›</a:t>
            </a:fld>
            <a:endParaRPr lang="en-US"/>
          </a:p>
        </p:txBody>
      </p:sp>
    </p:spTree>
    <p:extLst>
      <p:ext uri="{BB962C8B-B14F-4D97-AF65-F5344CB8AC3E}">
        <p14:creationId xmlns:p14="http://schemas.microsoft.com/office/powerpoint/2010/main" val="259323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5B655B-DEBD-4916-968D-254A4B6D2BA0}" type="datetimeFigureOut">
              <a:rPr lang="en-US" smtClean="0"/>
              <a:t>10/25/2022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D033F48-BF17-4967-8269-19E20C5D986B}" type="slidenum">
              <a:rPr lang="en-US" smtClean="0"/>
              <a:t>‹#›</a:t>
            </a:fld>
            <a:endParaRPr lang="en-US"/>
          </a:p>
        </p:txBody>
      </p:sp>
    </p:spTree>
    <p:extLst>
      <p:ext uri="{BB962C8B-B14F-4D97-AF65-F5344CB8AC3E}">
        <p14:creationId xmlns:p14="http://schemas.microsoft.com/office/powerpoint/2010/main" val="124106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eather.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nws.noaa.gov/glossary/index.php?word=Weather+Forecast+Offi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33F48-BF17-4967-8269-19E20C5D986B}" type="slidenum">
              <a:rPr lang="en-US" smtClean="0"/>
              <a:t>1</a:t>
            </a:fld>
            <a:endParaRPr lang="en-US"/>
          </a:p>
        </p:txBody>
      </p:sp>
    </p:spTree>
    <p:extLst>
      <p:ext uri="{BB962C8B-B14F-4D97-AF65-F5344CB8AC3E}">
        <p14:creationId xmlns:p14="http://schemas.microsoft.com/office/powerpoint/2010/main" val="16409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altLang="ja-JP" sz="1300" dirty="0">
                <a:solidFill>
                  <a:srgbClr val="000000"/>
                </a:solidFill>
                <a:latin typeface="Arial" charset="0"/>
              </a:rPr>
              <a:t>Encourage employees to take a cool-down rest in the shade</a:t>
            </a:r>
            <a:r>
              <a:rPr lang="en-US" sz="1300" dirty="0">
                <a:solidFill>
                  <a:srgbClr val="000000"/>
                </a:solidFill>
                <a:latin typeface="Arial" charset="0"/>
              </a:rPr>
              <a:t>, especially if you notice you are getting a headache, start feeling over heated, or begin to show any of the other symptoms of a heat related illness.</a:t>
            </a:r>
          </a:p>
          <a:p>
            <a:pPr defTabSz="1080151" eaLnBrk="0" fontAlgn="base" hangingPunct="0">
              <a:spcBef>
                <a:spcPct val="30000"/>
              </a:spcBef>
              <a:spcAft>
                <a:spcPct val="0"/>
              </a:spcAft>
              <a:defRPr/>
            </a:pPr>
            <a:endParaRPr lang="en-US" sz="1300" dirty="0">
              <a:solidFill>
                <a:srgbClr val="000000"/>
              </a:solidFill>
              <a:latin typeface="Arial" charset="0"/>
            </a:endParaRPr>
          </a:p>
          <a:p>
            <a:pPr defTabSz="1080151" eaLnBrk="0" fontAlgn="base" hangingPunct="0">
              <a:spcBef>
                <a:spcPct val="30000"/>
              </a:spcBef>
              <a:spcAft>
                <a:spcPct val="0"/>
              </a:spcAft>
              <a:defRPr/>
            </a:pPr>
            <a:r>
              <a:rPr lang="en-US" sz="1300" dirty="0">
                <a:solidFill>
                  <a:srgbClr val="000000"/>
                </a:solidFill>
                <a:latin typeface="Arial" charset="0"/>
              </a:rPr>
              <a:t>The purpose of the cool-down rest in the shade is to reduce heat stress on the employee. Shade removes sunlight as a source of heat, and since people produce more metabolic heat while working, resting reduces this as a source of heat stress, while also reducing the heart rate. Cool, fresh water should be available in the recovery area to encourage employees to drink it.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033F48-BF17-4967-8269-19E20C5D986B}" type="slidenum">
              <a:rPr lang="en-US" smtClean="0"/>
              <a:t>10</a:t>
            </a:fld>
            <a:endParaRPr lang="en-US"/>
          </a:p>
        </p:txBody>
      </p:sp>
    </p:spTree>
    <p:extLst>
      <p:ext uri="{BB962C8B-B14F-4D97-AF65-F5344CB8AC3E}">
        <p14:creationId xmlns:p14="http://schemas.microsoft.com/office/powerpoint/2010/main" val="393076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300" dirty="0">
                <a:solidFill>
                  <a:srgbClr val="000000"/>
                </a:solidFill>
                <a:latin typeface="Arial" charset="0"/>
              </a:rPr>
              <a:t>At developed sites such as schools access to shade is readily available and should be taken advantage of whenever employees are suffering from a heat illness or believe that a preventative recovery period is needed. Access to shade will be available to all employees at all times for a period of no less than 5 minutes. </a:t>
            </a:r>
          </a:p>
          <a:p>
            <a:pPr defTabSz="1080151" eaLnBrk="0" fontAlgn="base" hangingPunct="0">
              <a:spcBef>
                <a:spcPct val="30000"/>
              </a:spcBef>
              <a:spcAft>
                <a:spcPct val="0"/>
              </a:spcAft>
              <a:defRPr/>
            </a:pPr>
            <a:r>
              <a:rPr lang="en-US" sz="1300" dirty="0">
                <a:solidFill>
                  <a:srgbClr val="000000"/>
                </a:solidFill>
                <a:latin typeface="Arial" charset="0"/>
              </a:rPr>
              <a:t>When employees travel to undeveloped locations such as vacant lots during hot weather supervisors must ensure that shade is provided via the use of umbrellas, canopies or other portable devices. The portable shade devices shall be set up as close to the work location as possible. </a:t>
            </a:r>
          </a:p>
          <a:p>
            <a:endParaRPr lang="en-US" dirty="0" smtClean="0"/>
          </a:p>
        </p:txBody>
      </p:sp>
      <p:sp>
        <p:nvSpPr>
          <p:cNvPr id="4" name="Slide Number Placeholder 3"/>
          <p:cNvSpPr>
            <a:spLocks noGrp="1"/>
          </p:cNvSpPr>
          <p:nvPr>
            <p:ph type="sldNum" sz="quarter" idx="10"/>
          </p:nvPr>
        </p:nvSpPr>
        <p:spPr/>
        <p:txBody>
          <a:bodyPr/>
          <a:lstStyle/>
          <a:p>
            <a:fld id="{0D033F48-BF17-4967-8269-19E20C5D986B}" type="slidenum">
              <a:rPr lang="en-US" smtClean="0"/>
              <a:t>11</a:t>
            </a:fld>
            <a:endParaRPr lang="en-US"/>
          </a:p>
        </p:txBody>
      </p:sp>
    </p:spTree>
    <p:extLst>
      <p:ext uri="{BB962C8B-B14F-4D97-AF65-F5344CB8AC3E}">
        <p14:creationId xmlns:p14="http://schemas.microsoft.com/office/powerpoint/2010/main" val="166712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300" dirty="0">
                <a:solidFill>
                  <a:srgbClr val="000000"/>
                </a:solidFill>
                <a:latin typeface="Arial" charset="0"/>
              </a:rPr>
              <a:t>You should monitor predicted weather temperatures in advance, for example via TV, radio or internet, so that you can have a general idea when the temperature is likely to exceed 85 degrees.</a:t>
            </a:r>
          </a:p>
          <a:p>
            <a:pPr defTabSz="1080151" eaLnBrk="0" fontAlgn="base" hangingPunct="0">
              <a:spcBef>
                <a:spcPct val="30000"/>
              </a:spcBef>
              <a:spcAft>
                <a:spcPct val="0"/>
              </a:spcAft>
              <a:defRPr/>
            </a:pPr>
            <a:endParaRPr lang="en-US" sz="400" dirty="0">
              <a:solidFill>
                <a:srgbClr val="000000"/>
              </a:solidFill>
              <a:latin typeface="Arial" charset="0"/>
            </a:endParaRPr>
          </a:p>
          <a:p>
            <a:pPr defTabSz="1080151" eaLnBrk="0" fontAlgn="base" hangingPunct="0">
              <a:spcBef>
                <a:spcPct val="30000"/>
              </a:spcBef>
              <a:spcAft>
                <a:spcPct val="0"/>
              </a:spcAft>
              <a:defRPr/>
            </a:pPr>
            <a:r>
              <a:rPr lang="en-US" sz="1300" dirty="0">
                <a:solidFill>
                  <a:srgbClr val="000000"/>
                </a:solidFill>
                <a:latin typeface="Arial" charset="0"/>
              </a:rPr>
              <a:t>Regardless of what the predicted high has been the previous day, employers are expected to know if the actual temperature is exceeding 90 degrees F at their worksite. If the temperature enters this range, shade must actually be present regardless of the previous day's predicted temperature high. </a:t>
            </a:r>
          </a:p>
          <a:p>
            <a:pPr defTabSz="1080151" eaLnBrk="0" fontAlgn="base" hangingPunct="0">
              <a:spcBef>
                <a:spcPct val="30000"/>
              </a:spcBef>
              <a:spcAft>
                <a:spcPct val="0"/>
              </a:spcAft>
              <a:defRPr/>
            </a:pPr>
            <a:endParaRPr lang="en-US" sz="400" dirty="0">
              <a:solidFill>
                <a:srgbClr val="000000"/>
              </a:solidFill>
              <a:latin typeface="Arial" charset="0"/>
            </a:endParaRPr>
          </a:p>
          <a:p>
            <a:pPr algn="l"/>
            <a:r>
              <a:rPr lang="en-US" b="1" dirty="0" smtClean="0"/>
              <a:t>NOAA's Watch, Warning, and Advisory Products for Extreme Heat</a:t>
            </a:r>
            <a:endParaRPr lang="en-US" dirty="0" smtClean="0"/>
          </a:p>
          <a:p>
            <a:pPr defTabSz="1080151" eaLnBrk="0" fontAlgn="base" hangingPunct="0">
              <a:spcBef>
                <a:spcPct val="30000"/>
              </a:spcBef>
              <a:spcAft>
                <a:spcPct val="0"/>
              </a:spcAft>
              <a:defRPr/>
            </a:pPr>
            <a:r>
              <a:rPr lang="en-US" dirty="0" smtClean="0"/>
              <a:t>Each </a:t>
            </a:r>
            <a:r>
              <a:rPr lang="en-US" dirty="0" smtClean="0">
                <a:hlinkClick r:id="rId3"/>
              </a:rPr>
              <a:t>National Weather Service </a:t>
            </a:r>
            <a:r>
              <a:rPr lang="en-US" dirty="0" smtClean="0">
                <a:hlinkClick r:id="rId4"/>
              </a:rPr>
              <a:t>Weather Forecast Office</a:t>
            </a:r>
            <a:r>
              <a:rPr lang="en-US" dirty="0" smtClean="0"/>
              <a:t> can issue the following heat-related products as conditions warrant: </a:t>
            </a:r>
          </a:p>
          <a:p>
            <a:pPr defTabSz="1080151" eaLnBrk="0" fontAlgn="base" hangingPunct="0">
              <a:spcBef>
                <a:spcPct val="30000"/>
              </a:spcBef>
              <a:spcAft>
                <a:spcPct val="0"/>
              </a:spcAft>
              <a:defRPr/>
            </a:pPr>
            <a:endParaRPr lang="en-US" sz="100" dirty="0">
              <a:solidFill>
                <a:srgbClr val="000000"/>
              </a:solidFill>
              <a:latin typeface="Arial" charset="0"/>
            </a:endParaRPr>
          </a:p>
          <a:p>
            <a:pPr defTabSz="1080151" eaLnBrk="0" fontAlgn="base" hangingPunct="0">
              <a:spcBef>
                <a:spcPct val="30000"/>
              </a:spcBef>
              <a:spcAft>
                <a:spcPct val="0"/>
              </a:spcAft>
              <a:defRPr/>
            </a:pPr>
            <a:r>
              <a:rPr lang="en-US" b="1" dirty="0" smtClean="0"/>
              <a:t>Excessive Heat Outlooks</a:t>
            </a:r>
            <a:r>
              <a:rPr lang="en-US" dirty="0" smtClean="0"/>
              <a:t> : are issued when the potential exists for an excessive heat event in the next 3-7 days.</a:t>
            </a:r>
          </a:p>
          <a:p>
            <a:pPr defTabSz="1080151" eaLnBrk="0" fontAlgn="base" hangingPunct="0">
              <a:spcBef>
                <a:spcPct val="30000"/>
              </a:spcBef>
              <a:spcAft>
                <a:spcPct val="0"/>
              </a:spcAft>
              <a:defRPr/>
            </a:pPr>
            <a:r>
              <a:rPr lang="en-US" b="1" dirty="0" smtClean="0"/>
              <a:t>Excessive Heat Watches</a:t>
            </a:r>
            <a:r>
              <a:rPr lang="en-US" dirty="0" smtClean="0"/>
              <a:t>: are issued when conditions are favorable for an excessive heat event in the next 12 to 48 hours.</a:t>
            </a:r>
          </a:p>
          <a:p>
            <a:pPr defTabSz="1080151" eaLnBrk="0" fontAlgn="base" hangingPunct="0">
              <a:spcBef>
                <a:spcPct val="30000"/>
              </a:spcBef>
              <a:spcAft>
                <a:spcPct val="0"/>
              </a:spcAft>
              <a:defRPr/>
            </a:pPr>
            <a:r>
              <a:rPr lang="en-US" b="1" dirty="0" smtClean="0"/>
              <a:t>Excessive Heat Warnings/Advisories</a:t>
            </a:r>
            <a:r>
              <a:rPr lang="en-US" dirty="0" smtClean="0"/>
              <a:t>: are issued when an excessive heat event is expected in the next 36 hours.</a:t>
            </a:r>
          </a:p>
          <a:p>
            <a:pPr defTabSz="1080151" eaLnBrk="0" fontAlgn="base" hangingPunct="0">
              <a:spcBef>
                <a:spcPct val="30000"/>
              </a:spcBef>
              <a:spcAft>
                <a:spcPct val="0"/>
              </a:spcAft>
              <a:defRPr/>
            </a:pPr>
            <a:endParaRPr lang="en-US" sz="400" dirty="0">
              <a:solidFill>
                <a:srgbClr val="000000"/>
              </a:solidFill>
              <a:latin typeface="Arial" charset="0"/>
            </a:endParaRPr>
          </a:p>
          <a:p>
            <a:pPr defTabSz="1080151" eaLnBrk="0" fontAlgn="base" hangingPunct="0">
              <a:spcBef>
                <a:spcPct val="30000"/>
              </a:spcBef>
              <a:spcAft>
                <a:spcPct val="0"/>
              </a:spcAft>
              <a:defRPr/>
            </a:pPr>
            <a:r>
              <a:rPr lang="en-US" sz="1300" dirty="0">
                <a:solidFill>
                  <a:srgbClr val="000000"/>
                </a:solidFill>
                <a:latin typeface="Arial" charset="0"/>
              </a:rPr>
              <a:t>For more detailed information go to NOAA’s website http://www.noaawatch.gov/themes/heat.php</a:t>
            </a:r>
            <a:r>
              <a:rPr lang="en-US" sz="1300" dirty="0"/>
              <a:t> </a:t>
            </a:r>
            <a:endParaRPr lang="en-US" sz="1300"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0D033F48-BF17-4967-8269-19E20C5D986B}" type="slidenum">
              <a:rPr lang="en-US" smtClean="0"/>
              <a:t>12</a:t>
            </a:fld>
            <a:endParaRPr lang="en-US"/>
          </a:p>
        </p:txBody>
      </p:sp>
    </p:spTree>
    <p:extLst>
      <p:ext uri="{BB962C8B-B14F-4D97-AF65-F5344CB8AC3E}">
        <p14:creationId xmlns:p14="http://schemas.microsoft.com/office/powerpoint/2010/main" val="278880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OSHA Heat Stress App for Blackberry, I-phones and Android type phones.  A good resource tool that may help keep employees informed. You can find out more information about the app at http://www.osha.gov/SLTC/heatillness/heat_index/heat_app.html. </a:t>
            </a:r>
            <a:endParaRPr lang="en-US" dirty="0" smtClean="0"/>
          </a:p>
          <a:p>
            <a:endParaRPr lang="en-US" dirty="0"/>
          </a:p>
        </p:txBody>
      </p:sp>
      <p:sp>
        <p:nvSpPr>
          <p:cNvPr id="4" name="Slide Number Placeholder 3"/>
          <p:cNvSpPr>
            <a:spLocks noGrp="1"/>
          </p:cNvSpPr>
          <p:nvPr>
            <p:ph type="sldNum" sz="quarter" idx="10"/>
          </p:nvPr>
        </p:nvSpPr>
        <p:spPr/>
        <p:txBody>
          <a:bodyPr/>
          <a:lstStyle/>
          <a:p>
            <a:fld id="{B7A81DD2-6A45-4649-9145-25E1E665DBC8}" type="slidenum">
              <a:rPr lang="en-US" smtClean="0"/>
              <a:t>13</a:t>
            </a:fld>
            <a:endParaRPr lang="en-US"/>
          </a:p>
        </p:txBody>
      </p:sp>
    </p:spTree>
    <p:extLst>
      <p:ext uri="{BB962C8B-B14F-4D97-AF65-F5344CB8AC3E}">
        <p14:creationId xmlns:p14="http://schemas.microsoft.com/office/powerpoint/2010/main" val="290131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lnSpc>
                <a:spcPct val="80000"/>
              </a:lnSpc>
              <a:spcBef>
                <a:spcPct val="30000"/>
              </a:spcBef>
              <a:spcAft>
                <a:spcPct val="0"/>
              </a:spcAft>
              <a:defRPr/>
            </a:pPr>
            <a:r>
              <a:rPr lang="en-US" sz="1000" dirty="0">
                <a:solidFill>
                  <a:srgbClr val="000000"/>
                </a:solidFill>
                <a:latin typeface="Arial" charset="0"/>
              </a:rPr>
              <a:t>The high heat procedures are primarily for maintenance personnel that have to work at sites that are vacant.</a:t>
            </a:r>
          </a:p>
          <a:p>
            <a:pPr defTabSz="1080151" eaLnBrk="0" fontAlgn="base" hangingPunct="0">
              <a:lnSpc>
                <a:spcPct val="80000"/>
              </a:lnSpc>
              <a:spcBef>
                <a:spcPct val="30000"/>
              </a:spcBef>
              <a:spcAft>
                <a:spcPct val="0"/>
              </a:spcAft>
              <a:defRPr/>
            </a:pPr>
            <a:r>
              <a:rPr lang="en-US" sz="50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dirty="0">
                <a:solidFill>
                  <a:srgbClr val="000000"/>
                </a:solidFill>
                <a:latin typeface="Arial" charset="0"/>
              </a:rPr>
              <a:t>When the temperature equals or exceeds 95 degree Fahrenheit, employers shall implement the high-heat preventive procedures as listed below:</a:t>
            </a:r>
          </a:p>
          <a:p>
            <a:pPr defTabSz="1080151" eaLnBrk="0" fontAlgn="base" hangingPunct="0">
              <a:lnSpc>
                <a:spcPct val="80000"/>
              </a:lnSpc>
              <a:spcBef>
                <a:spcPct val="30000"/>
              </a:spcBef>
              <a:spcAft>
                <a:spcPct val="0"/>
              </a:spcAft>
              <a:defRPr/>
            </a:pPr>
            <a:r>
              <a:rPr lang="en-US" sz="50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b="1" dirty="0">
                <a:solidFill>
                  <a:srgbClr val="000000"/>
                </a:solidFill>
                <a:latin typeface="Arial" charset="0"/>
              </a:rPr>
              <a:t>1. Ensuring that effective communication by voice, observation, or electronic means is maintained so that employees at the work site can contact a supervisor when needed.  An electronic device, such as a cell phone or text messaging device, may be used for this purpose only if reception in the area is reliable.</a:t>
            </a:r>
            <a:r>
              <a:rPr lang="en-US" sz="1000" dirty="0">
                <a:solidFill>
                  <a:srgbClr val="000000"/>
                </a:solidFill>
                <a:latin typeface="Arial" charset="0"/>
              </a:rPr>
              <a:t> </a:t>
            </a:r>
          </a:p>
          <a:p>
            <a:pPr defTabSz="1080151" eaLnBrk="0" fontAlgn="base" hangingPunct="0">
              <a:lnSpc>
                <a:spcPct val="80000"/>
              </a:lnSpc>
              <a:spcBef>
                <a:spcPct val="30000"/>
              </a:spcBef>
              <a:spcAft>
                <a:spcPct val="0"/>
              </a:spcAft>
              <a:defRPr/>
            </a:pPr>
            <a:r>
              <a:rPr lang="en-US" sz="50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dirty="0">
                <a:solidFill>
                  <a:srgbClr val="000000"/>
                </a:solidFill>
                <a:latin typeface="Arial" charset="0"/>
              </a:rPr>
              <a:t>This preventive measure is particularly important in circumstances where the supervisor is not present at the site and needs to be immediately alerted of a problem, such as when the outdoor temperature has suddenly spiked or the water used for replenishing containers have run out.  </a:t>
            </a:r>
          </a:p>
          <a:p>
            <a:pPr defTabSz="1080151" eaLnBrk="0" fontAlgn="base" hangingPunct="0">
              <a:lnSpc>
                <a:spcPct val="80000"/>
              </a:lnSpc>
              <a:spcBef>
                <a:spcPct val="30000"/>
              </a:spcBef>
              <a:spcAft>
                <a:spcPct val="0"/>
              </a:spcAft>
              <a:defRPr/>
            </a:pPr>
            <a:r>
              <a:rPr lang="en-US" sz="50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b="1" dirty="0">
                <a:solidFill>
                  <a:srgbClr val="000000"/>
                </a:solidFill>
                <a:latin typeface="Arial" charset="0"/>
              </a:rPr>
              <a:t>2. Recognition of signs or symptoms of heat illness by a supervisor is crucial for assuring that sick workers be provided immediate access to shade and medical treatment.</a:t>
            </a:r>
            <a:r>
              <a:rPr lang="en-US" sz="1000" dirty="0">
                <a:solidFill>
                  <a:srgbClr val="000000"/>
                </a:solidFill>
                <a:latin typeface="Arial" charset="0"/>
              </a:rPr>
              <a:t>  Delay of prompt medical response is likely to occur if employees working individually or in small groups suffer heat cramps, disorientation or loss of consciousness or any other symptoms of heat illness without the supervisor’s knowledge.</a:t>
            </a:r>
          </a:p>
          <a:p>
            <a:pPr defTabSz="1080151" eaLnBrk="0" fontAlgn="base" hangingPunct="0">
              <a:lnSpc>
                <a:spcPct val="80000"/>
              </a:lnSpc>
              <a:spcBef>
                <a:spcPct val="30000"/>
              </a:spcBef>
              <a:spcAft>
                <a:spcPct val="0"/>
              </a:spcAft>
              <a:defRPr/>
            </a:pPr>
            <a:r>
              <a:rPr lang="en-US" sz="50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dirty="0">
                <a:solidFill>
                  <a:srgbClr val="000000"/>
                </a:solidFill>
                <a:latin typeface="Arial" charset="0"/>
              </a:rPr>
              <a:t>In instances where employees work in small groups without a supervisor present throughout the shift, the supervisor may designate an employee with sufficient experience and training to look for signs and symptoms of heat illness. It must also be reiterated that such a designated observer must know what steps to take if heat illness occurs.</a:t>
            </a:r>
          </a:p>
          <a:p>
            <a:pPr defTabSz="1080151" eaLnBrk="0" fontAlgn="base" hangingPunct="0">
              <a:lnSpc>
                <a:spcPct val="80000"/>
              </a:lnSpc>
              <a:spcBef>
                <a:spcPct val="30000"/>
              </a:spcBef>
              <a:spcAft>
                <a:spcPct val="0"/>
              </a:spcAft>
              <a:defRPr/>
            </a:pPr>
            <a:r>
              <a:rPr lang="en-US" sz="500" baseline="0" dirty="0" smtClean="0">
                <a:solidFill>
                  <a:srgbClr val="000000"/>
                </a:solidFill>
                <a:latin typeface="Arial" charset="0"/>
              </a:rPr>
              <a:t> </a:t>
            </a: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b="1" dirty="0">
                <a:solidFill>
                  <a:srgbClr val="000000"/>
                </a:solidFill>
                <a:latin typeface="Arial" charset="0"/>
              </a:rPr>
              <a:t>3. Reminding employees throughout the shift to drink plenty of water!</a:t>
            </a:r>
            <a:r>
              <a:rPr lang="en-US" sz="1000" dirty="0">
                <a:solidFill>
                  <a:srgbClr val="000000"/>
                </a:solidFill>
                <a:latin typeface="Arial" charset="0"/>
              </a:rPr>
              <a:t> Some employees are more likely to skip drinking water and or taking  rest breaks because they were in a rush to finish their work, and did not realize this could increase their risk of heat illness.</a:t>
            </a:r>
          </a:p>
          <a:p>
            <a:pPr defTabSz="1080151" eaLnBrk="0" fontAlgn="base" hangingPunct="0">
              <a:lnSpc>
                <a:spcPct val="80000"/>
              </a:lnSpc>
              <a:spcBef>
                <a:spcPct val="30000"/>
              </a:spcBef>
              <a:spcAft>
                <a:spcPct val="0"/>
              </a:spcAft>
              <a:defRPr/>
            </a:pPr>
            <a:endParaRPr lang="en-US" sz="500" dirty="0">
              <a:solidFill>
                <a:srgbClr val="000000"/>
              </a:solidFill>
              <a:latin typeface="Arial" charset="0"/>
            </a:endParaRPr>
          </a:p>
          <a:p>
            <a:pPr defTabSz="1080151" eaLnBrk="0" fontAlgn="base" hangingPunct="0">
              <a:lnSpc>
                <a:spcPct val="80000"/>
              </a:lnSpc>
              <a:spcBef>
                <a:spcPct val="30000"/>
              </a:spcBef>
              <a:spcAft>
                <a:spcPct val="0"/>
              </a:spcAft>
              <a:defRPr/>
            </a:pPr>
            <a:r>
              <a:rPr lang="en-US" sz="1000" b="1" dirty="0">
                <a:solidFill>
                  <a:srgbClr val="000000"/>
                </a:solidFill>
                <a:latin typeface="Arial" charset="0"/>
              </a:rPr>
              <a:t>4. Close supervision of a new employee by a supervisor or designee for the first 14 days of the employee’s employment. </a:t>
            </a:r>
            <a:r>
              <a:rPr lang="en-US" sz="1000" dirty="0">
                <a:solidFill>
                  <a:srgbClr val="000000"/>
                </a:solidFill>
                <a:latin typeface="Arial" charset="0"/>
              </a:rPr>
              <a:t>Heat illness studies showed the importance of supervising new employees to ensure that necessary preventive measures such as frequent drinking of water and taking cool down breaks are followed. This period gives new employees time to acclimate to the heat</a:t>
            </a:r>
            <a:r>
              <a:rPr lang="en-US" sz="1000" dirty="0" smtClean="0">
                <a:solidFill>
                  <a:srgbClr val="000000"/>
                </a:solidFill>
                <a:latin typeface="Arial" charset="0"/>
              </a:rPr>
              <a:t>.</a:t>
            </a:r>
            <a:endParaRPr lang="en-US" sz="1000"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0D033F48-BF17-4967-8269-19E20C5D986B}" type="slidenum">
              <a:rPr lang="en-US" smtClean="0"/>
              <a:t>14</a:t>
            </a:fld>
            <a:endParaRPr lang="en-US"/>
          </a:p>
        </p:txBody>
      </p:sp>
    </p:spTree>
    <p:extLst>
      <p:ext uri="{BB962C8B-B14F-4D97-AF65-F5344CB8AC3E}">
        <p14:creationId xmlns:p14="http://schemas.microsoft.com/office/powerpoint/2010/main" val="24425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need time for their bodies to adjust to working in heat. This acclimatization is particularly important for employees returning to work after a prolonged absence, recent illness or recently moving from a cool to a hot climate.</a:t>
            </a:r>
          </a:p>
          <a:p>
            <a:endParaRPr lang="en-US" dirty="0" smtClean="0"/>
          </a:p>
          <a:p>
            <a:r>
              <a:rPr lang="en-US" dirty="0" smtClean="0"/>
              <a:t>For heavy work under hot conditions, a period of 4 – 10 days of progressively increasing work time starting with about 2 hours of work per day is recommended.</a:t>
            </a:r>
          </a:p>
          <a:p>
            <a:endParaRPr lang="en-US" dirty="0" smtClean="0"/>
          </a:p>
          <a:p>
            <a:r>
              <a:rPr lang="en-US" dirty="0" smtClean="0"/>
              <a:t>For less severe conditions at least the first 2 or 3 days of work in the heat should be limited to 2 to 4 hours.</a:t>
            </a:r>
          </a:p>
          <a:p>
            <a:endParaRPr lang="en-US" dirty="0" smtClean="0"/>
          </a:p>
          <a:p>
            <a:r>
              <a:rPr lang="en-US" u="sng" dirty="0" smtClean="0"/>
              <a:t>Supervisors should monitor employees closely for signs and symptoms of heat illness, particularly when they have not been working in heat for the last few days, and when a heat wave occurs.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D033F48-BF17-4967-8269-19E20C5D986B}" type="slidenum">
              <a:rPr lang="en-US" smtClean="0"/>
              <a:t>15</a:t>
            </a:fld>
            <a:endParaRPr lang="en-US"/>
          </a:p>
        </p:txBody>
      </p:sp>
    </p:spTree>
    <p:extLst>
      <p:ext uri="{BB962C8B-B14F-4D97-AF65-F5344CB8AC3E}">
        <p14:creationId xmlns:p14="http://schemas.microsoft.com/office/powerpoint/2010/main" val="297806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300" b="1" dirty="0">
                <a:solidFill>
                  <a:srgbClr val="000000"/>
                </a:solidFill>
                <a:latin typeface="Arial" charset="0"/>
              </a:rPr>
              <a:t>Signs  and  symptoms  of  heat  exhaustion</a:t>
            </a:r>
            <a:r>
              <a:rPr lang="en-US" sz="1300" dirty="0">
                <a:solidFill>
                  <a:srgbClr val="000000"/>
                </a:solidFill>
                <a:latin typeface="Arial" charset="0"/>
              </a:rPr>
              <a:t>.  Signs and symptoms of heat exhaustion are similar to those of shock: </a:t>
            </a:r>
          </a:p>
          <a:p>
            <a:pPr defTabSz="1080151" eaLnBrk="0" fontAlgn="base" hangingPunct="0">
              <a:spcBef>
                <a:spcPct val="30000"/>
              </a:spcBef>
              <a:spcAft>
                <a:spcPct val="0"/>
              </a:spcAft>
              <a:buFontTx/>
              <a:buChar char="•"/>
              <a:defRPr/>
            </a:pPr>
            <a:r>
              <a:rPr lang="en-US" sz="1300" dirty="0">
                <a:solidFill>
                  <a:srgbClr val="000000"/>
                </a:solidFill>
                <a:latin typeface="Arial" charset="0"/>
              </a:rPr>
              <a:t>The victim will appear ashen gray; the skin cold, moist, and clammy. </a:t>
            </a:r>
          </a:p>
          <a:p>
            <a:pPr defTabSz="1080151" eaLnBrk="0" fontAlgn="base" hangingPunct="0">
              <a:spcBef>
                <a:spcPct val="30000"/>
              </a:spcBef>
              <a:spcAft>
                <a:spcPct val="0"/>
              </a:spcAft>
              <a:buFontTx/>
              <a:buChar char="•"/>
              <a:defRPr/>
            </a:pPr>
            <a:r>
              <a:rPr lang="en-US" sz="1300" dirty="0">
                <a:solidFill>
                  <a:srgbClr val="000000"/>
                </a:solidFill>
                <a:latin typeface="Arial" charset="0"/>
              </a:rPr>
              <a:t>The pupils of the eyes may be dilated (enlarged). </a:t>
            </a:r>
          </a:p>
          <a:p>
            <a:pPr defTabSz="1080151" eaLnBrk="0" fontAlgn="base" hangingPunct="0">
              <a:spcBef>
                <a:spcPct val="30000"/>
              </a:spcBef>
              <a:spcAft>
                <a:spcPct val="0"/>
              </a:spcAft>
              <a:buFontTx/>
              <a:buChar char="•"/>
              <a:defRPr/>
            </a:pPr>
            <a:r>
              <a:rPr lang="en-US" sz="1300" dirty="0">
                <a:solidFill>
                  <a:srgbClr val="000000"/>
                </a:solidFill>
                <a:latin typeface="Arial" charset="0"/>
              </a:rPr>
              <a:t>The vital signs (blood pressure, temperature, pulse, and respiration) usually are normal; however, the victim may have a weak pulse together with rapid and shallow breathing. </a:t>
            </a:r>
          </a:p>
          <a:p>
            <a:pPr defTabSz="1080151" eaLnBrk="0" fontAlgn="base" hangingPunct="0">
              <a:spcBef>
                <a:spcPct val="30000"/>
              </a:spcBef>
              <a:spcAft>
                <a:spcPct val="0"/>
              </a:spcAft>
              <a:buFontTx/>
              <a:buChar char="•"/>
              <a:defRPr/>
            </a:pPr>
            <a:r>
              <a:rPr lang="en-US" sz="1300" dirty="0">
                <a:solidFill>
                  <a:srgbClr val="000000"/>
                </a:solidFill>
                <a:latin typeface="Arial" charset="0"/>
              </a:rPr>
              <a:t>Body temperature may be below normal. </a:t>
            </a:r>
          </a:p>
          <a:p>
            <a:pPr defTabSz="1080151" eaLnBrk="0" fontAlgn="base" hangingPunct="0">
              <a:spcBef>
                <a:spcPct val="30000"/>
              </a:spcBef>
              <a:spcAft>
                <a:spcPct val="0"/>
              </a:spcAft>
              <a:defRPr/>
            </a:pPr>
            <a:endParaRPr lang="en-US" sz="1300" dirty="0">
              <a:solidFill>
                <a:srgbClr val="000000"/>
              </a:solidFill>
              <a:latin typeface="Arial" charset="0"/>
            </a:endParaRPr>
          </a:p>
          <a:p>
            <a:pPr defTabSz="1080151" eaLnBrk="0" fontAlgn="base" hangingPunct="0">
              <a:spcBef>
                <a:spcPct val="30000"/>
              </a:spcBef>
              <a:spcAft>
                <a:spcPct val="0"/>
              </a:spcAft>
              <a:defRPr/>
            </a:pPr>
            <a:r>
              <a:rPr lang="en-US" sz="1300" b="1" dirty="0">
                <a:solidFill>
                  <a:srgbClr val="000000"/>
                </a:solidFill>
                <a:latin typeface="Arial" charset="0"/>
              </a:rPr>
              <a:t>Signs  and  symptoms  of  heatstroke.   </a:t>
            </a:r>
            <a:r>
              <a:rPr lang="en-US" sz="1300" dirty="0">
                <a:solidFill>
                  <a:srgbClr val="000000"/>
                </a:solidFill>
                <a:latin typeface="Arial" charset="0"/>
              </a:rPr>
              <a:t>Sometimes the  victim  may  have  preliminary  symptoms such as headache, nausea, dizziness, or weakness. Breathing will be deep and rapid at first, later shallow and almost absent. Usually the victim will be flushed, very dry, and very hot. The pupils will be constricted (pinpoint) and the pulse fast and strong. </a:t>
            </a:r>
            <a:endParaRPr lang="en-US" dirty="0" smtClean="0"/>
          </a:p>
          <a:p>
            <a:endParaRPr lang="en-US" dirty="0"/>
          </a:p>
        </p:txBody>
      </p:sp>
      <p:sp>
        <p:nvSpPr>
          <p:cNvPr id="4" name="Slide Number Placeholder 3"/>
          <p:cNvSpPr>
            <a:spLocks noGrp="1"/>
          </p:cNvSpPr>
          <p:nvPr>
            <p:ph type="sldNum" sz="quarter" idx="10"/>
          </p:nvPr>
        </p:nvSpPr>
        <p:spPr/>
        <p:txBody>
          <a:bodyPr/>
          <a:lstStyle/>
          <a:p>
            <a:fld id="{B7A81DD2-6A45-4649-9145-25E1E665DBC8}" type="slidenum">
              <a:rPr lang="en-US" smtClean="0"/>
              <a:t>16</a:t>
            </a:fld>
            <a:endParaRPr lang="en-US"/>
          </a:p>
        </p:txBody>
      </p:sp>
    </p:spTree>
    <p:extLst>
      <p:ext uri="{BB962C8B-B14F-4D97-AF65-F5344CB8AC3E}">
        <p14:creationId xmlns:p14="http://schemas.microsoft.com/office/powerpoint/2010/main" val="117239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300" b="1" dirty="0">
                <a:solidFill>
                  <a:srgbClr val="000000"/>
                </a:solidFill>
                <a:latin typeface="Arial" charset="0"/>
              </a:rPr>
              <a:t>Treatment   of   heat   exhaustion</a:t>
            </a:r>
            <a:r>
              <a:rPr lang="en-US" sz="1300" dirty="0">
                <a:solidFill>
                  <a:srgbClr val="000000"/>
                </a:solidFill>
                <a:latin typeface="Arial" charset="0"/>
              </a:rPr>
              <a:t>.   To treat heat exhaustion victims, you should treat them as if they were in shock.</a:t>
            </a:r>
          </a:p>
          <a:p>
            <a:pPr defTabSz="1080151" eaLnBrk="0" fontAlgn="base" hangingPunct="0">
              <a:spcBef>
                <a:spcPct val="30000"/>
              </a:spcBef>
              <a:spcAft>
                <a:spcPct val="0"/>
              </a:spcAft>
              <a:buFontTx/>
              <a:buChar char="•"/>
              <a:defRPr/>
            </a:pPr>
            <a:r>
              <a:rPr lang="en-US" sz="1300" dirty="0">
                <a:solidFill>
                  <a:srgbClr val="000000"/>
                </a:solidFill>
                <a:latin typeface="Arial" charset="0"/>
              </a:rPr>
              <a:t>Loosen the clothing; apply cool, wet cloths. </a:t>
            </a:r>
          </a:p>
          <a:p>
            <a:pPr defTabSz="1080151" eaLnBrk="0" fontAlgn="base" hangingPunct="0">
              <a:spcBef>
                <a:spcPct val="30000"/>
              </a:spcBef>
              <a:spcAft>
                <a:spcPct val="0"/>
              </a:spcAft>
              <a:buFontTx/>
              <a:buChar char="•"/>
              <a:defRPr/>
            </a:pPr>
            <a:r>
              <a:rPr lang="en-US" sz="1300" dirty="0">
                <a:solidFill>
                  <a:srgbClr val="000000"/>
                </a:solidFill>
                <a:latin typeface="Arial" charset="0"/>
              </a:rPr>
              <a:t>Move the victim to either a cool or an air-conditioned area, and fan the victim. </a:t>
            </a:r>
          </a:p>
          <a:p>
            <a:pPr defTabSz="1080151" eaLnBrk="0" fontAlgn="base" hangingPunct="0">
              <a:spcBef>
                <a:spcPct val="30000"/>
              </a:spcBef>
              <a:spcAft>
                <a:spcPct val="0"/>
              </a:spcAft>
              <a:buFontTx/>
              <a:buChar char="•"/>
              <a:defRPr/>
            </a:pPr>
            <a:r>
              <a:rPr lang="en-US" sz="1300" dirty="0">
                <a:solidFill>
                  <a:srgbClr val="000000"/>
                </a:solidFill>
                <a:latin typeface="Arial" charset="0"/>
              </a:rPr>
              <a:t>Do not allow the person to become chilled. </a:t>
            </a:r>
          </a:p>
          <a:p>
            <a:pPr defTabSz="1080151" eaLnBrk="0" fontAlgn="base" hangingPunct="0">
              <a:spcBef>
                <a:spcPct val="30000"/>
              </a:spcBef>
              <a:spcAft>
                <a:spcPct val="0"/>
              </a:spcAft>
              <a:buFontTx/>
              <a:buChar char="•"/>
              <a:defRPr/>
            </a:pPr>
            <a:r>
              <a:rPr lang="en-US" sz="1300" dirty="0">
                <a:solidFill>
                  <a:srgbClr val="000000"/>
                </a:solidFill>
                <a:latin typeface="Arial" charset="0"/>
              </a:rPr>
              <a:t>If the victim vomits, don’t give any more fluids. </a:t>
            </a:r>
          </a:p>
          <a:p>
            <a:pPr defTabSz="1080151" eaLnBrk="0" fontAlgn="base" hangingPunct="0">
              <a:spcBef>
                <a:spcPct val="30000"/>
              </a:spcBef>
              <a:spcAft>
                <a:spcPct val="0"/>
              </a:spcAft>
              <a:buFontTx/>
              <a:buChar char="•"/>
              <a:defRPr/>
            </a:pPr>
            <a:r>
              <a:rPr lang="en-US" sz="1300" dirty="0">
                <a:solidFill>
                  <a:srgbClr val="000000"/>
                </a:solidFill>
                <a:latin typeface="Arial" charset="0"/>
              </a:rPr>
              <a:t>Transport the victim to a medical facility as soon as possible.</a:t>
            </a:r>
            <a:endParaRPr lang="en-US" dirty="0"/>
          </a:p>
        </p:txBody>
      </p:sp>
      <p:sp>
        <p:nvSpPr>
          <p:cNvPr id="4" name="Slide Number Placeholder 3"/>
          <p:cNvSpPr>
            <a:spLocks noGrp="1"/>
          </p:cNvSpPr>
          <p:nvPr>
            <p:ph type="sldNum" sz="quarter" idx="10"/>
          </p:nvPr>
        </p:nvSpPr>
        <p:spPr/>
        <p:txBody>
          <a:bodyPr/>
          <a:lstStyle/>
          <a:p>
            <a:fld id="{B7A81DD2-6A45-4649-9145-25E1E665DBC8}" type="slidenum">
              <a:rPr lang="en-US" smtClean="0"/>
              <a:t>17</a:t>
            </a:fld>
            <a:endParaRPr lang="en-US"/>
          </a:p>
        </p:txBody>
      </p:sp>
    </p:spTree>
    <p:extLst>
      <p:ext uri="{BB962C8B-B14F-4D97-AF65-F5344CB8AC3E}">
        <p14:creationId xmlns:p14="http://schemas.microsoft.com/office/powerpoint/2010/main" val="384680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300" b="1" dirty="0">
                <a:solidFill>
                  <a:srgbClr val="000000"/>
                </a:solidFill>
                <a:latin typeface="Arial" charset="0"/>
              </a:rPr>
              <a:t>Treatment of heatstroke.  </a:t>
            </a:r>
            <a:r>
              <a:rPr lang="en-US" sz="1300" dirty="0">
                <a:solidFill>
                  <a:srgbClr val="000000"/>
                </a:solidFill>
                <a:latin typeface="Arial" charset="0"/>
              </a:rPr>
              <a:t>When you provide first aid for heatstroke, remember that this is a true life-and-death emergency. The longer the victim remains overheated, the higher the chances of irreversible body damage or even death.</a:t>
            </a:r>
            <a:endParaRPr lang="en-US" sz="1000" dirty="0">
              <a:solidFill>
                <a:srgbClr val="000000"/>
              </a:solidFill>
              <a:latin typeface="Arial" charset="0"/>
            </a:endParaRP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300" dirty="0">
                <a:solidFill>
                  <a:srgbClr val="000000"/>
                </a:solidFill>
                <a:latin typeface="Arial" charset="0"/>
              </a:rPr>
              <a:t>First-aid treatment for heatstroke is designed to reduce body heat and includes the following: </a:t>
            </a:r>
          </a:p>
          <a:p>
            <a:pPr defTabSz="1080151" eaLnBrk="0" fontAlgn="base" hangingPunct="0">
              <a:spcBef>
                <a:spcPct val="30000"/>
              </a:spcBef>
              <a:spcAft>
                <a:spcPct val="0"/>
              </a:spcAft>
              <a:buFontTx/>
              <a:buChar char="•"/>
              <a:defRPr/>
            </a:pPr>
            <a:r>
              <a:rPr lang="en-US" sz="1300" dirty="0">
                <a:solidFill>
                  <a:srgbClr val="000000"/>
                </a:solidFill>
                <a:latin typeface="Arial" charset="0"/>
              </a:rPr>
              <a:t>Reduce  body  heat  immediately  by  dousing  the body with cold water, or applying wet, cold towels to the whole body. </a:t>
            </a:r>
          </a:p>
          <a:p>
            <a:pPr defTabSz="1080151" eaLnBrk="0" fontAlgn="base" hangingPunct="0">
              <a:spcBef>
                <a:spcPct val="30000"/>
              </a:spcBef>
              <a:spcAft>
                <a:spcPct val="0"/>
              </a:spcAft>
              <a:buFontTx/>
              <a:buChar char="•"/>
              <a:defRPr/>
            </a:pPr>
            <a:r>
              <a:rPr lang="en-US" sz="1300" dirty="0">
                <a:solidFill>
                  <a:srgbClr val="000000"/>
                </a:solidFill>
                <a:latin typeface="Arial" charset="0"/>
              </a:rPr>
              <a:t>Move the victim to the coolest possible place and remove as much clothing as possible. </a:t>
            </a:r>
          </a:p>
          <a:p>
            <a:pPr defTabSz="1080151" eaLnBrk="0" fontAlgn="base" hangingPunct="0">
              <a:spcBef>
                <a:spcPct val="30000"/>
              </a:spcBef>
              <a:spcAft>
                <a:spcPct val="0"/>
              </a:spcAft>
              <a:buFontTx/>
              <a:buChar char="•"/>
              <a:defRPr/>
            </a:pPr>
            <a:r>
              <a:rPr lang="en-US" sz="1300" dirty="0">
                <a:solidFill>
                  <a:srgbClr val="000000"/>
                </a:solidFill>
                <a:latin typeface="Arial" charset="0"/>
              </a:rPr>
              <a:t>Maintain an open airway. </a:t>
            </a:r>
          </a:p>
          <a:p>
            <a:pPr defTabSz="1080151" eaLnBrk="0" fontAlgn="base" hangingPunct="0">
              <a:spcBef>
                <a:spcPct val="30000"/>
              </a:spcBef>
              <a:spcAft>
                <a:spcPct val="0"/>
              </a:spcAft>
              <a:buFontTx/>
              <a:buChar char="•"/>
              <a:defRPr/>
            </a:pPr>
            <a:r>
              <a:rPr lang="en-US" sz="1300" dirty="0">
                <a:solidFill>
                  <a:srgbClr val="000000"/>
                </a:solidFill>
                <a:latin typeface="Arial" charset="0"/>
              </a:rPr>
              <a:t>Place the victim on his or her back, with the head and shoulders slightly raised. If cold packs are available, place them under the arms, around the neck, at the ankles, and on the groin. </a:t>
            </a:r>
          </a:p>
          <a:p>
            <a:pPr defTabSz="1080151" eaLnBrk="0" fontAlgn="base" hangingPunct="0">
              <a:spcBef>
                <a:spcPct val="30000"/>
              </a:spcBef>
              <a:spcAft>
                <a:spcPct val="0"/>
              </a:spcAft>
              <a:buFontTx/>
              <a:buChar char="•"/>
              <a:defRPr/>
            </a:pPr>
            <a:r>
              <a:rPr lang="en-US" sz="1300" dirty="0">
                <a:solidFill>
                  <a:srgbClr val="000000"/>
                </a:solidFill>
                <a:latin typeface="Arial" charset="0"/>
              </a:rPr>
              <a:t>Expose the victim to a fan or air-conditioner since drafts will promote cooling. </a:t>
            </a:r>
          </a:p>
          <a:p>
            <a:pPr defTabSz="1080151" eaLnBrk="0" fontAlgn="base" hangingPunct="0">
              <a:spcBef>
                <a:spcPct val="30000"/>
              </a:spcBef>
              <a:spcAft>
                <a:spcPct val="0"/>
              </a:spcAft>
              <a:buFontTx/>
              <a:buChar char="•"/>
              <a:defRPr/>
            </a:pPr>
            <a:r>
              <a:rPr lang="en-US" sz="1300" dirty="0">
                <a:solidFill>
                  <a:srgbClr val="000000"/>
                </a:solidFill>
                <a:latin typeface="Arial" charset="0"/>
              </a:rPr>
              <a:t>Get the victim to a medical facility as soon as possible.  </a:t>
            </a:r>
            <a:endParaRPr lang="en-US" dirty="0" smtClean="0"/>
          </a:p>
        </p:txBody>
      </p:sp>
      <p:sp>
        <p:nvSpPr>
          <p:cNvPr id="4" name="Slide Number Placeholder 3"/>
          <p:cNvSpPr>
            <a:spLocks noGrp="1"/>
          </p:cNvSpPr>
          <p:nvPr>
            <p:ph type="sldNum" sz="quarter" idx="10"/>
          </p:nvPr>
        </p:nvSpPr>
        <p:spPr/>
        <p:txBody>
          <a:bodyPr/>
          <a:lstStyle/>
          <a:p>
            <a:fld id="{B7A81DD2-6A45-4649-9145-25E1E665DBC8}" type="slidenum">
              <a:rPr lang="en-US" smtClean="0"/>
              <a:t>18</a:t>
            </a:fld>
            <a:endParaRPr lang="en-US"/>
          </a:p>
        </p:txBody>
      </p:sp>
    </p:spTree>
    <p:extLst>
      <p:ext uri="{BB962C8B-B14F-4D97-AF65-F5344CB8AC3E}">
        <p14:creationId xmlns:p14="http://schemas.microsoft.com/office/powerpoint/2010/main" val="121580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33F48-BF17-4967-8269-19E20C5D986B}" type="slidenum">
              <a:rPr lang="en-US" smtClean="0"/>
              <a:t>19</a:t>
            </a:fld>
            <a:endParaRPr lang="en-US"/>
          </a:p>
        </p:txBody>
      </p:sp>
    </p:spTree>
    <p:extLst>
      <p:ext uri="{BB962C8B-B14F-4D97-AF65-F5344CB8AC3E}">
        <p14:creationId xmlns:p14="http://schemas.microsoft.com/office/powerpoint/2010/main" val="303301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500" b="1" dirty="0">
                <a:solidFill>
                  <a:srgbClr val="000000"/>
                </a:solidFill>
                <a:latin typeface="Arial" charset="0"/>
              </a:rPr>
              <a:t>Purpose</a:t>
            </a:r>
          </a:p>
          <a:p>
            <a:pPr marL="540076" lvl="1" defTabSz="1080151" eaLnBrk="0" fontAlgn="base" hangingPunct="0">
              <a:spcBef>
                <a:spcPct val="30000"/>
              </a:spcBef>
              <a:spcAft>
                <a:spcPct val="0"/>
              </a:spcAft>
              <a:defRPr/>
            </a:pPr>
            <a:r>
              <a:rPr lang="en-US" sz="1500" dirty="0">
                <a:solidFill>
                  <a:srgbClr val="000000"/>
                </a:solidFill>
                <a:latin typeface="Arial" charset="0"/>
              </a:rPr>
              <a:t>The purpose of this Heat Illness Prevention Plan is to prevent heat related illnesses. Cal-OSHA adopted the Heat Illness Prevention Standard on June 15, 2005 as a measure in dealing with a high number of heat related incidents &amp; deaths in California.</a:t>
            </a:r>
          </a:p>
          <a:p>
            <a:pPr marL="540076" lvl="1" defTabSz="1080151" eaLnBrk="0" fontAlgn="base" hangingPunct="0">
              <a:spcBef>
                <a:spcPct val="30000"/>
              </a:spcBef>
              <a:spcAft>
                <a:spcPct val="0"/>
              </a:spcAft>
              <a:defRPr/>
            </a:pPr>
            <a:r>
              <a:rPr lang="en-US" sz="1500" dirty="0">
                <a:solidFill>
                  <a:srgbClr val="000000"/>
                </a:solidFill>
                <a:latin typeface="Arial" charset="0"/>
              </a:rPr>
              <a:t>This information is intended and must be used in conjunction with the San Diego Unified School District Injury/Illness Prevention Program, (IIPP).</a:t>
            </a:r>
          </a:p>
          <a:p>
            <a:pPr marL="540076" lvl="1" defTabSz="1080151" eaLnBrk="0" fontAlgn="base" hangingPunct="0">
              <a:spcBef>
                <a:spcPct val="30000"/>
              </a:spcBef>
              <a:spcAft>
                <a:spcPct val="0"/>
              </a:spcAft>
              <a:defRPr/>
            </a:pPr>
            <a:r>
              <a:rPr lang="en-US" sz="1500" dirty="0">
                <a:solidFill>
                  <a:srgbClr val="000000"/>
                </a:solidFill>
                <a:latin typeface="Arial" charset="0"/>
              </a:rPr>
              <a:t>The Heat Illness Prevention Plan establishes procedures and provides information which is necessary to ensure that employees are knowledgeable in the prevention and recognition of heat related illnesses to ensure their own safety and the safety of others.</a:t>
            </a:r>
          </a:p>
          <a:p>
            <a:endParaRPr lang="en-US" dirty="0" smtClean="0"/>
          </a:p>
        </p:txBody>
      </p:sp>
      <p:sp>
        <p:nvSpPr>
          <p:cNvPr id="4" name="Slide Number Placeholder 3"/>
          <p:cNvSpPr>
            <a:spLocks noGrp="1"/>
          </p:cNvSpPr>
          <p:nvPr>
            <p:ph type="sldNum" sz="quarter" idx="10"/>
          </p:nvPr>
        </p:nvSpPr>
        <p:spPr/>
        <p:txBody>
          <a:bodyPr/>
          <a:lstStyle/>
          <a:p>
            <a:fld id="{0D033F48-BF17-4967-8269-19E20C5D986B}" type="slidenum">
              <a:rPr lang="en-US" smtClean="0"/>
              <a:t>2</a:t>
            </a:fld>
            <a:endParaRPr lang="en-US"/>
          </a:p>
        </p:txBody>
      </p:sp>
    </p:spTree>
    <p:extLst>
      <p:ext uri="{BB962C8B-B14F-4D97-AF65-F5344CB8AC3E}">
        <p14:creationId xmlns:p14="http://schemas.microsoft.com/office/powerpoint/2010/main" val="289382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33F48-BF17-4967-8269-19E20C5D986B}" type="slidenum">
              <a:rPr lang="en-US" smtClean="0"/>
              <a:t>20</a:t>
            </a:fld>
            <a:endParaRPr lang="en-US"/>
          </a:p>
        </p:txBody>
      </p:sp>
    </p:spTree>
    <p:extLst>
      <p:ext uri="{BB962C8B-B14F-4D97-AF65-F5344CB8AC3E}">
        <p14:creationId xmlns:p14="http://schemas.microsoft.com/office/powerpoint/2010/main" val="106438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33F48-BF17-4967-8269-19E20C5D986B}" type="slidenum">
              <a:rPr lang="en-US" smtClean="0"/>
              <a:t>3</a:t>
            </a:fld>
            <a:endParaRPr lang="en-US"/>
          </a:p>
        </p:txBody>
      </p:sp>
    </p:spTree>
    <p:extLst>
      <p:ext uri="{BB962C8B-B14F-4D97-AF65-F5344CB8AC3E}">
        <p14:creationId xmlns:p14="http://schemas.microsoft.com/office/powerpoint/2010/main" val="174548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000" dirty="0"/>
              <a:t>Each year, thousands of outdoor workers experience serious illnesses such as heat exhaustion. For 2010, the Bureau of Labor Statistics reports that 4,190 workers suffered from heat illness and 40 died from heat stroke and related causes on the job in the US.</a:t>
            </a:r>
            <a:endParaRPr lang="en-US" sz="1000" dirty="0">
              <a:solidFill>
                <a:srgbClr val="000000"/>
              </a:solidFill>
              <a:latin typeface="Arial" charset="0"/>
            </a:endParaRP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If you’re working outdoors, you’re at risk for heat-related illnesses that can cause serious medical problems and even death but heat illness can be prevented.</a:t>
            </a: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Each year, thousands of outdoor workers experience heat illness, often manifested as heat exhaustion. If not quickly addressed, heat exhaustion can become heat stroke.</a:t>
            </a: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Heat can be a real danger for workers in jobs ranging from landscaping and construction to road repair or any other trade working outdoors or areas where temperatures are elevated. </a:t>
            </a: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Heat related illnesses are avoidable if supervisors and employees are trained and the right actions are taken before, during, and after working in either indoor or outdoor hot conditions. High temperature and humidity can stress the body’s ability to cool itself making heat illness a big concern, especially during hot weather periods. Every employee whose job duties require them to work outdoors in the summer months are exposed to elevated heat conditions and therefore are susceptible to heat illness. </a:t>
            </a:r>
            <a:endParaRPr lang="en-US" sz="1000" dirty="0"/>
          </a:p>
        </p:txBody>
      </p:sp>
      <p:sp>
        <p:nvSpPr>
          <p:cNvPr id="4" name="Slide Number Placeholder 3"/>
          <p:cNvSpPr>
            <a:spLocks noGrp="1"/>
          </p:cNvSpPr>
          <p:nvPr>
            <p:ph type="sldNum" sz="quarter" idx="10"/>
          </p:nvPr>
        </p:nvSpPr>
        <p:spPr/>
        <p:txBody>
          <a:bodyPr/>
          <a:lstStyle/>
          <a:p>
            <a:fld id="{0D033F48-BF17-4967-8269-19E20C5D986B}" type="slidenum">
              <a:rPr lang="en-US" smtClean="0"/>
              <a:t>4</a:t>
            </a:fld>
            <a:endParaRPr lang="en-US"/>
          </a:p>
        </p:txBody>
      </p:sp>
    </p:spTree>
    <p:extLst>
      <p:ext uri="{BB962C8B-B14F-4D97-AF65-F5344CB8AC3E}">
        <p14:creationId xmlns:p14="http://schemas.microsoft.com/office/powerpoint/2010/main" val="424883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In cases when</a:t>
            </a:r>
            <a:r>
              <a:rPr lang="en-US" baseline="0" dirty="0" smtClean="0"/>
              <a:t> the body is exposed to hot weather &amp; extreme humidity, a person’s body temperature rises rapidly. Very high body temperatures may damage the brain or other vital organs. Several factors affect the body’s ability to cool itself during extremely hot weather. When the humidity is high, sweat will not evaporate as quickly, preventing the body from releasing heat quickly. Other conditions that can limit the ability to regulate temperature include old age, youth (age 0-4), obesity, fever, dehydration, heart disease, mental illness, poor circulation, sunburn, and prescription drug use and alcohol 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033F48-BF17-4967-8269-19E20C5D986B}" type="slidenum">
              <a:rPr lang="en-US" smtClean="0"/>
              <a:t>5</a:t>
            </a:fld>
            <a:endParaRPr lang="en-US"/>
          </a:p>
        </p:txBody>
      </p:sp>
    </p:spTree>
    <p:extLst>
      <p:ext uri="{BB962C8B-B14F-4D97-AF65-F5344CB8AC3E}">
        <p14:creationId xmlns:p14="http://schemas.microsoft.com/office/powerpoint/2010/main" val="94566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Examples of radiant heat include direct heat from the sun or a furnace. Job-related factors that affect heat stress include work rate and physical effort required, type of clothing and protective equipment used, and duration of activity. All of these factors need to be evaluated in order to minimize their impact on the worker.</a:t>
            </a:r>
          </a:p>
          <a:p>
            <a:endParaRPr lang="en-US" dirty="0"/>
          </a:p>
        </p:txBody>
      </p:sp>
      <p:sp>
        <p:nvSpPr>
          <p:cNvPr id="4" name="Slide Number Placeholder 3"/>
          <p:cNvSpPr>
            <a:spLocks noGrp="1"/>
          </p:cNvSpPr>
          <p:nvPr>
            <p:ph type="sldNum" sz="quarter" idx="10"/>
          </p:nvPr>
        </p:nvSpPr>
        <p:spPr/>
        <p:txBody>
          <a:bodyPr/>
          <a:lstStyle/>
          <a:p>
            <a:fld id="{0D033F48-BF17-4967-8269-19E20C5D986B}" type="slidenum">
              <a:rPr lang="en-US" smtClean="0"/>
              <a:t>6</a:t>
            </a:fld>
            <a:endParaRPr lang="en-US"/>
          </a:p>
        </p:txBody>
      </p:sp>
    </p:spTree>
    <p:extLst>
      <p:ext uri="{BB962C8B-B14F-4D97-AF65-F5344CB8AC3E}">
        <p14:creationId xmlns:p14="http://schemas.microsoft.com/office/powerpoint/2010/main" val="394113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Job-related factors that affect heat stress include work rate and physical effort required, type of clothing and protective equipment used, and duration of activity. All of these factors need to be evaluated in order to minimize their impact on the worker. </a:t>
            </a:r>
          </a:p>
          <a:p>
            <a:endParaRPr lang="en-US" sz="1300" dirty="0"/>
          </a:p>
          <a:p>
            <a:r>
              <a:rPr lang="en-US" sz="1300" dirty="0"/>
              <a:t>Personal characteristics such as age, weight, physical fitness, and acclimatization to the heat also need to be factored in to determine those people and areas at high risk.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D033F48-BF17-4967-8269-19E20C5D986B}" type="slidenum">
              <a:rPr lang="en-US" smtClean="0"/>
              <a:t>7</a:t>
            </a:fld>
            <a:endParaRPr lang="en-US"/>
          </a:p>
        </p:txBody>
      </p:sp>
    </p:spTree>
    <p:extLst>
      <p:ext uri="{BB962C8B-B14F-4D97-AF65-F5344CB8AC3E}">
        <p14:creationId xmlns:p14="http://schemas.microsoft.com/office/powerpoint/2010/main" val="2368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0151" eaLnBrk="0" fontAlgn="base" hangingPunct="0">
              <a:spcBef>
                <a:spcPct val="30000"/>
              </a:spcBef>
              <a:spcAft>
                <a:spcPct val="0"/>
              </a:spcAft>
              <a:defRPr/>
            </a:pPr>
            <a:r>
              <a:rPr lang="en-US" sz="1000" dirty="0">
                <a:solidFill>
                  <a:srgbClr val="000000"/>
                </a:solidFill>
                <a:latin typeface="Arial" charset="0"/>
              </a:rPr>
              <a:t>Water is the body's single best defense against heat other than removing heat exposure itself. In conditions of high heat and strenuous work, the human body can lose over a quart of fluid per hour just by sweating. Continuous replacement of this lost fluid is critical to allowing the body to maintain the life-preserving cooling benefits of perspiration. This is why assuring the presence of, ready access to, and consumption of pure, fresh, and cool drinking water is so important. </a:t>
            </a: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Hydration: Supervisors should provide frequent reminders to employees to drink plenty of water. During hot weather periods more frequent water breaks shall be allowed and encouraged. </a:t>
            </a:r>
          </a:p>
          <a:p>
            <a:pPr defTabSz="1080151" eaLnBrk="0" fontAlgn="base" hangingPunct="0">
              <a:spcBef>
                <a:spcPct val="30000"/>
              </a:spcBef>
              <a:spcAft>
                <a:spcPct val="0"/>
              </a:spcAft>
              <a:defRPr/>
            </a:pPr>
            <a:r>
              <a:rPr lang="en-US" sz="1000" dirty="0">
                <a:solidFill>
                  <a:srgbClr val="000000"/>
                </a:solidFill>
                <a:latin typeface="Arial" charset="0"/>
              </a:rPr>
              <a:t>Drink plenty of liquids. Hydration is a continuous process, do not wait until you are thirsty, by then there is a good chance that you are already on your way to being dehydrated. Electrolyte drinks are good for replacing both water and minerals lost through sweating. Never drink alcohol and avoid caffeinated beverages like coffee and soda as these liquids can have the opposite effect and can actually increase the level of dehydration. </a:t>
            </a:r>
          </a:p>
          <a:p>
            <a:pPr defTabSz="1080151" eaLnBrk="0" fontAlgn="base" hangingPunct="0">
              <a:spcBef>
                <a:spcPct val="30000"/>
              </a:spcBef>
              <a:spcAft>
                <a:spcPct val="0"/>
              </a:spcAft>
              <a:defRPr/>
            </a:pPr>
            <a:endParaRPr lang="en-US" sz="1000" dirty="0">
              <a:solidFill>
                <a:srgbClr val="000000"/>
              </a:solidFill>
              <a:latin typeface="Arial" charset="0"/>
            </a:endParaRPr>
          </a:p>
          <a:p>
            <a:pPr defTabSz="1080151" eaLnBrk="0" fontAlgn="base" hangingPunct="0">
              <a:spcBef>
                <a:spcPct val="30000"/>
              </a:spcBef>
              <a:spcAft>
                <a:spcPct val="0"/>
              </a:spcAft>
              <a:defRPr/>
            </a:pPr>
            <a:r>
              <a:rPr lang="en-US" sz="1000" dirty="0">
                <a:solidFill>
                  <a:srgbClr val="000000"/>
                </a:solidFill>
                <a:latin typeface="Arial" charset="0"/>
              </a:rPr>
              <a:t>Potable drinking water must always be placed in locations readily accessible to all employees and the containers must be filled directly from a potable water supply.</a:t>
            </a:r>
            <a:endParaRPr lang="en-US" sz="1000" dirty="0"/>
          </a:p>
          <a:p>
            <a:endParaRPr lang="en-US" dirty="0"/>
          </a:p>
        </p:txBody>
      </p:sp>
      <p:sp>
        <p:nvSpPr>
          <p:cNvPr id="4" name="Slide Number Placeholder 3"/>
          <p:cNvSpPr>
            <a:spLocks noGrp="1"/>
          </p:cNvSpPr>
          <p:nvPr>
            <p:ph type="sldNum" sz="quarter" idx="10"/>
          </p:nvPr>
        </p:nvSpPr>
        <p:spPr/>
        <p:txBody>
          <a:bodyPr/>
          <a:lstStyle/>
          <a:p>
            <a:fld id="{0D033F48-BF17-4967-8269-19E20C5D986B}" type="slidenum">
              <a:rPr lang="en-US" smtClean="0"/>
              <a:t>8</a:t>
            </a:fld>
            <a:endParaRPr lang="en-US"/>
          </a:p>
        </p:txBody>
      </p:sp>
    </p:spTree>
    <p:extLst>
      <p:ext uri="{BB962C8B-B14F-4D97-AF65-F5344CB8AC3E}">
        <p14:creationId xmlns:p14="http://schemas.microsoft.com/office/powerpoint/2010/main" val="360572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D2AD7-BD31-48B9-8C8A-7D4EAE7F648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0100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152401" y="228600"/>
            <a:ext cx="40386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01516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181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3013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3226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rPr>
              <a:t>+</a:t>
            </a:r>
          </a:p>
        </p:txBody>
      </p:sp>
    </p:spTree>
    <p:extLst>
      <p:ext uri="{BB962C8B-B14F-4D97-AF65-F5344CB8AC3E}">
        <p14:creationId xmlns:p14="http://schemas.microsoft.com/office/powerpoint/2010/main" val="32617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10" name="TextBox 9"/>
          <p:cNvSpPr txBox="1"/>
          <p:nvPr userDrawn="1"/>
        </p:nvSpPr>
        <p:spPr>
          <a:xfrm>
            <a:off x="3990110" y="3370730"/>
            <a:ext cx="220568" cy="369332"/>
          </a:xfrm>
          <a:prstGeom prst="rect">
            <a:avLst/>
          </a:prstGeom>
          <a:noFill/>
        </p:spPr>
        <p:txBody>
          <a:bodyPr wrap="square" lIns="0" tIns="0" rIns="0" bIns="0" rtlCol="0">
            <a:spAutoFit/>
          </a:bodyPr>
          <a:lstStyle/>
          <a:p>
            <a:r>
              <a:rPr sz="2400" b="1" dirty="0">
                <a:solidFill>
                  <a:srgbClr val="663366">
                    <a:lumMod val="60000"/>
                    <a:lumOff val="40000"/>
                  </a:srgbClr>
                </a:solidFill>
              </a:rPr>
              <a:t> </a:t>
            </a:r>
          </a:p>
        </p:txBody>
      </p:sp>
    </p:spTree>
    <p:extLst>
      <p:ext uri="{BB962C8B-B14F-4D97-AF65-F5344CB8AC3E}">
        <p14:creationId xmlns:p14="http://schemas.microsoft.com/office/powerpoint/2010/main" val="2406920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a:solidFill>
                  <a:srgbClr val="663366">
                    <a:lumMod val="60000"/>
                    <a:lumOff val="40000"/>
                  </a:srgbClr>
                </a:solidFill>
              </a:rPr>
              <a:t>+ </a:t>
            </a:r>
          </a:p>
        </p:txBody>
      </p:sp>
    </p:spTree>
    <p:extLst>
      <p:ext uri="{BB962C8B-B14F-4D97-AF65-F5344CB8AC3E}">
        <p14:creationId xmlns:p14="http://schemas.microsoft.com/office/powerpoint/2010/main" val="194916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prstClr val="white"/>
                </a:solidFill>
              </a:rPr>
              <a:pPr/>
              <a:t>10/25/2022</a:t>
            </a:fld>
            <a:endParaRPr lang="en-US">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669101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prstClr val="white"/>
                </a:solidFill>
              </a:rPr>
              <a:pPr/>
              <a:t>10/25/2022</a:t>
            </a:fld>
            <a:endParaRPr lang="en-US">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663366">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416227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18569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082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59197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Tree>
    <p:extLst>
      <p:ext uri="{BB962C8B-B14F-4D97-AF65-F5344CB8AC3E}">
        <p14:creationId xmlns:p14="http://schemas.microsoft.com/office/powerpoint/2010/main" val="252690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Up Slide Film">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677955"/>
            <a:ext cx="2667000" cy="2674845"/>
          </a:xfrm>
          <a:prstGeom prst="rect">
            <a:avLst/>
          </a:prstGeom>
        </p:spPr>
      </p:pic>
      <p:sp>
        <p:nvSpPr>
          <p:cNvPr id="15" name="Picture Placeholder 12"/>
          <p:cNvSpPr>
            <a:spLocks noGrp="1"/>
          </p:cNvSpPr>
          <p:nvPr>
            <p:ph type="pic" sz="quarter" idx="14"/>
          </p:nvPr>
        </p:nvSpPr>
        <p:spPr>
          <a:xfrm>
            <a:off x="5791200" y="1219200"/>
            <a:ext cx="1981200" cy="1447800"/>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3657601"/>
            <a:ext cx="2667000" cy="2674845"/>
          </a:xfrm>
          <a:prstGeom prst="rect">
            <a:avLst/>
          </a:prstGeom>
        </p:spPr>
      </p:pic>
      <p:sp>
        <p:nvSpPr>
          <p:cNvPr id="17" name="Picture Placeholder 12"/>
          <p:cNvSpPr>
            <a:spLocks noGrp="1"/>
          </p:cNvSpPr>
          <p:nvPr>
            <p:ph type="pic" sz="quarter" idx="15"/>
          </p:nvPr>
        </p:nvSpPr>
        <p:spPr>
          <a:xfrm>
            <a:off x="5791200" y="4191000"/>
            <a:ext cx="1981200" cy="1447800"/>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24" name="Footer Placeholder 4"/>
          <p:cNvSpPr>
            <a:spLocks noGrp="1"/>
          </p:cNvSpPr>
          <p:nvPr>
            <p:ph type="ftr" sz="quarter" idx="11"/>
          </p:nvPr>
        </p:nvSpPr>
        <p:spPr>
          <a:xfrm>
            <a:off x="2971800" y="6553200"/>
            <a:ext cx="2895600" cy="304800"/>
          </a:xfrm>
        </p:spPr>
        <p:txBody>
          <a:bodyPr/>
          <a:lstStyle/>
          <a:p>
            <a:endParaRPr lang="en-US">
              <a:solidFill>
                <a:prstClr val="black">
                  <a:lumMod val="65000"/>
                  <a:lumOff val="35000"/>
                </a:prstClr>
              </a:solidFill>
            </a:endParaRPr>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305818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4"/>
          <p:cNvSpPr>
            <a:spLocks noGrp="1"/>
          </p:cNvSpPr>
          <p:nvPr>
            <p:ph type="ftr" sz="quarter" idx="11"/>
          </p:nvPr>
        </p:nvSpPr>
        <p:spPr>
          <a:xfrm>
            <a:off x="2971800" y="6553200"/>
            <a:ext cx="2895600" cy="304800"/>
          </a:xfrm>
        </p:spPr>
        <p:txBody>
          <a:body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222974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10" name="Footer Placeholder 4"/>
          <p:cNvSpPr>
            <a:spLocks noGrp="1"/>
          </p:cNvSpPr>
          <p:nvPr>
            <p:ph type="ftr" sz="quarter" idx="11"/>
          </p:nvPr>
        </p:nvSpPr>
        <p:spPr>
          <a:xfrm>
            <a:off x="2971800" y="6553200"/>
            <a:ext cx="2895600" cy="304800"/>
          </a:xfrm>
        </p:spPr>
        <p:txBody>
          <a:bodyPr/>
          <a:lstStyle/>
          <a:p>
            <a:endParaRPr lang="en-US">
              <a:solidFill>
                <a:prstClr val="black">
                  <a:lumMod val="65000"/>
                  <a:lumOff val="35000"/>
                </a:prstClr>
              </a:solidFill>
            </a:endParaRP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90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andscape with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solidFill>
                  <a:prstClr val="white"/>
                </a:solidFill>
              </a:rPr>
              <a:pPr/>
              <a:t>10/25/2022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solidFill>
                  <a:prstClr val="white"/>
                </a:solidFill>
              </a:rPr>
              <a:pPr/>
              <a:t>‹#›</a:t>
            </a:fld>
            <a:endParaRPr lang="en-US" dirty="0">
              <a:solidFill>
                <a:prstClr val="white"/>
              </a:solidFill>
            </a:endParaRPr>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1733982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9B49725-F187-4D6D-8921-513477817B1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16F02-AB78-499D-97A9-014E32D15C0E}"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49725-F187-4D6D-8921-513477817B1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9B49725-F187-4D6D-8921-513477817B11}" type="datetimeFigureOut">
              <a:rPr lang="en-US" smtClean="0"/>
              <a:t>10/25/2022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8916F02-AB78-499D-97A9-014E32D15C0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49725-F187-4D6D-8921-513477817B1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49725-F187-4D6D-8921-513477817B11}"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8986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49725-F187-4D6D-8921-513477817B11}"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9725-F187-4D6D-8921-513477817B11}"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49725-F187-4D6D-8921-513477817B1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16F02-AB78-499D-97A9-014E32D15C0E}"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9B49725-F187-4D6D-8921-513477817B1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16F02-AB78-499D-97A9-014E32D15C0E}"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49725-F187-4D6D-8921-513477817B1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49725-F187-4D6D-8921-513477817B1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16F02-AB78-499D-97A9-014E32D15C0E}"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10/25/2022</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extLst>
      <p:ext uri="{BB962C8B-B14F-4D97-AF65-F5344CB8AC3E}">
        <p14:creationId xmlns:p14="http://schemas.microsoft.com/office/powerpoint/2010/main" val="643414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5482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prstClr val="white"/>
                </a:solidFill>
              </a:rPr>
              <a:pPr/>
              <a:t>10/25/2022</a:t>
            </a:fld>
            <a:endParaRPr lang="en-US">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663366">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52712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839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76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18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0668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3000">
              <a:schemeClr val="tx2">
                <a:lumMod val="50000"/>
              </a:schemeClr>
            </a:gs>
            <a:gs pos="100000">
              <a:schemeClr val="tx2">
                <a:lumMod val="2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10/25/2022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16673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3000">
              <a:schemeClr val="tx2">
                <a:lumMod val="50000"/>
              </a:schemeClr>
            </a:gs>
            <a:gs pos="100000">
              <a:schemeClr val="tx2">
                <a:lumMod val="25000"/>
              </a:schemeClr>
            </a:gs>
          </a:gsLst>
          <a:lin ang="162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9B49725-F187-4D6D-8921-513477817B11}" type="datetimeFigureOut">
              <a:rPr lang="en-US" smtClean="0"/>
              <a:t>10/25/2022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8916F02-AB78-499D-97A9-014E32D15C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www.weather.gov/" TargetMode="External"/><Relationship Id="rId5" Type="http://schemas.openxmlformats.org/officeDocument/2006/relationships/hyperlink" Target="http://www.nws.noaa.gov/"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microsoft.com/office/2007/relationships/hdphoto" Target="../media/hdphoto3.wdp"/><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SLTC/heatillness/index.html"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hyperlink" Target="http://www.cdc.gov/extremeheat/" TargetMode="External"/><Relationship Id="rId4" Type="http://schemas.openxmlformats.org/officeDocument/2006/relationships/hyperlink" Target="https://www.dir.ca.gov/dosh/heatillnessinfo.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90800" y="1066800"/>
            <a:ext cx="4191000" cy="4189750"/>
          </a:xfrm>
          <a:prstGeom prst="rect">
            <a:avLst/>
          </a:prstGeom>
          <a:blipFill>
            <a:blip r:embed="rId3"/>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485900" y="5635625"/>
            <a:ext cx="6400800" cy="993775"/>
          </a:xfrm>
        </p:spPr>
        <p:txBody>
          <a:bodyPr>
            <a:normAutofit/>
          </a:bodyPr>
          <a:lstStyle/>
          <a:p>
            <a:pPr algn="ctr"/>
            <a:r>
              <a:rPr lang="en-US" sz="5400" dirty="0" smtClean="0">
                <a:solidFill>
                  <a:srgbClr val="000000"/>
                </a:solidFill>
                <a:latin typeface="Rockwell Extra Bold" pitchFamily="18" charset="0"/>
              </a:rPr>
              <a:t>HEAT ILLNESS</a:t>
            </a:r>
            <a:endParaRPr lang="en-US" sz="5400" dirty="0">
              <a:solidFill>
                <a:srgbClr val="000000"/>
              </a:solidFill>
              <a:latin typeface="Rockwell Extra Bold" pitchFamily="18" charset="0"/>
            </a:endParaRPr>
          </a:p>
        </p:txBody>
      </p:sp>
      <p:sp>
        <p:nvSpPr>
          <p:cNvPr id="5" name="Rectangle 4"/>
          <p:cNvSpPr/>
          <p:nvPr/>
        </p:nvSpPr>
        <p:spPr>
          <a:xfrm>
            <a:off x="533400" y="191125"/>
            <a:ext cx="2286000" cy="2094875"/>
          </a:xfrm>
          <a:prstGeom prst="rect">
            <a:avLst/>
          </a:prstGeom>
          <a:blipFill>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553200" y="3549805"/>
            <a:ext cx="2286000" cy="2126470"/>
          </a:xfrm>
          <a:prstGeom prst="rect">
            <a:avLst/>
          </a:prstGeom>
          <a:blipFill>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3400" y="3581400"/>
            <a:ext cx="2306444" cy="2094875"/>
          </a:xfrm>
          <a:prstGeom prst="rect">
            <a:avLst/>
          </a:prstGeom>
          <a:blipFill>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00800" y="191125"/>
            <a:ext cx="2286000" cy="2094873"/>
          </a:xfrm>
          <a:prstGeom prst="rect">
            <a:avLst/>
          </a:prstGeom>
          <a:blipFill>
            <a:blip r:embed="rId7"/>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83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685800"/>
            <a:ext cx="3561276" cy="25973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itle 1"/>
          <p:cNvSpPr txBox="1">
            <a:spLocks/>
          </p:cNvSpPr>
          <p:nvPr/>
        </p:nvSpPr>
        <p:spPr>
          <a:xfrm>
            <a:off x="492512" y="838200"/>
            <a:ext cx="3388112" cy="144780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400" b="1" dirty="0" smtClean="0">
                <a:solidFill>
                  <a:schemeClr val="bg1"/>
                </a:solidFill>
                <a:latin typeface="Rockwell" pitchFamily="18" charset="0"/>
              </a:rPr>
              <a:t>Take a Break</a:t>
            </a:r>
            <a:endParaRPr lang="en-US" sz="4400" b="1" dirty="0">
              <a:solidFill>
                <a:schemeClr val="bg1"/>
              </a:solidFill>
              <a:latin typeface="Rockwell" pitchFamily="18" charset="0"/>
            </a:endParaRPr>
          </a:p>
        </p:txBody>
      </p:sp>
      <p:sp>
        <p:nvSpPr>
          <p:cNvPr id="6" name="Text Placeholder 2"/>
          <p:cNvSpPr txBox="1">
            <a:spLocks/>
          </p:cNvSpPr>
          <p:nvPr/>
        </p:nvSpPr>
        <p:spPr>
          <a:xfrm>
            <a:off x="4495800" y="3657600"/>
            <a:ext cx="3810000" cy="25146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000000"/>
              </a:buClr>
              <a:buSzPct val="85000"/>
              <a:buFont typeface="Wingdings 2" pitchFamily="18" charset="2"/>
              <a:buChar char="Â"/>
            </a:pPr>
            <a:r>
              <a:rPr lang="en-US" sz="2800" b="1" dirty="0" smtClean="0">
                <a:solidFill>
                  <a:srgbClr val="000000"/>
                </a:solidFill>
              </a:rPr>
              <a:t> Take frequent breaks in the shade or air conditioned areas</a:t>
            </a:r>
          </a:p>
          <a:p>
            <a:pPr>
              <a:buClr>
                <a:srgbClr val="000000"/>
              </a:buClr>
              <a:buSzPct val="85000"/>
              <a:buFont typeface="Wingdings 2" pitchFamily="18" charset="2"/>
              <a:buChar char="Â"/>
            </a:pPr>
            <a:r>
              <a:rPr lang="en-US" sz="2800" b="1" dirty="0" smtClean="0">
                <a:solidFill>
                  <a:srgbClr val="000000"/>
                </a:solidFill>
              </a:rPr>
              <a:t> Have areas of shade available at all times</a:t>
            </a:r>
          </a:p>
        </p:txBody>
      </p:sp>
      <p:pic>
        <p:nvPicPr>
          <p:cNvPr id="9"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3041239"/>
            <a:ext cx="3574029" cy="2826161"/>
          </a:xfrm>
          <a:prstGeom prst="rect">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666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914400"/>
            <a:ext cx="2438400" cy="2438400"/>
          </a:xfrm>
          <a:ln>
            <a:noFill/>
          </a:ln>
          <a:effectLst>
            <a:outerShdw blurRad="44450" dist="27940" dir="5400000" algn="ctr">
              <a:srgbClr val="000000">
                <a:alpha val="32000"/>
              </a:srgbClr>
            </a:outerShdw>
          </a:effectLst>
        </p:spPr>
      </p:pic>
      <p:pic>
        <p:nvPicPr>
          <p:cNvPr id="4" name="Picture 3" descr="\\PRDECHOME13\13\135\135028\Desktop\Pics\Heat\outside shade 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17817"/>
          <a:stretch/>
        </p:blipFill>
        <p:spPr bwMode="auto">
          <a:xfrm>
            <a:off x="4572000" y="4572000"/>
            <a:ext cx="4114800" cy="20822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4343400" y="381000"/>
            <a:ext cx="4648200" cy="4035056"/>
          </a:xfrm>
          <a:prstGeom prst="rect">
            <a:avLst/>
          </a:prstGeom>
          <a:solidFill>
            <a:schemeClr val="accent3">
              <a:lumMod val="20000"/>
              <a:lumOff val="80000"/>
            </a:schemeClr>
          </a:solidFill>
        </p:spPr>
        <p:txBody>
          <a:bodyPr>
            <a:normAutofit fontScale="77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000000"/>
              </a:buClr>
              <a:buSzPct val="85000"/>
              <a:buFont typeface="Wingdings 2" pitchFamily="18" charset="2"/>
              <a:buChar char="Ã"/>
            </a:pPr>
            <a:r>
              <a:rPr lang="en-US" sz="2800" b="1" dirty="0" smtClean="0">
                <a:solidFill>
                  <a:schemeClr val="bg1"/>
                </a:solidFill>
              </a:rPr>
              <a:t>Access to shade at school sites is readily available – use it</a:t>
            </a:r>
          </a:p>
          <a:p>
            <a:pPr>
              <a:buClr>
                <a:srgbClr val="000000"/>
              </a:buClr>
              <a:buSzPct val="85000"/>
              <a:buFont typeface="Wingdings 2" pitchFamily="18" charset="2"/>
              <a:buChar char="Ã"/>
            </a:pPr>
            <a:r>
              <a:rPr lang="en-US" sz="2800" b="1" dirty="0" smtClean="0">
                <a:solidFill>
                  <a:schemeClr val="bg1"/>
                </a:solidFill>
              </a:rPr>
              <a:t>At undeveloped location – vacant lots provide shade by using:</a:t>
            </a:r>
          </a:p>
          <a:p>
            <a:pPr marL="914400" lvl="1" indent="-457200">
              <a:buClr>
                <a:srgbClr val="000000"/>
              </a:buClr>
              <a:buSzPct val="85000"/>
              <a:buFont typeface="Wingdings 2" pitchFamily="18" charset="2"/>
              <a:buChar char="Ã"/>
            </a:pPr>
            <a:r>
              <a:rPr lang="en-US" sz="2600" b="1" dirty="0" smtClean="0">
                <a:solidFill>
                  <a:schemeClr val="bg1"/>
                </a:solidFill>
              </a:rPr>
              <a:t>Umbrellas</a:t>
            </a:r>
          </a:p>
          <a:p>
            <a:pPr marL="914400" lvl="1" indent="-457200">
              <a:buClr>
                <a:srgbClr val="000000"/>
              </a:buClr>
              <a:buSzPct val="85000"/>
              <a:buFont typeface="Wingdings 2" pitchFamily="18" charset="2"/>
              <a:buChar char="Ã"/>
            </a:pPr>
            <a:r>
              <a:rPr lang="en-US" sz="2600" b="1" dirty="0" smtClean="0">
                <a:solidFill>
                  <a:schemeClr val="bg1"/>
                </a:solidFill>
              </a:rPr>
              <a:t>Canopies</a:t>
            </a:r>
          </a:p>
          <a:p>
            <a:pPr marL="914400" lvl="1" indent="-457200">
              <a:buClr>
                <a:srgbClr val="000000"/>
              </a:buClr>
              <a:buSzPct val="85000"/>
              <a:buFont typeface="Wingdings 2" pitchFamily="18" charset="2"/>
              <a:buChar char="Ã"/>
            </a:pPr>
            <a:r>
              <a:rPr lang="en-US" sz="2600" b="1" dirty="0" smtClean="0">
                <a:solidFill>
                  <a:schemeClr val="bg1"/>
                </a:solidFill>
              </a:rPr>
              <a:t>Other portable devices</a:t>
            </a:r>
          </a:p>
          <a:p>
            <a:pPr>
              <a:buClr>
                <a:srgbClr val="000000"/>
              </a:buClr>
              <a:buSzPct val="85000"/>
              <a:buFont typeface="Wingdings 2" pitchFamily="18" charset="2"/>
              <a:buChar char="Ã"/>
            </a:pPr>
            <a:r>
              <a:rPr lang="en-US" sz="2800" b="1" dirty="0" smtClean="0">
                <a:solidFill>
                  <a:schemeClr val="bg1"/>
                </a:solidFill>
              </a:rPr>
              <a:t>Structures or objects that may block sun but which also contain heat, such as an automobile without the air-conditioning turned on, do not qualify as shade</a:t>
            </a:r>
            <a:r>
              <a:rPr lang="en-US" sz="2800" dirty="0" smtClean="0">
                <a:solidFill>
                  <a:schemeClr val="bg1"/>
                </a:solidFill>
              </a:rPr>
              <a:t> </a:t>
            </a:r>
            <a:endParaRPr lang="en-US" sz="2800" b="1" dirty="0" smtClean="0">
              <a:solidFill>
                <a:schemeClr val="bg1"/>
              </a:solidFill>
            </a:endParaRPr>
          </a:p>
        </p:txBody>
      </p:sp>
      <p:sp>
        <p:nvSpPr>
          <p:cNvPr id="8" name="Title 1"/>
          <p:cNvSpPr txBox="1">
            <a:spLocks/>
          </p:cNvSpPr>
          <p:nvPr/>
        </p:nvSpPr>
        <p:spPr>
          <a:xfrm>
            <a:off x="381000" y="4267200"/>
            <a:ext cx="3388112" cy="144780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400" b="1" dirty="0" smtClean="0">
                <a:solidFill>
                  <a:schemeClr val="bg1"/>
                </a:solidFill>
                <a:latin typeface="Rockwell" pitchFamily="18" charset="0"/>
              </a:rPr>
              <a:t>Shade Areas</a:t>
            </a:r>
            <a:endParaRPr lang="en-US" sz="4400" b="1" dirty="0">
              <a:solidFill>
                <a:schemeClr val="bg1"/>
              </a:solidFill>
              <a:latin typeface="Rockwell" pitchFamily="18" charset="0"/>
            </a:endParaRPr>
          </a:p>
        </p:txBody>
      </p:sp>
    </p:spTree>
    <p:extLst>
      <p:ext uri="{BB962C8B-B14F-4D97-AF65-F5344CB8AC3E}">
        <p14:creationId xmlns:p14="http://schemas.microsoft.com/office/powerpoint/2010/main" val="1307166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25375" y="251315"/>
            <a:ext cx="4323922" cy="144780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rgbClr val="000000"/>
                </a:solidFill>
                <a:latin typeface="Rockwell" pitchFamily="18" charset="0"/>
              </a:rPr>
              <a:t>Check the Weather Report</a:t>
            </a:r>
            <a:endParaRPr lang="en-US" sz="4000" b="1" dirty="0">
              <a:solidFill>
                <a:srgbClr val="000000"/>
              </a:solidFill>
              <a:latin typeface="Rockwell"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381001"/>
            <a:ext cx="3584497" cy="2514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276439" y="2057400"/>
            <a:ext cx="4143161" cy="32766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000000"/>
              </a:buClr>
              <a:buSzPct val="85000"/>
              <a:buFont typeface="Wingdings 2" pitchFamily="18" charset="2"/>
              <a:buChar char="Â"/>
            </a:pPr>
            <a:r>
              <a:rPr lang="en-US" sz="2400" b="1" dirty="0" smtClean="0">
                <a:solidFill>
                  <a:srgbClr val="000000"/>
                </a:solidFill>
              </a:rPr>
              <a:t>Job pre-planning should include tracking the weather</a:t>
            </a:r>
          </a:p>
          <a:p>
            <a:pPr>
              <a:buClr>
                <a:srgbClr val="000000"/>
              </a:buClr>
              <a:buSzPct val="85000"/>
              <a:buFont typeface="Wingdings 2" pitchFamily="18" charset="2"/>
              <a:buChar char="Â"/>
            </a:pPr>
            <a:r>
              <a:rPr lang="en-US" sz="2400" b="1" dirty="0" smtClean="0">
                <a:solidFill>
                  <a:srgbClr val="000000"/>
                </a:solidFill>
              </a:rPr>
              <a:t>Weather information should be used to modify work schedule, increase the number of water/rest breaks or cease work early if necessary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298" y="3153185"/>
            <a:ext cx="3907658" cy="3328096"/>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891305" y="5486400"/>
            <a:ext cx="2718949" cy="1015663"/>
          </a:xfrm>
          <a:prstGeom prst="rect">
            <a:avLst/>
          </a:prstGeom>
          <a:solidFill>
            <a:schemeClr val="accent3">
              <a:lumMod val="20000"/>
              <a:lumOff val="80000"/>
            </a:schemeClr>
          </a:solidFill>
          <a:ln>
            <a:solidFill>
              <a:schemeClr val="accent1"/>
            </a:solidFill>
          </a:ln>
        </p:spPr>
        <p:txBody>
          <a:bodyPr wrap="none">
            <a:spAutoFit/>
          </a:bodyPr>
          <a:lstStyle/>
          <a:p>
            <a:pPr algn="ctr"/>
            <a:r>
              <a:rPr lang="en-US" sz="2000" b="1" dirty="0" smtClean="0">
                <a:hlinkClick r:id="rId5"/>
              </a:rPr>
              <a:t>WWW.NWS.NOAA.GOV</a:t>
            </a:r>
            <a:endParaRPr lang="en-US" sz="2000" b="1" dirty="0" smtClean="0"/>
          </a:p>
          <a:p>
            <a:pPr algn="ctr"/>
            <a:r>
              <a:rPr lang="en-US" sz="2000" b="1" dirty="0" smtClean="0"/>
              <a:t>Or </a:t>
            </a:r>
          </a:p>
          <a:p>
            <a:pPr algn="ctr"/>
            <a:r>
              <a:rPr lang="en-US" sz="2000" b="1" dirty="0" smtClean="0">
                <a:hlinkClick r:id="rId6"/>
              </a:rPr>
              <a:t>WWW.WEATHER.GOV</a:t>
            </a:r>
            <a:r>
              <a:rPr lang="en-US" sz="2000" b="1" dirty="0" smtClean="0"/>
              <a:t> </a:t>
            </a:r>
            <a:endParaRPr lang="en-US" sz="2000" b="1" dirty="0"/>
          </a:p>
        </p:txBody>
      </p:sp>
    </p:spTree>
    <p:extLst>
      <p:ext uri="{BB962C8B-B14F-4D97-AF65-F5344CB8AC3E}">
        <p14:creationId xmlns:p14="http://schemas.microsoft.com/office/powerpoint/2010/main" val="202607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05000"/>
            <a:ext cx="4400870" cy="3286843"/>
          </a:xfrm>
          <a:prstGeom prst="rect">
            <a:avLst/>
          </a:prstGeom>
          <a:ln w="28575">
            <a:solidFill>
              <a:schemeClr val="tx1"/>
            </a:solidFill>
          </a:ln>
        </p:spPr>
      </p:pic>
      <p:sp>
        <p:nvSpPr>
          <p:cNvPr id="4" name="TextBox 3"/>
          <p:cNvSpPr txBox="1"/>
          <p:nvPr/>
        </p:nvSpPr>
        <p:spPr>
          <a:xfrm>
            <a:off x="4648200" y="5410200"/>
            <a:ext cx="3733800" cy="1200329"/>
          </a:xfrm>
          <a:prstGeom prst="rect">
            <a:avLst/>
          </a:prstGeom>
          <a:solidFill>
            <a:schemeClr val="tx2">
              <a:lumMod val="25000"/>
            </a:schemeClr>
          </a:solidFill>
          <a:ln>
            <a:noFill/>
          </a:ln>
          <a:effectLst>
            <a:outerShdw blurRad="107950" dist="12700" dir="5400000" algn="ctr">
              <a:srgbClr val="000000"/>
            </a:outerShdw>
          </a:effectLst>
        </p:spPr>
        <p:txBody>
          <a:bodyPr wrap="square" rtlCol="0">
            <a:spAutoFit/>
          </a:bodyPr>
          <a:lstStyle/>
          <a:p>
            <a:pPr algn="ctr"/>
            <a:r>
              <a:rPr lang="en-US" sz="2400" b="1" dirty="0" smtClean="0"/>
              <a:t>Heat Safety App is available for several different types of phones</a:t>
            </a:r>
            <a:endParaRPr lang="en-US"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939" y="1828800"/>
            <a:ext cx="2626121" cy="45195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652132" y="152400"/>
            <a:ext cx="4323922" cy="144780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rgbClr val="000000"/>
                </a:solidFill>
                <a:latin typeface="Rockwell" pitchFamily="18" charset="0"/>
              </a:rPr>
              <a:t>Heat Safety APP for Phones</a:t>
            </a:r>
            <a:endParaRPr lang="en-US" sz="4000" b="1" dirty="0">
              <a:solidFill>
                <a:srgbClr val="000000"/>
              </a:solidFill>
              <a:latin typeface="Rockwell" pitchFamily="18" charset="0"/>
            </a:endParaRPr>
          </a:p>
        </p:txBody>
      </p:sp>
    </p:spTree>
    <p:extLst>
      <p:ext uri="{BB962C8B-B14F-4D97-AF65-F5344CB8AC3E}">
        <p14:creationId xmlns:p14="http://schemas.microsoft.com/office/powerpoint/2010/main" val="3963480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0" y="458972"/>
            <a:ext cx="5486400" cy="505047"/>
          </a:xfrm>
          <a:prstGeom prst="rect">
            <a:avLst/>
          </a:prstGeom>
          <a:solidFill>
            <a:schemeClr val="tx1">
              <a:lumMod val="75000"/>
              <a:lumOff val="25000"/>
              <a:alpha val="84000"/>
            </a:schemeClr>
          </a:solidFill>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en-US" sz="3200" b="1" dirty="0" smtClean="0">
                <a:solidFill>
                  <a:schemeClr val="bg1"/>
                </a:solidFill>
              </a:rPr>
              <a:t>Procedures During High Heat</a:t>
            </a:r>
            <a:endParaRPr lang="en-US" sz="3200" b="1" dirty="0">
              <a:solidFill>
                <a:schemeClr val="bg1"/>
              </a:solidFill>
            </a:endParaRPr>
          </a:p>
        </p:txBody>
      </p:sp>
      <p:sp>
        <p:nvSpPr>
          <p:cNvPr id="5" name="Text Placeholder 2"/>
          <p:cNvSpPr txBox="1">
            <a:spLocks/>
          </p:cNvSpPr>
          <p:nvPr/>
        </p:nvSpPr>
        <p:spPr>
          <a:xfrm>
            <a:off x="609600" y="1295400"/>
            <a:ext cx="7772400" cy="5257800"/>
          </a:xfrm>
          <a:prstGeom prst="rect">
            <a:avLst/>
          </a:prstGeom>
        </p:spPr>
        <p:txBody>
          <a:bodyPr>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n-US" sz="2800" b="1" dirty="0" smtClean="0">
                <a:solidFill>
                  <a:srgbClr val="000000"/>
                </a:solidFill>
              </a:rPr>
              <a:t>For personnel that must work at one of the un-developed or unstaffed district sites the following </a:t>
            </a:r>
            <a:r>
              <a:rPr lang="en-US" sz="2800" b="1" u="sng" dirty="0" smtClean="0">
                <a:solidFill>
                  <a:srgbClr val="000000"/>
                </a:solidFill>
              </a:rPr>
              <a:t>must</a:t>
            </a:r>
            <a:r>
              <a:rPr lang="en-US" sz="2800" b="1" dirty="0" smtClean="0">
                <a:solidFill>
                  <a:srgbClr val="000000"/>
                </a:solidFill>
              </a:rPr>
              <a:t> be in effect:</a:t>
            </a:r>
            <a:endParaRPr lang="en-US" sz="1100" dirty="0" smtClean="0">
              <a:solidFill>
                <a:srgbClr val="000000"/>
              </a:solidFill>
            </a:endParaRPr>
          </a:p>
          <a:p>
            <a:pPr>
              <a:buClr>
                <a:srgbClr val="000000"/>
              </a:buClr>
              <a:buSzPct val="85000"/>
              <a:buFont typeface="Wingdings 2" pitchFamily="18" charset="2"/>
              <a:buChar char="Ã"/>
            </a:pPr>
            <a:r>
              <a:rPr lang="en-US" sz="2400" dirty="0" smtClean="0">
                <a:solidFill>
                  <a:srgbClr val="000000"/>
                </a:solidFill>
              </a:rPr>
              <a:t>Ensure effective communication takes place by</a:t>
            </a:r>
          </a:p>
          <a:p>
            <a:pPr marL="800100" lvl="1" indent="-342900">
              <a:buClr>
                <a:srgbClr val="000000"/>
              </a:buClr>
              <a:buSzPct val="85000"/>
              <a:buFont typeface="Wingdings 2" pitchFamily="18" charset="2"/>
              <a:buChar char="Ã"/>
            </a:pPr>
            <a:r>
              <a:rPr lang="en-US" dirty="0" smtClean="0">
                <a:solidFill>
                  <a:srgbClr val="000000"/>
                </a:solidFill>
              </a:rPr>
              <a:t>Verbal</a:t>
            </a:r>
          </a:p>
          <a:p>
            <a:pPr marL="800100" lvl="1" indent="-342900">
              <a:buClr>
                <a:srgbClr val="000000"/>
              </a:buClr>
              <a:buSzPct val="85000"/>
              <a:buFont typeface="Wingdings 2" pitchFamily="18" charset="2"/>
              <a:buChar char="Ã"/>
            </a:pPr>
            <a:r>
              <a:rPr lang="en-US" dirty="0" smtClean="0">
                <a:solidFill>
                  <a:srgbClr val="000000"/>
                </a:solidFill>
              </a:rPr>
              <a:t>Observation</a:t>
            </a:r>
          </a:p>
          <a:p>
            <a:pPr marL="800100" lvl="1" indent="-342900">
              <a:buClr>
                <a:srgbClr val="000000"/>
              </a:buClr>
              <a:buSzPct val="85000"/>
              <a:buFont typeface="Wingdings 2" pitchFamily="18" charset="2"/>
              <a:buChar char="Ã"/>
            </a:pPr>
            <a:r>
              <a:rPr lang="en-US" dirty="0" smtClean="0">
                <a:solidFill>
                  <a:srgbClr val="000000"/>
                </a:solidFill>
              </a:rPr>
              <a:t>Electronic means</a:t>
            </a:r>
          </a:p>
          <a:p>
            <a:pPr>
              <a:buClr>
                <a:srgbClr val="000000"/>
              </a:buClr>
              <a:buSzPct val="85000"/>
              <a:buFont typeface="Wingdings 2" pitchFamily="18" charset="2"/>
              <a:buChar char="Â"/>
            </a:pPr>
            <a:r>
              <a:rPr lang="en-US" sz="2400" dirty="0" smtClean="0">
                <a:solidFill>
                  <a:srgbClr val="000000"/>
                </a:solidFill>
              </a:rPr>
              <a:t>Observing employees for alertness and signs or symptoms of heat illness</a:t>
            </a:r>
          </a:p>
          <a:p>
            <a:pPr>
              <a:buClr>
                <a:srgbClr val="000000"/>
              </a:buClr>
              <a:buSzPct val="85000"/>
              <a:buFont typeface="Wingdings 2" pitchFamily="18" charset="2"/>
              <a:buChar char="Â"/>
            </a:pPr>
            <a:r>
              <a:rPr lang="en-US" sz="2400" dirty="0" smtClean="0">
                <a:solidFill>
                  <a:srgbClr val="000000"/>
                </a:solidFill>
              </a:rPr>
              <a:t>Reminding employees throughout the shift to drink plenty of water</a:t>
            </a:r>
          </a:p>
          <a:p>
            <a:pPr>
              <a:buClr>
                <a:srgbClr val="000000"/>
              </a:buClr>
              <a:buSzPct val="85000"/>
              <a:buFont typeface="Wingdings 2" pitchFamily="18" charset="2"/>
              <a:buChar char="Â"/>
            </a:pPr>
            <a:r>
              <a:rPr lang="en-US" sz="2400" dirty="0" smtClean="0">
                <a:solidFill>
                  <a:srgbClr val="000000"/>
                </a:solidFill>
              </a:rPr>
              <a:t>Close supervision of a new employee by a supervisor or designee for the first 14 days of the employee’s employment </a:t>
            </a:r>
            <a:endParaRPr lang="en-US" sz="2400" dirty="0">
              <a:solidFill>
                <a:srgbClr val="000000"/>
              </a:solidFill>
            </a:endParaRPr>
          </a:p>
        </p:txBody>
      </p:sp>
    </p:spTree>
    <p:extLst>
      <p:ext uri="{BB962C8B-B14F-4D97-AF65-F5344CB8AC3E}">
        <p14:creationId xmlns:p14="http://schemas.microsoft.com/office/powerpoint/2010/main" val="2286049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914400"/>
            <a:ext cx="3202300" cy="25908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itle 1"/>
          <p:cNvSpPr txBox="1">
            <a:spLocks/>
          </p:cNvSpPr>
          <p:nvPr/>
        </p:nvSpPr>
        <p:spPr>
          <a:xfrm>
            <a:off x="265287" y="1447800"/>
            <a:ext cx="5133761" cy="94807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400" b="1" dirty="0" smtClean="0">
                <a:solidFill>
                  <a:srgbClr val="000000"/>
                </a:solidFill>
                <a:latin typeface="Rockwell" pitchFamily="18" charset="0"/>
              </a:rPr>
              <a:t>Acclimatization</a:t>
            </a:r>
            <a:endParaRPr lang="en-US" sz="4400" b="1" dirty="0">
              <a:solidFill>
                <a:srgbClr val="000000"/>
              </a:solidFill>
              <a:latin typeface="Rockwell" pitchFamily="18" charset="0"/>
            </a:endParaRPr>
          </a:p>
        </p:txBody>
      </p:sp>
      <p:sp>
        <p:nvSpPr>
          <p:cNvPr id="5" name="TextBox 4"/>
          <p:cNvSpPr txBox="1"/>
          <p:nvPr/>
        </p:nvSpPr>
        <p:spPr>
          <a:xfrm>
            <a:off x="685800" y="3810000"/>
            <a:ext cx="7772400" cy="2819400"/>
          </a:xfrm>
          <a:prstGeom prst="rect">
            <a:avLst/>
          </a:prstGeom>
          <a:noFill/>
        </p:spPr>
        <p:txBody>
          <a:bodyPr wrap="square" rtlCol="0">
            <a:noAutofit/>
          </a:bodyPr>
          <a:lstStyle/>
          <a:p>
            <a:pPr marL="342900" indent="-342900">
              <a:buClr>
                <a:srgbClr val="000000"/>
              </a:buClr>
              <a:buSzPct val="85000"/>
              <a:buFont typeface="Wingdings 2" pitchFamily="18" charset="2"/>
              <a:buChar char="Ã"/>
            </a:pPr>
            <a:r>
              <a:rPr lang="en-US" sz="2600" b="1" dirty="0">
                <a:solidFill>
                  <a:srgbClr val="000000"/>
                </a:solidFill>
              </a:rPr>
              <a:t>Newly hired employees need time to acclimate during periods of heat</a:t>
            </a:r>
          </a:p>
          <a:p>
            <a:pPr marL="342900" indent="-342900">
              <a:buClr>
                <a:srgbClr val="000000"/>
              </a:buClr>
              <a:buSzPct val="85000"/>
              <a:buFont typeface="Wingdings 2" pitchFamily="18" charset="2"/>
              <a:buChar char="Ã"/>
            </a:pPr>
            <a:r>
              <a:rPr lang="en-US" sz="2600" b="1" dirty="0">
                <a:solidFill>
                  <a:srgbClr val="000000"/>
                </a:solidFill>
              </a:rPr>
              <a:t>Modify the work schedule or reschedule non-essential duties during hot summer months</a:t>
            </a:r>
          </a:p>
          <a:p>
            <a:pPr marL="342900" indent="-342900">
              <a:buClr>
                <a:srgbClr val="000000"/>
              </a:buClr>
              <a:buSzPct val="85000"/>
              <a:buFont typeface="Wingdings 2" pitchFamily="18" charset="2"/>
              <a:buChar char="Ã"/>
            </a:pPr>
            <a:r>
              <a:rPr lang="en-US" sz="2600" b="1" dirty="0">
                <a:solidFill>
                  <a:srgbClr val="000000"/>
                </a:solidFill>
              </a:rPr>
              <a:t>Know how to recognize immediately signs/symptoms of heat illness</a:t>
            </a:r>
          </a:p>
        </p:txBody>
      </p:sp>
    </p:spTree>
    <p:extLst>
      <p:ext uri="{BB962C8B-B14F-4D97-AF65-F5344CB8AC3E}">
        <p14:creationId xmlns:p14="http://schemas.microsoft.com/office/powerpoint/2010/main" val="3864993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53000">
              <a:schemeClr val="tx2">
                <a:lumMod val="50000"/>
              </a:schemeClr>
            </a:gs>
            <a:gs pos="100000">
              <a:srgbClr val="696625"/>
            </a:gs>
          </a:gsLst>
          <a:lin ang="162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6400800" y="4267200"/>
            <a:ext cx="2514600" cy="2185214"/>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solidFill>
                  <a:srgbClr val="000000"/>
                </a:solidFill>
              </a:rPr>
              <a:t>Heat-related illness is</a:t>
            </a:r>
          </a:p>
          <a:p>
            <a:pPr algn="ctr"/>
            <a:r>
              <a:rPr lang="en-US" sz="2000" dirty="0" smtClean="0">
                <a:solidFill>
                  <a:srgbClr val="000000"/>
                </a:solidFill>
                <a:latin typeface="Forte" pitchFamily="66" charset="0"/>
              </a:rPr>
              <a:t>Preventable</a:t>
            </a:r>
          </a:p>
          <a:p>
            <a:pPr marL="285750" indent="-285750">
              <a:buFont typeface="Arial" pitchFamily="34" charset="0"/>
              <a:buChar char="•"/>
            </a:pPr>
            <a:r>
              <a:rPr lang="en-US" sz="1600" dirty="0" smtClean="0">
                <a:solidFill>
                  <a:srgbClr val="000000"/>
                </a:solidFill>
              </a:rPr>
              <a:t>Stay somewhere cool</a:t>
            </a:r>
          </a:p>
          <a:p>
            <a:pPr marL="285750" indent="-285750">
              <a:buFont typeface="Arial" pitchFamily="34" charset="0"/>
              <a:buChar char="•"/>
            </a:pPr>
            <a:r>
              <a:rPr lang="en-US" sz="1600" dirty="0" smtClean="0">
                <a:solidFill>
                  <a:srgbClr val="000000"/>
                </a:solidFill>
              </a:rPr>
              <a:t>Drink plenty of water</a:t>
            </a:r>
          </a:p>
          <a:p>
            <a:pPr marL="285750" indent="-285750">
              <a:buFont typeface="Arial" pitchFamily="34" charset="0"/>
              <a:buChar char="•"/>
            </a:pPr>
            <a:r>
              <a:rPr lang="en-US" sz="1600" dirty="0" smtClean="0">
                <a:solidFill>
                  <a:srgbClr val="000000"/>
                </a:solidFill>
              </a:rPr>
              <a:t>Avoid sugar, alcohol &amp; caffeinated beverages</a:t>
            </a:r>
          </a:p>
          <a:p>
            <a:pPr marL="285750" indent="-285750">
              <a:buFont typeface="Arial" pitchFamily="34" charset="0"/>
              <a:buChar char="•"/>
            </a:pPr>
            <a:r>
              <a:rPr lang="en-US" sz="1600" dirty="0" smtClean="0">
                <a:solidFill>
                  <a:srgbClr val="000000"/>
                </a:solidFill>
              </a:rPr>
              <a:t>Wear light weight, light colored clothing</a:t>
            </a:r>
            <a:endParaRPr lang="en-US" sz="1600" dirty="0">
              <a:solidFill>
                <a:srgbClr val="000000"/>
              </a:solidFill>
            </a:endParaRPr>
          </a:p>
        </p:txBody>
      </p:sp>
      <p:sp>
        <p:nvSpPr>
          <p:cNvPr id="3" name="Title 1"/>
          <p:cNvSpPr txBox="1">
            <a:spLocks/>
          </p:cNvSpPr>
          <p:nvPr/>
        </p:nvSpPr>
        <p:spPr>
          <a:xfrm>
            <a:off x="276439" y="499730"/>
            <a:ext cx="4447962" cy="79567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rgbClr val="000000"/>
                </a:solidFill>
                <a:latin typeface="Rockwell" pitchFamily="18" charset="0"/>
              </a:rPr>
              <a:t>Warning Signs</a:t>
            </a:r>
            <a:endParaRPr lang="en-US" sz="4000" b="1" dirty="0">
              <a:solidFill>
                <a:srgbClr val="000000"/>
              </a:solidFill>
              <a:latin typeface="Rockwell" pitchFamily="18" charset="0"/>
            </a:endParaRPr>
          </a:p>
        </p:txBody>
      </p:sp>
      <p:sp>
        <p:nvSpPr>
          <p:cNvPr id="5" name="Content Placeholder 4"/>
          <p:cNvSpPr>
            <a:spLocks noGrp="1"/>
          </p:cNvSpPr>
          <p:nvPr>
            <p:ph sz="half" idx="1"/>
          </p:nvPr>
        </p:nvSpPr>
        <p:spPr>
          <a:xfrm>
            <a:off x="381000" y="1676401"/>
            <a:ext cx="2743200" cy="4648199"/>
          </a:xfrm>
        </p:spPr>
        <p:txBody>
          <a:bodyPr>
            <a:noAutofit/>
          </a:bodyPr>
          <a:lstStyle/>
          <a:p>
            <a:pPr marL="0" indent="0">
              <a:buClr>
                <a:schemeClr val="accent4">
                  <a:lumMod val="50000"/>
                </a:schemeClr>
              </a:buClr>
              <a:buNone/>
            </a:pPr>
            <a:r>
              <a:rPr lang="en-US" sz="2300" b="1" u="sng" dirty="0" smtClean="0">
                <a:solidFill>
                  <a:srgbClr val="000000"/>
                </a:solidFill>
                <a:latin typeface="Rockwell" pitchFamily="18" charset="0"/>
              </a:rPr>
              <a:t>Heat Exhaustion</a:t>
            </a:r>
          </a:p>
          <a:p>
            <a:pPr>
              <a:buClr>
                <a:srgbClr val="000000"/>
              </a:buClr>
              <a:buSzPct val="85000"/>
              <a:buFont typeface="Wingdings 2" pitchFamily="18" charset="2"/>
              <a:buChar char="Â"/>
            </a:pPr>
            <a:r>
              <a:rPr lang="en-US" sz="2300" b="1" dirty="0" smtClean="0">
                <a:solidFill>
                  <a:srgbClr val="000000"/>
                </a:solidFill>
              </a:rPr>
              <a:t>Paleness</a:t>
            </a:r>
            <a:endParaRPr lang="en-US" sz="2300" b="1" dirty="0">
              <a:solidFill>
                <a:srgbClr val="000000"/>
              </a:solidFill>
            </a:endParaRPr>
          </a:p>
          <a:p>
            <a:pPr>
              <a:buClr>
                <a:srgbClr val="000000"/>
              </a:buClr>
              <a:buSzPct val="85000"/>
              <a:buFont typeface="Wingdings 2" pitchFamily="18" charset="2"/>
              <a:buChar char="Â"/>
            </a:pPr>
            <a:r>
              <a:rPr lang="en-US" sz="2300" b="1" dirty="0">
                <a:solidFill>
                  <a:srgbClr val="000000"/>
                </a:solidFill>
              </a:rPr>
              <a:t>Tiredness</a:t>
            </a:r>
          </a:p>
          <a:p>
            <a:pPr>
              <a:buClr>
                <a:srgbClr val="000000"/>
              </a:buClr>
              <a:buSzPct val="85000"/>
              <a:buFont typeface="Wingdings 2" pitchFamily="18" charset="2"/>
              <a:buChar char="Â"/>
            </a:pPr>
            <a:r>
              <a:rPr lang="en-US" sz="2300" b="1" dirty="0">
                <a:solidFill>
                  <a:srgbClr val="000000"/>
                </a:solidFill>
              </a:rPr>
              <a:t>Weakness</a:t>
            </a:r>
          </a:p>
          <a:p>
            <a:pPr>
              <a:buClr>
                <a:srgbClr val="000000"/>
              </a:buClr>
              <a:buSzPct val="85000"/>
              <a:buFont typeface="Wingdings 2" pitchFamily="18" charset="2"/>
              <a:buChar char="Â"/>
            </a:pPr>
            <a:r>
              <a:rPr lang="en-US" sz="2300" b="1" dirty="0">
                <a:solidFill>
                  <a:srgbClr val="000000"/>
                </a:solidFill>
              </a:rPr>
              <a:t>Dizziness</a:t>
            </a:r>
          </a:p>
          <a:p>
            <a:pPr>
              <a:buClr>
                <a:srgbClr val="000000"/>
              </a:buClr>
              <a:buSzPct val="85000"/>
              <a:buFont typeface="Wingdings 2" pitchFamily="18" charset="2"/>
              <a:buChar char="Â"/>
            </a:pPr>
            <a:r>
              <a:rPr lang="en-US" sz="2300" b="1" dirty="0">
                <a:solidFill>
                  <a:srgbClr val="000000"/>
                </a:solidFill>
              </a:rPr>
              <a:t>Headache</a:t>
            </a:r>
          </a:p>
          <a:p>
            <a:pPr>
              <a:buClr>
                <a:srgbClr val="000000"/>
              </a:buClr>
              <a:buSzPct val="85000"/>
              <a:buFont typeface="Wingdings 2" pitchFamily="18" charset="2"/>
              <a:buChar char="Â"/>
            </a:pPr>
            <a:r>
              <a:rPr lang="en-US" sz="2300" b="1" dirty="0">
                <a:solidFill>
                  <a:srgbClr val="000000"/>
                </a:solidFill>
              </a:rPr>
              <a:t>Fainting</a:t>
            </a:r>
          </a:p>
          <a:p>
            <a:pPr>
              <a:buClr>
                <a:srgbClr val="000000"/>
              </a:buClr>
              <a:buSzPct val="85000"/>
              <a:buFont typeface="Wingdings 2" pitchFamily="18" charset="2"/>
              <a:buChar char="Â"/>
            </a:pPr>
            <a:r>
              <a:rPr lang="en-US" sz="2300" b="1" dirty="0">
                <a:solidFill>
                  <a:srgbClr val="000000"/>
                </a:solidFill>
              </a:rPr>
              <a:t>Muscle Cramps</a:t>
            </a:r>
          </a:p>
          <a:p>
            <a:pPr>
              <a:buClr>
                <a:srgbClr val="000000"/>
              </a:buClr>
              <a:buSzPct val="85000"/>
              <a:buFont typeface="Wingdings 2" pitchFamily="18" charset="2"/>
              <a:buChar char="Â"/>
            </a:pPr>
            <a:r>
              <a:rPr lang="en-US" sz="2300" b="1" dirty="0">
                <a:solidFill>
                  <a:srgbClr val="000000"/>
                </a:solidFill>
              </a:rPr>
              <a:t>Heavy </a:t>
            </a:r>
            <a:r>
              <a:rPr lang="en-US" sz="2300" b="1" dirty="0" smtClean="0">
                <a:solidFill>
                  <a:srgbClr val="000000"/>
                </a:solidFill>
              </a:rPr>
              <a:t>Sweating</a:t>
            </a:r>
            <a:endParaRPr lang="en-US" sz="2300" b="1" dirty="0">
              <a:solidFill>
                <a:srgbClr val="000000"/>
              </a:solidFill>
            </a:endParaRPr>
          </a:p>
          <a:p>
            <a:pPr>
              <a:buClr>
                <a:srgbClr val="000000"/>
              </a:buClr>
              <a:buSzPct val="85000"/>
              <a:buFont typeface="Wingdings 2" pitchFamily="18" charset="2"/>
              <a:buChar char="Â"/>
            </a:pPr>
            <a:r>
              <a:rPr lang="en-US" sz="2300" b="1" dirty="0">
                <a:solidFill>
                  <a:srgbClr val="000000"/>
                </a:solidFill>
              </a:rPr>
              <a:t>Nausea or </a:t>
            </a:r>
            <a:r>
              <a:rPr lang="en-US" sz="2300" b="1" dirty="0" smtClean="0">
                <a:solidFill>
                  <a:srgbClr val="000000"/>
                </a:solidFill>
              </a:rPr>
              <a:t>vomiting</a:t>
            </a:r>
            <a:endParaRPr lang="en-US" sz="2300" b="1" dirty="0">
              <a:solidFill>
                <a:srgbClr val="000000"/>
              </a:solidFill>
            </a:endParaRPr>
          </a:p>
        </p:txBody>
      </p:sp>
      <p:sp>
        <p:nvSpPr>
          <p:cNvPr id="6" name="Content Placeholder 5"/>
          <p:cNvSpPr>
            <a:spLocks noGrp="1"/>
          </p:cNvSpPr>
          <p:nvPr>
            <p:ph sz="half" idx="2"/>
          </p:nvPr>
        </p:nvSpPr>
        <p:spPr>
          <a:xfrm>
            <a:off x="3200400" y="1676401"/>
            <a:ext cx="2971800" cy="4724399"/>
          </a:xfrm>
        </p:spPr>
        <p:txBody>
          <a:bodyPr>
            <a:noAutofit/>
          </a:bodyPr>
          <a:lstStyle/>
          <a:p>
            <a:pPr marL="0" indent="0">
              <a:buClr>
                <a:schemeClr val="accent4">
                  <a:lumMod val="50000"/>
                </a:schemeClr>
              </a:buClr>
              <a:buNone/>
            </a:pPr>
            <a:r>
              <a:rPr lang="en-US" sz="2250" b="1" u="sng" dirty="0" smtClean="0">
                <a:solidFill>
                  <a:srgbClr val="000000"/>
                </a:solidFill>
                <a:latin typeface="Rockwell" pitchFamily="18" charset="0"/>
              </a:rPr>
              <a:t>Heat Stroke</a:t>
            </a:r>
          </a:p>
          <a:p>
            <a:pPr>
              <a:buClr>
                <a:srgbClr val="000000"/>
              </a:buClr>
              <a:buSzPct val="85000"/>
              <a:buFont typeface="Wingdings 2" pitchFamily="18" charset="2"/>
              <a:buChar char="Ã"/>
            </a:pPr>
            <a:r>
              <a:rPr lang="en-US" sz="2250" b="1" dirty="0" smtClean="0">
                <a:solidFill>
                  <a:srgbClr val="000000"/>
                </a:solidFill>
              </a:rPr>
              <a:t>Extremely </a:t>
            </a:r>
            <a:r>
              <a:rPr lang="en-US" sz="2250" b="1" dirty="0">
                <a:solidFill>
                  <a:srgbClr val="000000"/>
                </a:solidFill>
              </a:rPr>
              <a:t>high body temp (103° F+)</a:t>
            </a:r>
          </a:p>
          <a:p>
            <a:pPr>
              <a:buClr>
                <a:srgbClr val="000000"/>
              </a:buClr>
              <a:buSzPct val="85000"/>
              <a:buFont typeface="Wingdings 2" pitchFamily="18" charset="2"/>
              <a:buChar char="Ã"/>
            </a:pPr>
            <a:r>
              <a:rPr lang="en-US" sz="2250" b="1" dirty="0">
                <a:solidFill>
                  <a:srgbClr val="000000"/>
                </a:solidFill>
              </a:rPr>
              <a:t>Red, hot, dry skin (with no </a:t>
            </a:r>
            <a:r>
              <a:rPr lang="en-US" sz="2250" b="1" dirty="0" smtClean="0">
                <a:solidFill>
                  <a:srgbClr val="000000"/>
                </a:solidFill>
              </a:rPr>
              <a:t>sweating</a:t>
            </a:r>
            <a:r>
              <a:rPr lang="en-US" sz="2250" b="1" dirty="0">
                <a:solidFill>
                  <a:srgbClr val="000000"/>
                </a:solidFill>
              </a:rPr>
              <a:t>)</a:t>
            </a:r>
          </a:p>
          <a:p>
            <a:pPr>
              <a:buClr>
                <a:srgbClr val="000000"/>
              </a:buClr>
              <a:buSzPct val="85000"/>
              <a:buFont typeface="Wingdings 2" pitchFamily="18" charset="2"/>
              <a:buChar char="Ã"/>
            </a:pPr>
            <a:r>
              <a:rPr lang="en-US" sz="2250" b="1" dirty="0">
                <a:solidFill>
                  <a:srgbClr val="000000"/>
                </a:solidFill>
              </a:rPr>
              <a:t>Rapid, strong pulse</a:t>
            </a:r>
          </a:p>
          <a:p>
            <a:pPr>
              <a:buClr>
                <a:srgbClr val="000000"/>
              </a:buClr>
              <a:buSzPct val="85000"/>
              <a:buFont typeface="Wingdings 2" pitchFamily="18" charset="2"/>
              <a:buChar char="Ã"/>
            </a:pPr>
            <a:r>
              <a:rPr lang="en-US" sz="2250" b="1" dirty="0">
                <a:solidFill>
                  <a:srgbClr val="000000"/>
                </a:solidFill>
              </a:rPr>
              <a:t>Throbbing headache</a:t>
            </a:r>
          </a:p>
          <a:p>
            <a:pPr>
              <a:buClr>
                <a:srgbClr val="000000"/>
              </a:buClr>
              <a:buSzPct val="85000"/>
              <a:buFont typeface="Wingdings 2" pitchFamily="18" charset="2"/>
              <a:buChar char="Ã"/>
            </a:pPr>
            <a:r>
              <a:rPr lang="en-US" sz="2250" b="1" dirty="0">
                <a:solidFill>
                  <a:srgbClr val="000000"/>
                </a:solidFill>
              </a:rPr>
              <a:t>Dizziness</a:t>
            </a:r>
          </a:p>
          <a:p>
            <a:pPr>
              <a:buClr>
                <a:srgbClr val="000000"/>
              </a:buClr>
              <a:buSzPct val="85000"/>
              <a:buFont typeface="Wingdings 2" pitchFamily="18" charset="2"/>
              <a:buChar char="Ã"/>
            </a:pPr>
            <a:r>
              <a:rPr lang="en-US" sz="2250" b="1" dirty="0">
                <a:solidFill>
                  <a:srgbClr val="000000"/>
                </a:solidFill>
              </a:rPr>
              <a:t>Nausea</a:t>
            </a:r>
          </a:p>
          <a:p>
            <a:pPr>
              <a:buClr>
                <a:srgbClr val="000000"/>
              </a:buClr>
              <a:buSzPct val="85000"/>
              <a:buFont typeface="Wingdings 2" pitchFamily="18" charset="2"/>
              <a:buChar char="Ã"/>
            </a:pPr>
            <a:r>
              <a:rPr lang="en-US" sz="2250" b="1" dirty="0">
                <a:solidFill>
                  <a:srgbClr val="000000"/>
                </a:solidFill>
              </a:rPr>
              <a:t>Confusion</a:t>
            </a:r>
          </a:p>
          <a:p>
            <a:pPr>
              <a:buClr>
                <a:srgbClr val="000000"/>
              </a:buClr>
              <a:buSzPct val="85000"/>
              <a:buFont typeface="Wingdings 2" pitchFamily="18" charset="2"/>
              <a:buChar char="Ã"/>
            </a:pPr>
            <a:r>
              <a:rPr lang="en-US" sz="2250" b="1" dirty="0" smtClean="0">
                <a:solidFill>
                  <a:srgbClr val="000000"/>
                </a:solidFill>
              </a:rPr>
              <a:t>unconsciousness</a:t>
            </a:r>
            <a:endParaRPr lang="en-US" sz="2250" b="1" dirty="0">
              <a:solidFill>
                <a:srgbClr val="000000"/>
              </a:solidFill>
            </a:endParaRPr>
          </a:p>
        </p:txBody>
      </p:sp>
      <p:sp>
        <p:nvSpPr>
          <p:cNvPr id="7" name="TextBox 6"/>
          <p:cNvSpPr txBox="1"/>
          <p:nvPr/>
        </p:nvSpPr>
        <p:spPr>
          <a:xfrm>
            <a:off x="6400800" y="993016"/>
            <a:ext cx="2438400" cy="2385268"/>
          </a:xfrm>
          <a:prstGeom prst="rect">
            <a:avLst/>
          </a:prstGeom>
          <a:solidFill>
            <a:schemeClr val="accent2">
              <a:lumMod val="20000"/>
              <a:lumOff val="80000"/>
            </a:schemeClr>
          </a:solidFill>
          <a:ln w="19050">
            <a:solidFill>
              <a:schemeClr val="tx2">
                <a:lumMod val="60000"/>
                <a:lumOff val="40000"/>
              </a:schemeClr>
            </a:solidFill>
          </a:ln>
        </p:spPr>
        <p:txBody>
          <a:bodyPr wrap="square" rtlCol="0">
            <a:spAutoFit/>
          </a:bodyPr>
          <a:lstStyle/>
          <a:p>
            <a:pPr algn="ctr"/>
            <a:r>
              <a:rPr lang="en-US" sz="2000" b="1" dirty="0" smtClean="0">
                <a:solidFill>
                  <a:srgbClr val="000000"/>
                </a:solidFill>
                <a:latin typeface="Rockwell" pitchFamily="18" charset="0"/>
              </a:rPr>
              <a:t>Watch Out</a:t>
            </a:r>
          </a:p>
          <a:p>
            <a:pPr algn="ctr"/>
            <a:r>
              <a:rPr lang="en-US" b="1" dirty="0" smtClean="0">
                <a:solidFill>
                  <a:srgbClr val="000000"/>
                </a:solidFill>
              </a:rPr>
              <a:t>If left untreated, heat exhaustion can progress into heat stroke</a:t>
            </a:r>
          </a:p>
          <a:p>
            <a:pPr algn="ctr"/>
            <a:endParaRPr lang="en-US" sz="600" dirty="0" smtClean="0">
              <a:solidFill>
                <a:srgbClr val="000000"/>
              </a:solidFill>
            </a:endParaRPr>
          </a:p>
          <a:p>
            <a:pPr algn="ctr"/>
            <a:r>
              <a:rPr lang="en-US" sz="1700" b="1" dirty="0">
                <a:solidFill>
                  <a:srgbClr val="000000"/>
                </a:solidFill>
              </a:rPr>
              <a:t>Seek medical attention immediately once you recognize the </a:t>
            </a:r>
            <a:r>
              <a:rPr lang="en-US" sz="1700" b="1" dirty="0" smtClean="0">
                <a:solidFill>
                  <a:srgbClr val="000000"/>
                </a:solidFill>
              </a:rPr>
              <a:t>symptoms</a:t>
            </a:r>
            <a:endParaRPr lang="en-US" sz="1700" b="1" dirty="0">
              <a:solidFill>
                <a:srgbClr val="000000"/>
              </a:solidFill>
            </a:endParaRPr>
          </a:p>
        </p:txBody>
      </p:sp>
    </p:spTree>
    <p:extLst>
      <p:ext uri="{BB962C8B-B14F-4D97-AF65-F5344CB8AC3E}">
        <p14:creationId xmlns:p14="http://schemas.microsoft.com/office/powerpoint/2010/main" val="3244627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53000">
              <a:schemeClr val="tx2">
                <a:lumMod val="50000"/>
              </a:schemeClr>
            </a:gs>
            <a:gs pos="100000">
              <a:srgbClr val="7F7B2D"/>
            </a:gs>
          </a:gsLst>
          <a:lin ang="16200000" scaled="0"/>
          <a:tileRect/>
        </a:gradFill>
        <a:effectLst/>
      </p:bgPr>
    </p:bg>
    <p:spTree>
      <p:nvGrpSpPr>
        <p:cNvPr id="1" name=""/>
        <p:cNvGrpSpPr/>
        <p:nvPr/>
      </p:nvGrpSpPr>
      <p:grpSpPr>
        <a:xfrm>
          <a:off x="0" y="0"/>
          <a:ext cx="0" cy="0"/>
          <a:chOff x="0" y="0"/>
          <a:chExt cx="0" cy="0"/>
        </a:xfrm>
      </p:grpSpPr>
      <p:sp>
        <p:nvSpPr>
          <p:cNvPr id="2" name="Text Placeholder 2"/>
          <p:cNvSpPr txBox="1">
            <a:spLocks/>
          </p:cNvSpPr>
          <p:nvPr/>
        </p:nvSpPr>
        <p:spPr>
          <a:xfrm>
            <a:off x="453483" y="2438400"/>
            <a:ext cx="8153400" cy="37338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000000"/>
              </a:buClr>
              <a:buSzPct val="85000"/>
              <a:buFont typeface="Wingdings 2" pitchFamily="18" charset="2"/>
              <a:buChar char="Â"/>
            </a:pPr>
            <a:r>
              <a:rPr lang="en-US" sz="2800" b="1" dirty="0" smtClean="0">
                <a:solidFill>
                  <a:schemeClr val="bg1"/>
                </a:solidFill>
              </a:rPr>
              <a:t>Move to a cooler location</a:t>
            </a:r>
          </a:p>
          <a:p>
            <a:pPr>
              <a:buClr>
                <a:srgbClr val="000000"/>
              </a:buClr>
              <a:buSzPct val="85000"/>
              <a:buFont typeface="Wingdings 2" pitchFamily="18" charset="2"/>
              <a:buChar char="Â"/>
            </a:pPr>
            <a:r>
              <a:rPr lang="en-US" sz="2800" b="1" dirty="0" smtClean="0">
                <a:solidFill>
                  <a:schemeClr val="bg1"/>
                </a:solidFill>
              </a:rPr>
              <a:t>Drink cool (not icy) water – take small sips</a:t>
            </a:r>
          </a:p>
          <a:p>
            <a:pPr>
              <a:buClr>
                <a:srgbClr val="000000"/>
              </a:buClr>
              <a:buSzPct val="85000"/>
              <a:buFont typeface="Wingdings 2" pitchFamily="18" charset="2"/>
              <a:buChar char="Â"/>
            </a:pPr>
            <a:r>
              <a:rPr lang="en-US" sz="2800" b="1" dirty="0" smtClean="0">
                <a:solidFill>
                  <a:schemeClr val="bg1"/>
                </a:solidFill>
              </a:rPr>
              <a:t>Loosen clothing and apply cool, wet towels to the body</a:t>
            </a:r>
          </a:p>
          <a:p>
            <a:pPr>
              <a:buClr>
                <a:srgbClr val="000000"/>
              </a:buClr>
              <a:buSzPct val="85000"/>
              <a:buFont typeface="Wingdings 2" pitchFamily="18" charset="2"/>
              <a:buChar char="Â"/>
            </a:pPr>
            <a:r>
              <a:rPr lang="en-US" sz="2800" b="1" dirty="0" smtClean="0">
                <a:solidFill>
                  <a:schemeClr val="bg1"/>
                </a:solidFill>
              </a:rPr>
              <a:t>If vomiting do not give any more fluids</a:t>
            </a:r>
          </a:p>
          <a:p>
            <a:pPr>
              <a:buClr>
                <a:srgbClr val="000000"/>
              </a:buClr>
              <a:buSzPct val="85000"/>
              <a:buFont typeface="Wingdings 2" pitchFamily="18" charset="2"/>
              <a:buChar char="Â"/>
            </a:pPr>
            <a:r>
              <a:rPr lang="en-US" sz="2800" b="1" dirty="0" smtClean="0">
                <a:solidFill>
                  <a:schemeClr val="bg1"/>
                </a:solidFill>
              </a:rPr>
              <a:t>Seek medical attention immediately!</a:t>
            </a:r>
            <a:endParaRPr lang="en-US" sz="2800" b="1" dirty="0">
              <a:solidFill>
                <a:schemeClr val="bg1"/>
              </a:solidFill>
            </a:endParaRPr>
          </a:p>
        </p:txBody>
      </p:sp>
      <p:sp>
        <p:nvSpPr>
          <p:cNvPr id="4" name="Title 1"/>
          <p:cNvSpPr txBox="1">
            <a:spLocks/>
          </p:cNvSpPr>
          <p:nvPr/>
        </p:nvSpPr>
        <p:spPr>
          <a:xfrm>
            <a:off x="1828800" y="381000"/>
            <a:ext cx="5029200" cy="1345472"/>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rgbClr val="000000"/>
                </a:solidFill>
                <a:latin typeface="Rockwell" pitchFamily="18" charset="0"/>
              </a:rPr>
              <a:t>First-Aid for Heat Exhaustion</a:t>
            </a:r>
            <a:endParaRPr lang="en-US" sz="4000" b="1" dirty="0">
              <a:solidFill>
                <a:srgbClr val="000000"/>
              </a:solidFill>
              <a:latin typeface="Rockwell" pitchFamily="18" charset="0"/>
            </a:endParaRPr>
          </a:p>
        </p:txBody>
      </p:sp>
    </p:spTree>
    <p:extLst>
      <p:ext uri="{BB962C8B-B14F-4D97-AF65-F5344CB8AC3E}">
        <p14:creationId xmlns:p14="http://schemas.microsoft.com/office/powerpoint/2010/main" val="404046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53000">
              <a:schemeClr val="tx2">
                <a:lumMod val="50000"/>
              </a:schemeClr>
            </a:gs>
            <a:gs pos="100000">
              <a:srgbClr val="888430"/>
            </a:gs>
          </a:gsLst>
          <a:lin ang="16200000" scaled="0"/>
          <a:tileRect/>
        </a:gradFill>
        <a:effectLst/>
      </p:bgPr>
    </p:bg>
    <p:spTree>
      <p:nvGrpSpPr>
        <p:cNvPr id="1" name=""/>
        <p:cNvGrpSpPr/>
        <p:nvPr/>
      </p:nvGrpSpPr>
      <p:grpSpPr>
        <a:xfrm>
          <a:off x="0" y="0"/>
          <a:ext cx="0" cy="0"/>
          <a:chOff x="0" y="0"/>
          <a:chExt cx="0" cy="0"/>
        </a:xfrm>
      </p:grpSpPr>
      <p:sp>
        <p:nvSpPr>
          <p:cNvPr id="2" name="Text Placeholder 2"/>
          <p:cNvSpPr txBox="1">
            <a:spLocks/>
          </p:cNvSpPr>
          <p:nvPr/>
        </p:nvSpPr>
        <p:spPr>
          <a:xfrm>
            <a:off x="0" y="458972"/>
            <a:ext cx="6324600" cy="505047"/>
          </a:xfrm>
          <a:prstGeom prst="rect">
            <a:avLst/>
          </a:prstGeom>
          <a:solidFill>
            <a:schemeClr val="tx1">
              <a:lumMod val="75000"/>
              <a:lumOff val="25000"/>
              <a:alpha val="84000"/>
            </a:schemeClr>
          </a:solidFill>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en-US" sz="3600" b="1" dirty="0" smtClean="0">
                <a:solidFill>
                  <a:schemeClr val="bg1"/>
                </a:solidFill>
              </a:rPr>
              <a:t>First-Aid For Heat Stroke</a:t>
            </a:r>
            <a:endParaRPr lang="en-US" sz="3600" b="1" dirty="0">
              <a:solidFill>
                <a:schemeClr val="bg1"/>
              </a:solidFill>
            </a:endParaRP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2733" b="13993"/>
          <a:stretch/>
        </p:blipFill>
        <p:spPr bwMode="auto">
          <a:xfrm>
            <a:off x="6189886" y="3763926"/>
            <a:ext cx="2039713" cy="1646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590800"/>
            <a:ext cx="1828800" cy="1200329"/>
          </a:xfrm>
          <a:prstGeom prst="rect">
            <a:avLst/>
          </a:prstGeom>
          <a:noFill/>
        </p:spPr>
        <p:txBody>
          <a:bodyPr wrap="square" rtlCol="0">
            <a:spAutoFit/>
          </a:bodyPr>
          <a:lstStyle/>
          <a:p>
            <a:pPr algn="ctr"/>
            <a:r>
              <a:rPr lang="en-US" sz="2400" b="1" dirty="0" smtClean="0">
                <a:solidFill>
                  <a:schemeClr val="bg1"/>
                </a:solidFill>
              </a:rPr>
              <a:t>Seek Medical Attention</a:t>
            </a:r>
            <a:endParaRPr lang="en-US" sz="2400" b="1" dirty="0">
              <a:solidFill>
                <a:schemeClr val="bg1"/>
              </a:solidFill>
            </a:endParaRP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752600" y="3385086"/>
            <a:ext cx="2590800" cy="3015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1752600"/>
            <a:ext cx="4191000" cy="1323439"/>
          </a:xfrm>
          <a:prstGeom prst="rect">
            <a:avLst/>
          </a:prstGeom>
          <a:noFill/>
        </p:spPr>
        <p:txBody>
          <a:bodyPr wrap="square" rtlCol="0">
            <a:spAutoFit/>
          </a:bodyPr>
          <a:lstStyle/>
          <a:p>
            <a:pPr marL="342900" indent="-342900">
              <a:buClr>
                <a:srgbClr val="000000"/>
              </a:buClr>
              <a:buFont typeface="Wingdings" pitchFamily="2" charset="2"/>
              <a:buChar char="ü"/>
            </a:pPr>
            <a:r>
              <a:rPr lang="en-US" sz="2000" b="1" dirty="0" smtClean="0">
                <a:solidFill>
                  <a:schemeClr val="bg1"/>
                </a:solidFill>
              </a:rPr>
              <a:t>Have person lie down</a:t>
            </a:r>
          </a:p>
          <a:p>
            <a:pPr marL="342900" indent="-342900">
              <a:buClr>
                <a:srgbClr val="000000"/>
              </a:buClr>
              <a:buFont typeface="Wingdings" pitchFamily="2" charset="2"/>
              <a:buChar char="ü"/>
            </a:pPr>
            <a:r>
              <a:rPr lang="en-US" sz="2000" b="1" dirty="0" smtClean="0">
                <a:solidFill>
                  <a:schemeClr val="bg1"/>
                </a:solidFill>
              </a:rPr>
              <a:t>Apply cold compresses</a:t>
            </a:r>
          </a:p>
          <a:p>
            <a:pPr marL="342900" indent="-342900">
              <a:buClr>
                <a:srgbClr val="000000"/>
              </a:buClr>
              <a:buFont typeface="Wingdings" pitchFamily="2" charset="2"/>
              <a:buChar char="ü"/>
            </a:pPr>
            <a:r>
              <a:rPr lang="en-US" sz="2000" b="1" dirty="0" smtClean="0">
                <a:solidFill>
                  <a:schemeClr val="bg1"/>
                </a:solidFill>
              </a:rPr>
              <a:t>Move them to a cooler location</a:t>
            </a:r>
          </a:p>
          <a:p>
            <a:pPr marL="342900" indent="-342900">
              <a:buClr>
                <a:srgbClr val="000000"/>
              </a:buClr>
              <a:buFont typeface="Wingdings" pitchFamily="2" charset="2"/>
              <a:buChar char="ü"/>
            </a:pPr>
            <a:r>
              <a:rPr lang="en-US" sz="2000" b="1" dirty="0" smtClean="0">
                <a:solidFill>
                  <a:schemeClr val="bg1"/>
                </a:solidFill>
              </a:rPr>
              <a:t>Use fan to lower temperature</a:t>
            </a:r>
            <a:endParaRPr lang="en-US" sz="2000" b="1" dirty="0">
              <a:solidFill>
                <a:schemeClr val="bg1"/>
              </a:solidFill>
            </a:endParaRPr>
          </a:p>
        </p:txBody>
      </p:sp>
    </p:spTree>
    <p:extLst>
      <p:ext uri="{BB962C8B-B14F-4D97-AF65-F5344CB8AC3E}">
        <p14:creationId xmlns:p14="http://schemas.microsoft.com/office/powerpoint/2010/main" val="2835566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53000">
              <a:schemeClr val="tx2">
                <a:lumMod val="50000"/>
              </a:schemeClr>
            </a:gs>
            <a:gs pos="100000">
              <a:srgbClr val="948F34"/>
            </a:gs>
          </a:gsLst>
          <a:lin ang="16200000" scaled="0"/>
          <a:tileRect/>
        </a:gradFill>
        <a:effectLst/>
      </p:bgPr>
    </p:bg>
    <p:spTree>
      <p:nvGrpSpPr>
        <p:cNvPr id="1" name=""/>
        <p:cNvGrpSpPr/>
        <p:nvPr/>
      </p:nvGrpSpPr>
      <p:grpSpPr>
        <a:xfrm>
          <a:off x="0" y="0"/>
          <a:ext cx="0" cy="0"/>
          <a:chOff x="0" y="0"/>
          <a:chExt cx="0" cy="0"/>
        </a:xfrm>
      </p:grpSpPr>
      <p:sp>
        <p:nvSpPr>
          <p:cNvPr id="2" name="Text Placeholder 2"/>
          <p:cNvSpPr txBox="1">
            <a:spLocks/>
          </p:cNvSpPr>
          <p:nvPr/>
        </p:nvSpPr>
        <p:spPr>
          <a:xfrm>
            <a:off x="609600" y="1447800"/>
            <a:ext cx="4343400" cy="5029200"/>
          </a:xfrm>
          <a:prstGeom prst="rect">
            <a:avLst/>
          </a:prstGeom>
        </p:spPr>
        <p:txBody>
          <a:bodyPr>
            <a:normAutofit fontScale="850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000000"/>
              </a:buClr>
              <a:buSzPct val="85000"/>
              <a:buFont typeface="Wingdings 2" pitchFamily="18" charset="2"/>
              <a:buChar char="Ã"/>
            </a:pPr>
            <a:r>
              <a:rPr lang="en-US" sz="2400" b="1" dirty="0" smtClean="0">
                <a:solidFill>
                  <a:schemeClr val="bg1"/>
                </a:solidFill>
              </a:rPr>
              <a:t>Wear lightweight, light colored clothing </a:t>
            </a:r>
          </a:p>
          <a:p>
            <a:pPr>
              <a:buClr>
                <a:srgbClr val="000000"/>
              </a:buClr>
              <a:buSzPct val="85000"/>
              <a:buFont typeface="Wingdings 2" pitchFamily="18" charset="2"/>
              <a:buChar char="Ã"/>
            </a:pPr>
            <a:r>
              <a:rPr lang="en-US" sz="2400" b="1" dirty="0" smtClean="0">
                <a:solidFill>
                  <a:schemeClr val="bg1"/>
                </a:solidFill>
              </a:rPr>
              <a:t>Use sunscreen, hat and sunglasses</a:t>
            </a:r>
          </a:p>
          <a:p>
            <a:pPr>
              <a:buClr>
                <a:srgbClr val="000000"/>
              </a:buClr>
              <a:buSzPct val="85000"/>
              <a:buFont typeface="Wingdings 2" pitchFamily="18" charset="2"/>
              <a:buChar char="Ã"/>
            </a:pPr>
            <a:r>
              <a:rPr lang="en-US" sz="2400" b="1" dirty="0" smtClean="0">
                <a:solidFill>
                  <a:schemeClr val="bg1"/>
                </a:solidFill>
              </a:rPr>
              <a:t>As strain from heat increases, body temperature and heart rate can rise rapidly</a:t>
            </a:r>
          </a:p>
          <a:p>
            <a:pPr>
              <a:buClr>
                <a:srgbClr val="000000"/>
              </a:buClr>
              <a:buSzPct val="85000"/>
              <a:buFont typeface="Wingdings 2" pitchFamily="18" charset="2"/>
              <a:buChar char="Ã"/>
            </a:pPr>
            <a:r>
              <a:rPr lang="en-US" sz="2400" b="1" dirty="0" smtClean="0">
                <a:solidFill>
                  <a:schemeClr val="bg1"/>
                </a:solidFill>
              </a:rPr>
              <a:t>Exposure to heat can be serious no matter what the age</a:t>
            </a:r>
          </a:p>
          <a:p>
            <a:pPr>
              <a:buClr>
                <a:srgbClr val="000000"/>
              </a:buClr>
              <a:buSzPct val="85000"/>
              <a:buFont typeface="Wingdings 2" pitchFamily="18" charset="2"/>
              <a:buChar char="Ã"/>
            </a:pPr>
            <a:r>
              <a:rPr lang="en-US" sz="2400" b="1" dirty="0" smtClean="0">
                <a:solidFill>
                  <a:schemeClr val="bg1"/>
                </a:solidFill>
              </a:rPr>
              <a:t>Drink plenty of water throughout the day</a:t>
            </a:r>
          </a:p>
          <a:p>
            <a:pPr>
              <a:buClr>
                <a:srgbClr val="000000"/>
              </a:buClr>
              <a:buSzPct val="85000"/>
              <a:buFont typeface="Wingdings 2" pitchFamily="18" charset="2"/>
              <a:buChar char="Ã"/>
            </a:pPr>
            <a:r>
              <a:rPr lang="en-US" sz="2400" b="1" dirty="0" smtClean="0">
                <a:solidFill>
                  <a:schemeClr val="bg1"/>
                </a:solidFill>
              </a:rPr>
              <a:t>Know what to do when a worker exhibits signs and symptoms of heat illness</a:t>
            </a:r>
            <a:endParaRPr lang="en-US" sz="2400" b="1" dirty="0">
              <a:solidFill>
                <a:schemeClr val="bg1"/>
              </a:solidFill>
            </a:endParaRPr>
          </a:p>
        </p:txBody>
      </p:sp>
      <p:sp>
        <p:nvSpPr>
          <p:cNvPr id="3" name="Text Placeholder 2"/>
          <p:cNvSpPr txBox="1">
            <a:spLocks/>
          </p:cNvSpPr>
          <p:nvPr/>
        </p:nvSpPr>
        <p:spPr>
          <a:xfrm>
            <a:off x="0" y="458972"/>
            <a:ext cx="6324600" cy="505047"/>
          </a:xfrm>
          <a:prstGeom prst="rect">
            <a:avLst/>
          </a:prstGeom>
          <a:solidFill>
            <a:schemeClr val="tx1">
              <a:lumMod val="75000"/>
              <a:lumOff val="25000"/>
              <a:alpha val="84000"/>
            </a:schemeClr>
          </a:solidFill>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en-US" sz="3600" b="1" dirty="0" smtClean="0">
                <a:solidFill>
                  <a:schemeClr val="bg1"/>
                </a:solidFill>
              </a:rPr>
              <a:t>Remember the Following</a:t>
            </a:r>
            <a:endParaRPr lang="en-US" sz="3600" b="1" dirty="0">
              <a:solidFill>
                <a:schemeClr val="bg1"/>
              </a:solidFill>
            </a:endParaRPr>
          </a:p>
        </p:txBody>
      </p:sp>
      <p:sp>
        <p:nvSpPr>
          <p:cNvPr id="4" name="Text Placeholder 2"/>
          <p:cNvSpPr txBox="1">
            <a:spLocks/>
          </p:cNvSpPr>
          <p:nvPr/>
        </p:nvSpPr>
        <p:spPr>
          <a:xfrm>
            <a:off x="5486400" y="2438400"/>
            <a:ext cx="3276600" cy="838200"/>
          </a:xfrm>
          <a:prstGeom prst="rect">
            <a:avLst/>
          </a:prstGeom>
          <a:solidFill>
            <a:schemeClr val="accent2">
              <a:lumMod val="20000"/>
              <a:lumOff val="80000"/>
              <a:alpha val="65000"/>
            </a:schemeClr>
          </a:solidFill>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2400" b="1" dirty="0" smtClean="0">
                <a:solidFill>
                  <a:schemeClr val="bg1"/>
                </a:solidFill>
              </a:rPr>
              <a:t>Don’t Let It Come Down To This</a:t>
            </a:r>
            <a:endParaRPr lang="en-US" sz="2400" b="1" dirty="0">
              <a:solidFill>
                <a:schemeClr val="bg1"/>
              </a:solidFill>
            </a:endParaRPr>
          </a:p>
        </p:txBody>
      </p:sp>
      <p:pic>
        <p:nvPicPr>
          <p:cNvPr id="1026" name="Picture 2" descr="\\PRDECHOME13\13\135\135028\Desktop\Pics\Heat\Emerg-First-Aid\ambulance 2 m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121542" cy="24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4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590800" y="762000"/>
            <a:ext cx="3898272" cy="871538"/>
          </a:xfr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4400" b="1" dirty="0" smtClean="0">
                <a:solidFill>
                  <a:schemeClr val="bg1"/>
                </a:solidFill>
                <a:latin typeface="Rockwell" pitchFamily="18" charset="0"/>
              </a:rPr>
              <a:t>Requirements</a:t>
            </a:r>
            <a:endParaRPr lang="en-US" sz="4400" b="1" dirty="0">
              <a:solidFill>
                <a:schemeClr val="bg1"/>
              </a:solidFill>
              <a:latin typeface="Rockwell"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590800"/>
            <a:ext cx="3124200" cy="2593675"/>
          </a:xfrm>
        </p:spPr>
      </p:pic>
      <p:sp>
        <p:nvSpPr>
          <p:cNvPr id="7" name="Text Placeholder 3"/>
          <p:cNvSpPr txBox="1">
            <a:spLocks/>
          </p:cNvSpPr>
          <p:nvPr/>
        </p:nvSpPr>
        <p:spPr>
          <a:xfrm>
            <a:off x="292728" y="1981200"/>
            <a:ext cx="4050672"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2" pitchFamily="18" charset="2"/>
              <a:buChar char="Ã"/>
            </a:pPr>
            <a:r>
              <a:rPr lang="en-US" sz="2400" b="1" dirty="0" smtClean="0">
                <a:solidFill>
                  <a:schemeClr val="bg1"/>
                </a:solidFill>
              </a:rPr>
              <a:t>Title 8, section 3395</a:t>
            </a:r>
          </a:p>
          <a:p>
            <a:pPr>
              <a:buSzPct val="100000"/>
              <a:buFont typeface="Wingdings 2" pitchFamily="18" charset="2"/>
              <a:buChar char="Ã"/>
            </a:pPr>
            <a:r>
              <a:rPr lang="en-US" sz="2400" b="1" dirty="0" smtClean="0">
                <a:solidFill>
                  <a:schemeClr val="bg1"/>
                </a:solidFill>
              </a:rPr>
              <a:t>District’s Heat Illness prevention Plan</a:t>
            </a:r>
          </a:p>
          <a:p>
            <a:pPr>
              <a:buSzPct val="100000"/>
              <a:buFont typeface="Wingdings 2" pitchFamily="18" charset="2"/>
              <a:buChar char="Ã"/>
            </a:pPr>
            <a:r>
              <a:rPr lang="en-US" sz="2400" b="1" dirty="0" smtClean="0">
                <a:solidFill>
                  <a:schemeClr val="bg1"/>
                </a:solidFill>
              </a:rPr>
              <a:t>AP4032 – Operation of Schools During Hot Weather</a:t>
            </a:r>
          </a:p>
          <a:p>
            <a:pPr>
              <a:buSzPct val="100000"/>
              <a:buFont typeface="Wingdings 2" pitchFamily="18" charset="2"/>
              <a:buChar char="Ã"/>
            </a:pPr>
            <a:r>
              <a:rPr lang="en-US" sz="2400" b="1" dirty="0" smtClean="0">
                <a:solidFill>
                  <a:schemeClr val="bg1"/>
                </a:solidFill>
              </a:rPr>
              <a:t>Landscapers, Maintenance and athletic personnel are covered by this standard</a:t>
            </a:r>
          </a:p>
          <a:p>
            <a:endParaRPr lang="en-US" dirty="0"/>
          </a:p>
        </p:txBody>
      </p:sp>
    </p:spTree>
    <p:extLst>
      <p:ext uri="{BB962C8B-B14F-4D97-AF65-F5344CB8AC3E}">
        <p14:creationId xmlns:p14="http://schemas.microsoft.com/office/powerpoint/2010/main" val="3872700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txBox="1">
            <a:spLocks/>
          </p:cNvSpPr>
          <p:nvPr/>
        </p:nvSpPr>
        <p:spPr>
          <a:xfrm>
            <a:off x="4114800" y="457200"/>
            <a:ext cx="5029200" cy="505047"/>
          </a:xfrm>
          <a:prstGeom prst="rect">
            <a:avLst/>
          </a:prstGeom>
          <a:solidFill>
            <a:schemeClr val="tx1">
              <a:alpha val="88000"/>
            </a:schemeClr>
          </a:solidFill>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3600" b="1" smtClean="0">
                <a:solidFill>
                  <a:schemeClr val="bg1"/>
                </a:solidFill>
              </a:rPr>
              <a:t>Have Any Questions?</a:t>
            </a:r>
            <a:endParaRPr lang="en-US" sz="3600" b="1" dirty="0">
              <a:solidFill>
                <a:schemeClr val="bg1"/>
              </a:solidFill>
            </a:endParaRPr>
          </a:p>
        </p:txBody>
      </p:sp>
      <p:sp>
        <p:nvSpPr>
          <p:cNvPr id="4" name="TextBox 3"/>
          <p:cNvSpPr txBox="1"/>
          <p:nvPr/>
        </p:nvSpPr>
        <p:spPr>
          <a:xfrm>
            <a:off x="762000" y="1524000"/>
            <a:ext cx="7467600" cy="1447800"/>
          </a:xfrm>
          <a:prstGeom prst="rect">
            <a:avLst/>
          </a:prstGeom>
          <a:solidFill>
            <a:schemeClr val="tx1">
              <a:lumMod val="95000"/>
              <a:lumOff val="5000"/>
              <a:alpha val="88000"/>
            </a:schemeClr>
          </a:solidFill>
          <a:ln w="38100">
            <a:noFill/>
          </a:ln>
        </p:spPr>
        <p:txBody>
          <a:bodyPr wrap="square" rtlCol="0" anchor="t" anchorCtr="1">
            <a:normAutofit/>
          </a:bodyPr>
          <a:lstStyle/>
          <a:p>
            <a:pPr algn="ctr"/>
            <a:r>
              <a:rPr lang="en-US" sz="2400" b="1" dirty="0" smtClean="0">
                <a:solidFill>
                  <a:schemeClr val="bg1"/>
                </a:solidFill>
              </a:rPr>
              <a:t>Have any questions?</a:t>
            </a:r>
          </a:p>
          <a:p>
            <a:pPr algn="ctr"/>
            <a:r>
              <a:rPr lang="en-US" sz="2400" b="1" dirty="0" smtClean="0">
                <a:solidFill>
                  <a:schemeClr val="bg1"/>
                </a:solidFill>
              </a:rPr>
              <a:t>Contact the safety Office at 858-627-7348 or go to the Safety Management Website</a:t>
            </a:r>
            <a:endParaRPr lang="en-US" sz="2400" b="1" dirty="0">
              <a:solidFill>
                <a:schemeClr val="bg1"/>
              </a:solidFill>
            </a:endParaRPr>
          </a:p>
        </p:txBody>
      </p:sp>
      <p:sp>
        <p:nvSpPr>
          <p:cNvPr id="5" name="TextBox 4"/>
          <p:cNvSpPr txBox="1"/>
          <p:nvPr/>
        </p:nvSpPr>
        <p:spPr>
          <a:xfrm>
            <a:off x="2286000" y="3276600"/>
            <a:ext cx="4495800" cy="3200400"/>
          </a:xfrm>
          <a:prstGeom prst="rect">
            <a:avLst/>
          </a:prstGeom>
          <a:solidFill>
            <a:schemeClr val="accent2">
              <a:lumMod val="20000"/>
              <a:lumOff val="80000"/>
              <a:alpha val="88000"/>
            </a:schemeClr>
          </a:solidFill>
          <a:ln w="38100">
            <a:solidFill>
              <a:schemeClr val="tx1"/>
            </a:solidFill>
          </a:ln>
        </p:spPr>
        <p:txBody>
          <a:bodyPr wrap="square" rtlCol="0" anchor="ctr" anchorCtr="1">
            <a:normAutofit fontScale="92500" lnSpcReduction="20000"/>
          </a:bodyPr>
          <a:lstStyle/>
          <a:p>
            <a:pPr algn="ctr"/>
            <a:r>
              <a:rPr lang="en-US" sz="2400" b="1" dirty="0" smtClean="0">
                <a:solidFill>
                  <a:schemeClr val="bg1"/>
                </a:solidFill>
              </a:rPr>
              <a:t>More information can be found on the following websites</a:t>
            </a:r>
          </a:p>
          <a:p>
            <a:pPr algn="ctr"/>
            <a:endParaRPr lang="en-US" sz="1400" b="1" dirty="0" smtClean="0">
              <a:solidFill>
                <a:schemeClr val="bg1"/>
              </a:solidFill>
            </a:endParaRPr>
          </a:p>
          <a:p>
            <a:pPr marL="342900" indent="-342900">
              <a:buFont typeface="Arial" pitchFamily="34" charset="0"/>
              <a:buChar char="•"/>
            </a:pPr>
            <a:r>
              <a:rPr lang="en-US" sz="2400" b="1" dirty="0">
                <a:solidFill>
                  <a:schemeClr val="bg1"/>
                </a:solidFill>
              </a:rPr>
              <a:t>OSHA </a:t>
            </a:r>
            <a:r>
              <a:rPr lang="en-US" sz="2400" b="1" dirty="0">
                <a:solidFill>
                  <a:schemeClr val="bg1"/>
                </a:solidFill>
                <a:hlinkClick r:id="rId3"/>
              </a:rPr>
              <a:t>https://</a:t>
            </a:r>
            <a:r>
              <a:rPr lang="en-US" sz="2400" b="1" dirty="0" smtClean="0">
                <a:solidFill>
                  <a:schemeClr val="bg1"/>
                </a:solidFill>
                <a:hlinkClick r:id="rId3"/>
              </a:rPr>
              <a:t>www.osha.gov/SLTC/heatillness/index.html</a:t>
            </a:r>
            <a:endParaRPr lang="en-US" sz="2400" b="1" dirty="0" smtClean="0">
              <a:solidFill>
                <a:schemeClr val="bg1"/>
              </a:solidFill>
            </a:endParaRPr>
          </a:p>
          <a:p>
            <a:pPr marL="342900" indent="-342900">
              <a:buFont typeface="Arial" pitchFamily="34" charset="0"/>
              <a:buChar char="•"/>
            </a:pPr>
            <a:r>
              <a:rPr lang="en-US" sz="2400" b="1" dirty="0">
                <a:solidFill>
                  <a:schemeClr val="bg1"/>
                </a:solidFill>
              </a:rPr>
              <a:t>CA-OSHA </a:t>
            </a:r>
            <a:r>
              <a:rPr lang="en-US" sz="2400" b="1" dirty="0">
                <a:solidFill>
                  <a:schemeClr val="bg1"/>
                </a:solidFill>
                <a:hlinkClick r:id="rId4"/>
              </a:rPr>
              <a:t>https://</a:t>
            </a:r>
            <a:r>
              <a:rPr lang="en-US" sz="2400" b="1" dirty="0" smtClean="0">
                <a:solidFill>
                  <a:schemeClr val="bg1"/>
                </a:solidFill>
                <a:hlinkClick r:id="rId4"/>
              </a:rPr>
              <a:t>www.dir.ca.gov/dosh/heatillnessinfo.html</a:t>
            </a:r>
            <a:endParaRPr lang="en-US" sz="2400" b="1" dirty="0">
              <a:solidFill>
                <a:schemeClr val="bg1"/>
              </a:solidFill>
            </a:endParaRPr>
          </a:p>
          <a:p>
            <a:pPr marL="342900" indent="-342900">
              <a:buFont typeface="Arial" pitchFamily="34" charset="0"/>
              <a:buChar char="•"/>
            </a:pPr>
            <a:r>
              <a:rPr lang="en-US" sz="2400" b="1" dirty="0" smtClean="0">
                <a:solidFill>
                  <a:schemeClr val="bg1"/>
                </a:solidFill>
              </a:rPr>
              <a:t>Center for </a:t>
            </a:r>
            <a:r>
              <a:rPr lang="en-US" sz="2400" b="1" dirty="0">
                <a:solidFill>
                  <a:schemeClr val="bg1"/>
                </a:solidFill>
              </a:rPr>
              <a:t>Disease Control </a:t>
            </a:r>
            <a:r>
              <a:rPr lang="en-US" sz="2400" b="1" dirty="0">
                <a:solidFill>
                  <a:schemeClr val="bg1"/>
                </a:solidFill>
                <a:hlinkClick r:id="rId5"/>
              </a:rPr>
              <a:t>http://www.cdc.gov/extremeheat</a:t>
            </a:r>
            <a:r>
              <a:rPr lang="en-US" sz="2400" b="1" dirty="0" smtClean="0">
                <a:solidFill>
                  <a:schemeClr val="bg1"/>
                </a:solidFill>
                <a:hlinkClick r:id="rId5"/>
              </a:rPr>
              <a:t>/</a:t>
            </a:r>
            <a:endParaRPr lang="en-US" sz="2400" b="1" dirty="0" smtClean="0">
              <a:solidFill>
                <a:schemeClr val="bg1"/>
              </a:solidFill>
            </a:endParaRPr>
          </a:p>
        </p:txBody>
      </p:sp>
    </p:spTree>
    <p:extLst>
      <p:ext uri="{BB962C8B-B14F-4D97-AF65-F5344CB8AC3E}">
        <p14:creationId xmlns:p14="http://schemas.microsoft.com/office/powerpoint/2010/main" val="153443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5181600" y="838200"/>
            <a:ext cx="3276600" cy="2166938"/>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3600" b="1" dirty="0">
                <a:solidFill>
                  <a:schemeClr val="bg1"/>
                </a:solidFill>
                <a:latin typeface="Rockwell" pitchFamily="18" charset="0"/>
              </a:rPr>
              <a:t>Components of </a:t>
            </a:r>
            <a:r>
              <a:rPr lang="en-US" sz="3600" b="1" dirty="0" smtClean="0">
                <a:solidFill>
                  <a:schemeClr val="bg1"/>
                </a:solidFill>
                <a:latin typeface="Rockwell" pitchFamily="18" charset="0"/>
              </a:rPr>
              <a:t>Heat Illness Prevention</a:t>
            </a:r>
            <a:endParaRPr lang="en-US" sz="3600" b="1" dirty="0">
              <a:solidFill>
                <a:schemeClr val="bg1"/>
              </a:solidFill>
              <a:latin typeface="Rockwell" pitchFamily="18" charset="0"/>
            </a:endParaRPr>
          </a:p>
        </p:txBody>
      </p:sp>
      <p:pic>
        <p:nvPicPr>
          <p:cNvPr id="6"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890" y="914400"/>
            <a:ext cx="2857500" cy="2209800"/>
          </a:xfrm>
          <a:prstGeom prst="rect">
            <a:avLst/>
          </a:prstGeom>
          <a:ln>
            <a:noFill/>
          </a:ln>
          <a:effectLst>
            <a:outerShdw blurRad="107950" dist="12700" dir="5400000" algn="ctr">
              <a:srgbClr val="000000"/>
            </a:outerShdw>
          </a:effectLst>
        </p:spPr>
      </p:pic>
      <p:pic>
        <p:nvPicPr>
          <p:cNvPr id="7" name="Picture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37" y="3628687"/>
            <a:ext cx="3153158" cy="2496225"/>
          </a:xfrm>
          <a:prstGeom prst="rect">
            <a:avLst/>
          </a:prstGeom>
          <a:ln>
            <a:noFill/>
          </a:ln>
          <a:effectLst>
            <a:outerShdw blurRad="107950" dist="12700" dir="5400000" algn="ctr">
              <a:srgbClr val="000000"/>
            </a:outerShdw>
          </a:effectLst>
        </p:spPr>
      </p:pic>
      <p:sp>
        <p:nvSpPr>
          <p:cNvPr id="8" name="Text Placeholder 3"/>
          <p:cNvSpPr txBox="1">
            <a:spLocks/>
          </p:cNvSpPr>
          <p:nvPr/>
        </p:nvSpPr>
        <p:spPr>
          <a:xfrm>
            <a:off x="5105400" y="3429000"/>
            <a:ext cx="32766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2" pitchFamily="18" charset="2"/>
              <a:buChar char="Ã"/>
            </a:pPr>
            <a:r>
              <a:rPr lang="en-US" sz="2400" b="1" dirty="0" smtClean="0">
                <a:solidFill>
                  <a:srgbClr val="000000"/>
                </a:solidFill>
              </a:rPr>
              <a:t>Access to water</a:t>
            </a:r>
          </a:p>
          <a:p>
            <a:pPr>
              <a:buSzPct val="100000"/>
              <a:buFont typeface="Wingdings 2" pitchFamily="18" charset="2"/>
              <a:buChar char="Ã"/>
            </a:pPr>
            <a:r>
              <a:rPr lang="en-US" sz="2400" b="1" dirty="0" smtClean="0">
                <a:solidFill>
                  <a:srgbClr val="000000"/>
                </a:solidFill>
              </a:rPr>
              <a:t>Access to shade</a:t>
            </a:r>
          </a:p>
          <a:p>
            <a:pPr>
              <a:buSzPct val="100000"/>
              <a:buFont typeface="Wingdings 2" pitchFamily="18" charset="2"/>
              <a:buChar char="Ã"/>
            </a:pPr>
            <a:r>
              <a:rPr lang="en-US" sz="2400" b="1" dirty="0" smtClean="0">
                <a:solidFill>
                  <a:srgbClr val="000000"/>
                </a:solidFill>
              </a:rPr>
              <a:t>Written procedures including emergency procedures</a:t>
            </a:r>
          </a:p>
          <a:p>
            <a:pPr>
              <a:buSzPct val="100000"/>
              <a:buFont typeface="Wingdings 2" pitchFamily="18" charset="2"/>
              <a:buChar char="Ã"/>
            </a:pPr>
            <a:r>
              <a:rPr lang="en-US" sz="2400" b="1" dirty="0" smtClean="0">
                <a:solidFill>
                  <a:srgbClr val="000000"/>
                </a:solidFill>
              </a:rPr>
              <a:t>Training</a:t>
            </a:r>
            <a:endParaRPr lang="en-US" sz="2400" b="1" dirty="0">
              <a:solidFill>
                <a:srgbClr val="000000"/>
              </a:solidFill>
            </a:endParaRPr>
          </a:p>
        </p:txBody>
      </p:sp>
    </p:spTree>
    <p:extLst>
      <p:ext uri="{BB962C8B-B14F-4D97-AF65-F5344CB8AC3E}">
        <p14:creationId xmlns:p14="http://schemas.microsoft.com/office/powerpoint/2010/main" val="1785134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2438400"/>
            <a:ext cx="3352800" cy="3200400"/>
          </a:xfrm>
          <a:prstGeom prst="rect">
            <a:avLst/>
          </a:prstGeom>
        </p:spPr>
        <p:txBody>
          <a:bodyPr wrap="square">
            <a:normAutofit/>
          </a:bodyPr>
          <a:lstStyle/>
          <a:p>
            <a:pPr marL="457200" indent="-457200">
              <a:buFont typeface="Wingdings 2" pitchFamily="18" charset="2"/>
              <a:buChar char="Ã"/>
              <a:defRPr/>
            </a:pPr>
            <a:r>
              <a:rPr lang="en-US" sz="3200" b="1" dirty="0" smtClean="0">
                <a:solidFill>
                  <a:srgbClr val="000000"/>
                </a:solidFill>
              </a:rPr>
              <a:t>In California</a:t>
            </a:r>
          </a:p>
          <a:p>
            <a:pPr marL="342900" indent="-342900">
              <a:buFont typeface="Wingdings 2" pitchFamily="18" charset="2"/>
              <a:buChar char="Ã"/>
              <a:defRPr/>
            </a:pPr>
            <a:r>
              <a:rPr lang="en-US" sz="2400" dirty="0" smtClean="0">
                <a:solidFill>
                  <a:srgbClr val="000000"/>
                </a:solidFill>
              </a:rPr>
              <a:t>2012 – 4 fatalities</a:t>
            </a:r>
          </a:p>
          <a:p>
            <a:pPr marL="342900" indent="-342900">
              <a:buFont typeface="Wingdings 2" pitchFamily="18" charset="2"/>
              <a:buChar char="Ã"/>
              <a:defRPr/>
            </a:pPr>
            <a:r>
              <a:rPr lang="en-US" sz="2400" dirty="0" smtClean="0">
                <a:solidFill>
                  <a:srgbClr val="000000"/>
                </a:solidFill>
              </a:rPr>
              <a:t>2013 – 5 fatalities</a:t>
            </a:r>
          </a:p>
          <a:p>
            <a:pPr>
              <a:defRPr/>
            </a:pPr>
            <a:endParaRPr lang="en-US" sz="2400" dirty="0" smtClean="0">
              <a:solidFill>
                <a:srgbClr val="000000"/>
              </a:solidFill>
            </a:endParaRPr>
          </a:p>
          <a:p>
            <a:pPr marL="457200" indent="-457200">
              <a:buFont typeface="Wingdings 2" pitchFamily="18" charset="2"/>
              <a:buChar char="Ã"/>
              <a:defRPr/>
            </a:pPr>
            <a:r>
              <a:rPr lang="en-US" sz="3200" b="1" dirty="0">
                <a:solidFill>
                  <a:srgbClr val="000000"/>
                </a:solidFill>
              </a:rPr>
              <a:t>In </a:t>
            </a:r>
            <a:r>
              <a:rPr lang="en-US" sz="3200" b="1" dirty="0" smtClean="0">
                <a:solidFill>
                  <a:srgbClr val="000000"/>
                </a:solidFill>
              </a:rPr>
              <a:t>US</a:t>
            </a:r>
            <a:endParaRPr lang="en-US" sz="3200" b="1" dirty="0">
              <a:solidFill>
                <a:srgbClr val="000000"/>
              </a:solidFill>
            </a:endParaRPr>
          </a:p>
          <a:p>
            <a:pPr marL="342900" indent="-342900">
              <a:buFont typeface="Wingdings 2" pitchFamily="18" charset="2"/>
              <a:buChar char="Ã"/>
              <a:defRPr/>
            </a:pPr>
            <a:r>
              <a:rPr lang="en-US" sz="2400" dirty="0" smtClean="0">
                <a:solidFill>
                  <a:srgbClr val="000000"/>
                </a:solidFill>
              </a:rPr>
              <a:t>2012 – 25 fatalities</a:t>
            </a:r>
          </a:p>
          <a:p>
            <a:pPr marL="342900" indent="-342900">
              <a:buFont typeface="Wingdings 2" pitchFamily="18" charset="2"/>
              <a:buChar char="Ã"/>
              <a:defRPr/>
            </a:pPr>
            <a:r>
              <a:rPr lang="en-US" sz="2400" dirty="0" smtClean="0">
                <a:solidFill>
                  <a:srgbClr val="000000"/>
                </a:solidFill>
              </a:rPr>
              <a:t>2013 – 19 fatalities</a:t>
            </a:r>
            <a:endParaRPr lang="en-US" sz="2400" dirty="0">
              <a:solidFill>
                <a:srgbClr val="0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00519" y="2286000"/>
            <a:ext cx="4030268" cy="38334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itle 1"/>
          <p:cNvSpPr>
            <a:spLocks noGrp="1"/>
          </p:cNvSpPr>
          <p:nvPr>
            <p:ph type="title"/>
          </p:nvPr>
        </p:nvSpPr>
        <p:spPr>
          <a:xfrm>
            <a:off x="2133600" y="381000"/>
            <a:ext cx="4953000" cy="1600200"/>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4800" b="1" dirty="0" smtClean="0">
                <a:solidFill>
                  <a:schemeClr val="bg1"/>
                </a:solidFill>
                <a:latin typeface="Rockwell" pitchFamily="18" charset="0"/>
              </a:rPr>
              <a:t>Heat Can Be Fatal</a:t>
            </a:r>
            <a:endParaRPr lang="en-US" sz="4800" b="1" dirty="0">
              <a:solidFill>
                <a:schemeClr val="bg1"/>
              </a:solidFill>
              <a:latin typeface="Rockwell" pitchFamily="18" charset="0"/>
            </a:endParaRPr>
          </a:p>
        </p:txBody>
      </p:sp>
    </p:spTree>
    <p:extLst>
      <p:ext uri="{BB962C8B-B14F-4D97-AF65-F5344CB8AC3E}">
        <p14:creationId xmlns:p14="http://schemas.microsoft.com/office/powerpoint/2010/main" val="218928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59928" y="1060237"/>
            <a:ext cx="3898272" cy="1328738"/>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7500" lnSpcReduction="10000"/>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400" b="1" dirty="0" smtClean="0">
                <a:solidFill>
                  <a:schemeClr val="bg1"/>
                </a:solidFill>
                <a:latin typeface="Rockwell" pitchFamily="18" charset="0"/>
              </a:rPr>
              <a:t>What is Heat Illness</a:t>
            </a:r>
            <a:endParaRPr lang="en-US" sz="4400" b="1" dirty="0">
              <a:solidFill>
                <a:schemeClr val="bg1"/>
              </a:solidFill>
              <a:latin typeface="Rockwell"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385394"/>
            <a:ext cx="3657600" cy="26784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3352800"/>
            <a:ext cx="7848600" cy="3046988"/>
          </a:xfrm>
          <a:prstGeom prst="rect">
            <a:avLst/>
          </a:prstGeom>
        </p:spPr>
        <p:txBody>
          <a:bodyPr wrap="square">
            <a:spAutoFit/>
          </a:bodyPr>
          <a:lstStyle/>
          <a:p>
            <a:pPr marL="342900" indent="-342900">
              <a:buClr>
                <a:srgbClr val="000000"/>
              </a:buClr>
              <a:buFont typeface="Wingdings 2" pitchFamily="18" charset="2"/>
              <a:buChar char="Ã"/>
            </a:pPr>
            <a:r>
              <a:rPr lang="en-US" sz="2400" dirty="0">
                <a:solidFill>
                  <a:srgbClr val="000000"/>
                </a:solidFill>
              </a:rPr>
              <a:t>The body’s inability to cool itself</a:t>
            </a:r>
          </a:p>
          <a:p>
            <a:pPr marL="342900" indent="-342900">
              <a:buClr>
                <a:srgbClr val="000000"/>
              </a:buClr>
              <a:buFont typeface="Wingdings 2" pitchFamily="18" charset="2"/>
              <a:buChar char="Ã"/>
            </a:pPr>
            <a:r>
              <a:rPr lang="en-US" sz="2400" dirty="0">
                <a:solidFill>
                  <a:srgbClr val="000000"/>
                </a:solidFill>
              </a:rPr>
              <a:t>The body normally is able to cool itself by sweating</a:t>
            </a:r>
          </a:p>
          <a:p>
            <a:pPr marL="342900" indent="-342900">
              <a:buClr>
                <a:srgbClr val="000000"/>
              </a:buClr>
              <a:buFont typeface="Wingdings 2" pitchFamily="18" charset="2"/>
              <a:buChar char="Ã"/>
            </a:pPr>
            <a:r>
              <a:rPr lang="en-US" sz="2400" dirty="0">
                <a:solidFill>
                  <a:srgbClr val="000000"/>
                </a:solidFill>
              </a:rPr>
              <a:t>During hot weather, especially with high humidity sweating by itself is not enough</a:t>
            </a:r>
          </a:p>
          <a:p>
            <a:pPr marL="342900" indent="-342900">
              <a:buClr>
                <a:srgbClr val="000000"/>
              </a:buClr>
              <a:buFont typeface="Wingdings 2" pitchFamily="18" charset="2"/>
              <a:buChar char="Ã"/>
            </a:pPr>
            <a:r>
              <a:rPr lang="en-US" sz="2400" dirty="0">
                <a:solidFill>
                  <a:srgbClr val="000000"/>
                </a:solidFill>
              </a:rPr>
              <a:t>Body temperature can rise to a dangerous level if precautions are not taken</a:t>
            </a:r>
          </a:p>
          <a:p>
            <a:pPr marL="342900" indent="-342900">
              <a:buClr>
                <a:srgbClr val="000000"/>
              </a:buClr>
              <a:buFont typeface="Wingdings 2" pitchFamily="18" charset="2"/>
              <a:buChar char="Ã"/>
            </a:pPr>
            <a:r>
              <a:rPr lang="en-US" sz="2400" dirty="0">
                <a:solidFill>
                  <a:srgbClr val="000000"/>
                </a:solidFill>
              </a:rPr>
              <a:t>Heat illnesses include heat rash, heat cramp, heat exhaustion and heat stroke being the most extreme</a:t>
            </a:r>
          </a:p>
        </p:txBody>
      </p:sp>
    </p:spTree>
    <p:extLst>
      <p:ext uri="{BB962C8B-B14F-4D97-AF65-F5344CB8AC3E}">
        <p14:creationId xmlns:p14="http://schemas.microsoft.com/office/powerpoint/2010/main" val="2910887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3200400"/>
            <a:ext cx="4052650" cy="30734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 Placeholder 2"/>
          <p:cNvSpPr txBox="1">
            <a:spLocks/>
          </p:cNvSpPr>
          <p:nvPr/>
        </p:nvSpPr>
        <p:spPr>
          <a:xfrm>
            <a:off x="304800" y="1524000"/>
            <a:ext cx="3886200" cy="4572000"/>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bg1"/>
                </a:solidFill>
              </a:rPr>
              <a:t>There are several environmental factors that can effect the amount of stress a worker can experience in a hot environment.</a:t>
            </a:r>
          </a:p>
          <a:p>
            <a:pPr marL="0" indent="0">
              <a:buNone/>
            </a:pPr>
            <a:endParaRPr lang="en-US" sz="1500" dirty="0" smtClean="0">
              <a:solidFill>
                <a:schemeClr val="bg1"/>
              </a:solidFill>
            </a:endParaRPr>
          </a:p>
          <a:p>
            <a:pPr>
              <a:buClr>
                <a:srgbClr val="000000"/>
              </a:buClr>
              <a:buSzPct val="100000"/>
              <a:buFont typeface="Wingdings 2" pitchFamily="18" charset="2"/>
              <a:buChar char="Ã"/>
            </a:pPr>
            <a:r>
              <a:rPr lang="en-US" sz="2700" b="1" dirty="0" smtClean="0">
                <a:solidFill>
                  <a:schemeClr val="bg1"/>
                </a:solidFill>
              </a:rPr>
              <a:t>Temperature</a:t>
            </a:r>
          </a:p>
          <a:p>
            <a:pPr>
              <a:buClr>
                <a:srgbClr val="000000"/>
              </a:buClr>
              <a:buSzPct val="100000"/>
              <a:buFont typeface="Wingdings 2" pitchFamily="18" charset="2"/>
              <a:buChar char="Ã"/>
            </a:pPr>
            <a:r>
              <a:rPr lang="en-US" sz="2700" b="1" dirty="0" smtClean="0">
                <a:solidFill>
                  <a:schemeClr val="bg1"/>
                </a:solidFill>
              </a:rPr>
              <a:t>Humidity</a:t>
            </a:r>
          </a:p>
          <a:p>
            <a:pPr>
              <a:buClr>
                <a:srgbClr val="000000"/>
              </a:buClr>
              <a:buSzPct val="100000"/>
              <a:buFont typeface="Wingdings 2" pitchFamily="18" charset="2"/>
              <a:buChar char="Ã"/>
            </a:pPr>
            <a:r>
              <a:rPr lang="en-US" sz="2700" b="1" dirty="0" smtClean="0">
                <a:solidFill>
                  <a:schemeClr val="bg1"/>
                </a:solidFill>
              </a:rPr>
              <a:t>Air Velocity </a:t>
            </a:r>
          </a:p>
          <a:p>
            <a:pPr>
              <a:buClr>
                <a:srgbClr val="000000"/>
              </a:buClr>
              <a:buSzPct val="100000"/>
              <a:buFont typeface="Wingdings 2" pitchFamily="18" charset="2"/>
              <a:buChar char="Ã"/>
            </a:pPr>
            <a:r>
              <a:rPr lang="en-US" sz="2700" b="1" dirty="0" smtClean="0">
                <a:solidFill>
                  <a:schemeClr val="bg1"/>
                </a:solidFill>
              </a:rPr>
              <a:t>Radiant Heat</a:t>
            </a:r>
            <a:endParaRPr lang="en-US" sz="2700" b="1" dirty="0">
              <a:solidFill>
                <a:schemeClr val="bg1"/>
              </a:solidFill>
            </a:endParaRPr>
          </a:p>
        </p:txBody>
      </p:sp>
      <p:sp>
        <p:nvSpPr>
          <p:cNvPr id="5" name="TextBox 4"/>
          <p:cNvSpPr txBox="1"/>
          <p:nvPr/>
        </p:nvSpPr>
        <p:spPr>
          <a:xfrm>
            <a:off x="4419600" y="762000"/>
            <a:ext cx="4038600" cy="1736646"/>
          </a:xfrm>
          <a:prstGeom prst="roundRect">
            <a:avLst/>
          </a:prstGeom>
          <a:solidFill>
            <a:schemeClr val="tx1">
              <a:lumMod val="95000"/>
              <a:lumOff val="5000"/>
              <a:alpha val="86000"/>
            </a:schemeClr>
          </a:solidFill>
        </p:spPr>
        <p:txBody>
          <a:bodyPr wrap="square" rtlCol="0">
            <a:spAutoFit/>
          </a:bodyPr>
          <a:lstStyle/>
          <a:p>
            <a:pPr algn="ctr"/>
            <a:r>
              <a:rPr lang="en-US" sz="4800" b="1" dirty="0" smtClean="0">
                <a:solidFill>
                  <a:schemeClr val="bg1"/>
                </a:solidFill>
              </a:rPr>
              <a:t>Environmental Factors</a:t>
            </a:r>
            <a:endParaRPr lang="en-US" sz="4800" b="1" dirty="0">
              <a:solidFill>
                <a:schemeClr val="bg1"/>
              </a:solidFill>
            </a:endParaRPr>
          </a:p>
        </p:txBody>
      </p:sp>
    </p:spTree>
    <p:extLst>
      <p:ext uri="{BB962C8B-B14F-4D97-AF65-F5344CB8AC3E}">
        <p14:creationId xmlns:p14="http://schemas.microsoft.com/office/powerpoint/2010/main" val="45791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4420" y="985024"/>
            <a:ext cx="3182363" cy="2514600"/>
          </a:xfrm>
          <a:prstGeom prst="rect">
            <a:avLst/>
          </a:prstGeom>
          <a:blipFill>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itle 1"/>
          <p:cNvSpPr txBox="1">
            <a:spLocks/>
          </p:cNvSpPr>
          <p:nvPr/>
        </p:nvSpPr>
        <p:spPr>
          <a:xfrm>
            <a:off x="762000" y="304800"/>
            <a:ext cx="3276600" cy="13716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chemeClr val="bg1"/>
                </a:solidFill>
                <a:latin typeface="Rockwell" pitchFamily="18" charset="0"/>
              </a:rPr>
              <a:t>Who is at Risk?</a:t>
            </a:r>
            <a:endParaRPr lang="en-US" sz="4000" b="1" dirty="0">
              <a:solidFill>
                <a:schemeClr val="bg1"/>
              </a:solidFill>
              <a:latin typeface="Rockwell" pitchFamily="18" charset="0"/>
            </a:endParaRPr>
          </a:p>
        </p:txBody>
      </p:sp>
      <p:sp>
        <p:nvSpPr>
          <p:cNvPr id="9" name="Rectangle 8"/>
          <p:cNvSpPr/>
          <p:nvPr/>
        </p:nvSpPr>
        <p:spPr>
          <a:xfrm>
            <a:off x="381000" y="2057400"/>
            <a:ext cx="4572000" cy="3416320"/>
          </a:xfrm>
          <a:prstGeom prst="rect">
            <a:avLst/>
          </a:prstGeom>
        </p:spPr>
        <p:txBody>
          <a:bodyPr>
            <a:spAutoFit/>
          </a:bodyPr>
          <a:lstStyle/>
          <a:p>
            <a:pPr marL="342900" indent="-342900">
              <a:buClr>
                <a:srgbClr val="000000"/>
              </a:buClr>
              <a:buFont typeface="Wingdings 2" pitchFamily="18" charset="2"/>
              <a:buChar char="Ã"/>
            </a:pPr>
            <a:r>
              <a:rPr lang="en-US" sz="2400" dirty="0">
                <a:solidFill>
                  <a:srgbClr val="000000"/>
                </a:solidFill>
              </a:rPr>
              <a:t>Workers exposed to hot &amp; humid conditions are at risk of heat illness, especially those doing heavy work tasks or using bulky protective clothing and equipment</a:t>
            </a:r>
          </a:p>
          <a:p>
            <a:pPr marL="342900" indent="-342900">
              <a:buClr>
                <a:srgbClr val="000000"/>
              </a:buClr>
              <a:buFont typeface="Wingdings 2" pitchFamily="18" charset="2"/>
              <a:buChar char="Ã"/>
            </a:pPr>
            <a:r>
              <a:rPr lang="en-US" sz="2400" dirty="0">
                <a:solidFill>
                  <a:srgbClr val="000000"/>
                </a:solidFill>
              </a:rPr>
              <a:t>Some workers may be at greater risk if they have not built up a tolerance to hot conditions</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84420" y="3893964"/>
            <a:ext cx="3176787" cy="2286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04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5731822" y="613097"/>
            <a:ext cx="2493655" cy="2358703"/>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692659" y="838200"/>
            <a:ext cx="3485721" cy="144780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4000" b="1" dirty="0" smtClean="0">
                <a:solidFill>
                  <a:srgbClr val="000000"/>
                </a:solidFill>
                <a:latin typeface="Rockwell" pitchFamily="18" charset="0"/>
              </a:rPr>
              <a:t>Where is the Water?</a:t>
            </a:r>
            <a:endParaRPr lang="en-US" sz="4000" b="1" dirty="0">
              <a:solidFill>
                <a:srgbClr val="000000"/>
              </a:solidFill>
              <a:latin typeface="Rockwell" pitchFamily="18" charset="0"/>
            </a:endParaRPr>
          </a:p>
        </p:txBody>
      </p:sp>
      <p:sp>
        <p:nvSpPr>
          <p:cNvPr id="7" name="TextBox 6"/>
          <p:cNvSpPr txBox="1"/>
          <p:nvPr/>
        </p:nvSpPr>
        <p:spPr>
          <a:xfrm>
            <a:off x="838200" y="2971800"/>
            <a:ext cx="3194641" cy="2895600"/>
          </a:xfrm>
          <a:prstGeom prst="rect">
            <a:avLst/>
          </a:prstGeom>
          <a:noFill/>
        </p:spPr>
        <p:txBody>
          <a:bodyPr wrap="square" rtlCol="0">
            <a:normAutofit/>
          </a:bodyPr>
          <a:lstStyle/>
          <a:p>
            <a:r>
              <a:rPr lang="en-US" sz="2600" b="1" dirty="0" smtClean="0">
                <a:solidFill>
                  <a:srgbClr val="000000"/>
                </a:solidFill>
              </a:rPr>
              <a:t>Access </a:t>
            </a:r>
            <a:r>
              <a:rPr lang="en-US" sz="2600" b="1" dirty="0">
                <a:solidFill>
                  <a:srgbClr val="000000"/>
                </a:solidFill>
              </a:rPr>
              <a:t>to sufficient amounts of cool potable drinking water shall be available at all times regardless of outdoor temperature </a:t>
            </a:r>
          </a:p>
        </p:txBody>
      </p:sp>
      <p:pic>
        <p:nvPicPr>
          <p:cNvPr id="1026" name="Picture 2" descr="\\PRDECHOME13\13\135\135028\Desktop\Pics\Heat\Worker drinking w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352800"/>
            <a:ext cx="328930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5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3400" y="685800"/>
            <a:ext cx="8040013" cy="5334000"/>
          </a:xfrm>
        </p:spPr>
      </p:pic>
      <p:sp>
        <p:nvSpPr>
          <p:cNvPr id="3" name="Text Placeholder 2"/>
          <p:cNvSpPr>
            <a:spLocks noGrp="1"/>
          </p:cNvSpPr>
          <p:nvPr>
            <p:ph type="body" sz="quarter" idx="14"/>
          </p:nvPr>
        </p:nvSpPr>
        <p:spPr>
          <a:xfrm>
            <a:off x="4038600" y="990600"/>
            <a:ext cx="4343400" cy="685800"/>
          </a:xfrm>
          <a:solidFill>
            <a:schemeClr val="tx1">
              <a:alpha val="90000"/>
            </a:schemeClr>
          </a:solidFill>
        </p:spPr>
        <p:txBody>
          <a:bodyPr>
            <a:noAutofit/>
          </a:bodyPr>
          <a:lstStyle/>
          <a:p>
            <a:r>
              <a:rPr lang="en-US" sz="3600" b="1" dirty="0" smtClean="0"/>
              <a:t>Keeping Hydrated</a:t>
            </a:r>
            <a:endParaRPr lang="en-US" sz="3600" b="1" dirty="0"/>
          </a:p>
        </p:txBody>
      </p:sp>
      <p:sp>
        <p:nvSpPr>
          <p:cNvPr id="4" name="TextBox 3"/>
          <p:cNvSpPr txBox="1"/>
          <p:nvPr/>
        </p:nvSpPr>
        <p:spPr>
          <a:xfrm>
            <a:off x="4495800" y="1905000"/>
            <a:ext cx="3886200" cy="3962400"/>
          </a:xfrm>
          <a:prstGeom prst="rect">
            <a:avLst/>
          </a:prstGeom>
          <a:solidFill>
            <a:schemeClr val="bg1">
              <a:lumMod val="95000"/>
            </a:schemeClr>
          </a:solidFill>
        </p:spPr>
        <p:txBody>
          <a:bodyPr wrap="square" rtlCol="0">
            <a:normAutofit/>
          </a:bodyPr>
          <a:lstStyle/>
          <a:p>
            <a:pPr marL="342900" indent="-342900">
              <a:buFontTx/>
              <a:buBlip>
                <a:blip r:embed="rId4"/>
              </a:buBlip>
            </a:pPr>
            <a:r>
              <a:rPr lang="en-US" sz="2400" b="1" dirty="0">
                <a:solidFill>
                  <a:prstClr val="black">
                    <a:lumMod val="75000"/>
                    <a:lumOff val="25000"/>
                  </a:prstClr>
                </a:solidFill>
              </a:rPr>
              <a:t>Drink at least one quart per employee per hour for the entire shift </a:t>
            </a:r>
          </a:p>
          <a:p>
            <a:pPr marL="342900" indent="-342900">
              <a:buFontTx/>
              <a:buBlip>
                <a:blip r:embed="rId4"/>
              </a:buBlip>
            </a:pPr>
            <a:r>
              <a:rPr lang="en-US" sz="2400" b="1" dirty="0">
                <a:solidFill>
                  <a:prstClr val="black">
                    <a:lumMod val="75000"/>
                    <a:lumOff val="25000"/>
                  </a:prstClr>
                </a:solidFill>
              </a:rPr>
              <a:t>Avoid coffee, tea and other caffeinated beverages that can dehydrate the body</a:t>
            </a:r>
          </a:p>
          <a:p>
            <a:pPr marL="342900" indent="-342900">
              <a:buFontTx/>
              <a:buBlip>
                <a:blip r:embed="rId4"/>
              </a:buBlip>
            </a:pPr>
            <a:r>
              <a:rPr lang="en-US" sz="2400" b="1" dirty="0">
                <a:solidFill>
                  <a:prstClr val="black">
                    <a:lumMod val="75000"/>
                    <a:lumOff val="25000"/>
                  </a:prstClr>
                </a:solidFill>
              </a:rPr>
              <a:t>Don’t wait until </a:t>
            </a:r>
            <a:r>
              <a:rPr lang="en-US" sz="2400" b="1" dirty="0" smtClean="0">
                <a:solidFill>
                  <a:prstClr val="black">
                    <a:lumMod val="75000"/>
                    <a:lumOff val="25000"/>
                  </a:prstClr>
                </a:solidFill>
              </a:rPr>
              <a:t>you’re </a:t>
            </a:r>
            <a:r>
              <a:rPr lang="en-US" sz="2400" b="1" dirty="0">
                <a:solidFill>
                  <a:prstClr val="black">
                    <a:lumMod val="75000"/>
                    <a:lumOff val="25000"/>
                  </a:prstClr>
                </a:solidFill>
              </a:rPr>
              <a:t>thirsty to drink water</a:t>
            </a:r>
          </a:p>
        </p:txBody>
      </p:sp>
    </p:spTree>
    <p:extLst>
      <p:ext uri="{BB962C8B-B14F-4D97-AF65-F5344CB8AC3E}">
        <p14:creationId xmlns:p14="http://schemas.microsoft.com/office/powerpoint/2010/main" val="303182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atch">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3046</Words>
  <Application>Microsoft Office PowerPoint</Application>
  <PresentationFormat>On-screen Show (4:3)</PresentationFormat>
  <Paragraphs>236</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ＭＳ Ｐゴシック</vt:lpstr>
      <vt:lpstr>Arial</vt:lpstr>
      <vt:lpstr>Calibri</vt:lpstr>
      <vt:lpstr>Forte</vt:lpstr>
      <vt:lpstr>Rockwell</vt:lpstr>
      <vt:lpstr>Rockwell Extra Bold</vt:lpstr>
      <vt:lpstr>Tw Cen MT</vt:lpstr>
      <vt:lpstr>Wingdings</vt:lpstr>
      <vt:lpstr>Wingdings 2</vt:lpstr>
      <vt:lpstr>Advantage</vt:lpstr>
      <vt:lpstr>Thatch</vt:lpstr>
      <vt:lpstr>HEAT ILLNESS</vt:lpstr>
      <vt:lpstr>Requirements</vt:lpstr>
      <vt:lpstr>Components of Heat Illness Prevention</vt:lpstr>
      <vt:lpstr>Heat Can Be Fatal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 Diego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Sherman Lori</dc:creator>
  <cp:lastModifiedBy>Commins Ginette</cp:lastModifiedBy>
  <cp:revision>42</cp:revision>
  <cp:lastPrinted>2014-06-03T15:35:20Z</cp:lastPrinted>
  <dcterms:created xsi:type="dcterms:W3CDTF">2014-05-12T14:16:34Z</dcterms:created>
  <dcterms:modified xsi:type="dcterms:W3CDTF">2022-10-26T02:17:36Z</dcterms:modified>
</cp:coreProperties>
</file>