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2"/>
  </p:sldMasterIdLst>
  <p:notesMasterIdLst>
    <p:notesMasterId r:id="rId24"/>
  </p:notesMasterIdLst>
  <p:handoutMasterIdLst>
    <p:handoutMasterId r:id="rId25"/>
  </p:handoutMasterIdLst>
  <p:sldIdLst>
    <p:sldId id="257" r:id="rId3"/>
    <p:sldId id="258" r:id="rId4"/>
    <p:sldId id="272" r:id="rId5"/>
    <p:sldId id="269" r:id="rId6"/>
    <p:sldId id="275" r:id="rId7"/>
    <p:sldId id="274" r:id="rId8"/>
    <p:sldId id="291" r:id="rId9"/>
    <p:sldId id="259" r:id="rId10"/>
    <p:sldId id="292" r:id="rId11"/>
    <p:sldId id="289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85" r:id="rId20"/>
    <p:sldId id="286" r:id="rId21"/>
    <p:sldId id="287" r:id="rId22"/>
    <p:sldId id="290" r:id="rId23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1" autoAdjust="0"/>
    <p:restoredTop sz="96182" autoAdjust="0"/>
  </p:normalViewPr>
  <p:slideViewPr>
    <p:cSldViewPr showGuides="1">
      <p:cViewPr varScale="1">
        <p:scale>
          <a:sx n="66" d="100"/>
          <a:sy n="66" d="100"/>
        </p:scale>
        <p:origin x="816" y="4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4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9/30/2020</a:t>
            </a:fld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 lang="es-MX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9/30/2020</a:t>
            </a:fld>
            <a:endParaRPr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770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4804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700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5780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1805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028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09E-12D5-4B1D-B8BB-C300B1DDD423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A53D-4C84-40AA-983E-A1E818A7FEFC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0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FCEE-AE66-4EAB-9C04-97F8A56A6354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4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77B-053C-438C-8A98-92C419A6701C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EF46-0123-4A75-9835-49DC49D53DE2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1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378D-18AE-47D1-B10A-42F623B40082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9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AE8-D704-41F6-B16A-5547B5672AC1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8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9538-6F63-4C0B-916D-ED3F4E0A1B28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6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15BF-7116-4A9E-8022-5A2DC937F971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1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DC91-5A3B-40CE-8C1D-279A8EF6E008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C20A-B94A-4E20-B4B2-88A7825AE904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5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68AF-EFCF-4AAD-ACF4-3BA83EC4AF4E}" type="datetime1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8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diegounified.org/cms/One.aspx?portalId=27732478&amp;pageId=2835559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diegounified.org/cms/One.aspx?portalId=27732478&amp;pageId=2800679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_displayexpandedbranch.xhtml?tocCode=EDC&amp;division=4.&amp;title=2.&amp;part=28.&amp;chapter=5.6.&amp;article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info.legislature.ca.gov/faces/codes_displaySection.xhtml?lawCode=EDC&amp;sectionNum=51933.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_displayText.xhtml?lawCode=EDC&amp;division=4.&amp;title=2.&amp;part=28.&amp;chapter=5.6.&amp;article=4.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ndiegounified.ss18.sharpschool.com/departments/sexual_health_education/rights__respect__responsibility__3rs__curriculu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leginfo.legislature.ca.gov/faces/codes_displaySection.xhtml?lawCode=EDC&amp;sectionNum=51938.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_displayexpandedbranch.xhtml?tocCode=EDC&amp;division=4.&amp;title=2.&amp;part=28.&amp;chapter=5.6.&amp;article=" TargetMode="External"/><Relationship Id="rId2" Type="http://schemas.openxmlformats.org/officeDocument/2006/relationships/hyperlink" Target="https://siecus.org/wp-content/uploads/2018/07/National-Sexuality-Education-Standard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s://www.sandiegounified.org/cms/One.aspx?portalId=27732478&amp;pageId=2835559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_displayexpandedbranch.xhtml?tocCode=EDC&amp;division=4.&amp;title=2.&amp;part=28.&amp;chapter=5.6.&amp;article=" TargetMode="External"/><Relationship Id="rId2" Type="http://schemas.openxmlformats.org/officeDocument/2006/relationships/hyperlink" Target="https://www.sandiegounified.org/cms/One.aspx?portalId=27732478&amp;pageId=283555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2" y="1550210"/>
            <a:ext cx="9141619" cy="23876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8º Grado </a:t>
            </a:r>
            <a:r>
              <a:rPr dirty="0"/>
              <a:t/>
            </a:r>
            <a:br>
              <a:rPr dirty="0"/>
            </a:br>
            <a:r>
              <a:rPr lang="es-MX" b="1" dirty="0" smtClean="0"/>
              <a:t>Panorama del plan de estudios de salud sexual</a:t>
            </a:r>
            <a:endParaRPr lang="es-MX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61" y="4495800"/>
            <a:ext cx="2055906" cy="2047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2" y="457200"/>
            <a:ext cx="10058400" cy="53502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35" y="5638799"/>
            <a:ext cx="4722462" cy="122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Secuencia de lecciones</a:t>
            </a:r>
            <a:endParaRPr lang="es-MX" b="1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10512862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 </a:t>
            </a:r>
            <a:r>
              <a:rPr lang="es-MX" sz="2400" b="1" i="1" dirty="0" smtClean="0"/>
              <a:t>El azul es para los niños, el rosa para las niñas… ¿o son? </a:t>
            </a:r>
            <a:r>
              <a:rPr lang="es-MX" sz="2400" dirty="0" smtClean="0"/>
              <a:t>– género e identidad de género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 </a:t>
            </a:r>
            <a:r>
              <a:rPr lang="es-MX" sz="2400" b="1" i="1" dirty="0" smtClean="0"/>
              <a:t>Orientación sexual, conducta e identidad: Cómo siento, qué hago y quién soy </a:t>
            </a:r>
            <a:r>
              <a:rPr lang="es-MX" sz="2400" dirty="0" smtClean="0"/>
              <a:t>–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 smtClean="0"/>
              <a:t> </a:t>
            </a:r>
            <a:r>
              <a:rPr lang="es-MX" sz="2400" dirty="0" smtClean="0"/>
              <a:t>        Orientación sexual e identidad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Todos tienen partes del cuerpo </a:t>
            </a:r>
            <a:r>
              <a:rPr lang="es-MX" sz="2400" dirty="0" smtClean="0"/>
              <a:t>– anatomía reproductiva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Fundamentos de la reproducción – </a:t>
            </a:r>
            <a:r>
              <a:rPr lang="es-MX" sz="2400" dirty="0" smtClean="0"/>
              <a:t>reproducción sexual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STI Smarts </a:t>
            </a:r>
            <a:r>
              <a:rPr lang="es-MX" sz="2400" dirty="0" smtClean="0"/>
              <a:t>– Transmisión, prevención y tratamiento de STI y de VIH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Fundamentos de control de la natalidad </a:t>
            </a:r>
            <a:r>
              <a:rPr lang="es-MX" sz="2400" dirty="0" smtClean="0"/>
              <a:t>– anticoncepción que incluya la abstinencia y métodos aprobados por la FDA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¿Y si...? </a:t>
            </a:r>
            <a:r>
              <a:rPr lang="es-MX" sz="2400" dirty="0" smtClean="0"/>
              <a:t>– síntomas de embarazo y opciones legales disponibles para el embarazo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Señales de advertencia: Comprender el abuso y la agresión sexual  </a:t>
            </a:r>
            <a:r>
              <a:rPr lang="es-MX" sz="2400" dirty="0" smtClean="0"/>
              <a:t>– violencia en las relaciones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Tomar decisiones inteligentes (SMART) </a:t>
            </a:r>
            <a:r>
              <a:rPr lang="es-MX" sz="2400" dirty="0" smtClean="0"/>
              <a:t>– destrezas para tomar decisiones para evitar actividades de alto riesgo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 smtClean="0"/>
              <a:t> </a:t>
            </a:r>
            <a:r>
              <a:rPr lang="es-MX" sz="2400" b="1" i="1" dirty="0" smtClean="0"/>
              <a:t>Hablemos de sexo </a:t>
            </a:r>
            <a:r>
              <a:rPr lang="es-MX" sz="2400" dirty="0" smtClean="0"/>
              <a:t>– destrezas de comunicación para reducir riesgos de la salud sexual</a:t>
            </a:r>
          </a:p>
          <a:p>
            <a:pPr marL="514350" indent="-514350">
              <a:buFont typeface="+mj-lt"/>
              <a:buAutoNum type="arabicPeriod" startAt="3"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6640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MX" sz="3400" b="1" dirty="0" smtClean="0">
                <a:latin typeface="+mn-lt"/>
              </a:rPr>
              <a:t>Lección 1</a:t>
            </a:r>
            <a:r>
              <a:rPr sz="3400" dirty="0"/>
              <a:t/>
            </a:r>
            <a:br>
              <a:rPr sz="3400" dirty="0"/>
            </a:br>
            <a:r>
              <a:rPr lang="es-MX" sz="3400" b="1" dirty="0" smtClean="0">
                <a:latin typeface="+mn-lt"/>
              </a:rPr>
              <a:t>El azul es para los niños, el rosa para las niñas… ¿o son?</a:t>
            </a:r>
            <a:endParaRPr lang="es-MX" sz="3400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las características que se atribuyen estereotípicamente a “niños” y “niñas”.</a:t>
            </a:r>
            <a:endParaRPr lang="es-MX" dirty="0"/>
          </a:p>
          <a:p>
            <a:r>
              <a:rPr lang="es-MX" sz="2000" dirty="0" smtClean="0"/>
              <a:t>Analizar mensajes culturales sobre género.</a:t>
            </a:r>
          </a:p>
          <a:p>
            <a:r>
              <a:rPr lang="es-MX" sz="2000" dirty="0" smtClean="0"/>
              <a:t>Describir conexiones entre mensajes orientados al género y a la incomodidad cultural hacia las orientaciones que no son heterosexuales.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estudiantes…</a:t>
            </a:r>
          </a:p>
          <a:p>
            <a:r>
              <a:rPr lang="es-MX" sz="2000" dirty="0" smtClean="0"/>
              <a:t>Reflexionarán en imágenes de gente y sobre qué género le atribuyen a la imagen. </a:t>
            </a:r>
          </a:p>
          <a:p>
            <a:r>
              <a:rPr lang="es-MX" sz="2000" dirty="0" smtClean="0"/>
              <a:t>Expresarán ideas sobre tipos de actividades que ellos puedan asignar “niños” y “niñas” y por qué lo hacen.</a:t>
            </a:r>
          </a:p>
          <a:p>
            <a:r>
              <a:rPr lang="es-MX" sz="2000" dirty="0" smtClean="0"/>
              <a:t>Discutir acerca de si fueran del otro género les haría sentirse libres de hace cosas diferentes.</a:t>
            </a:r>
          </a:p>
          <a:p>
            <a:endParaRPr lang="es-MX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Martin y Tia</a:t>
            </a:r>
            <a:endParaRPr lang="es-MX" b="1" dirty="0" smtClean="0">
              <a:solidFill>
                <a:srgbClr val="002060"/>
              </a:solidFill>
            </a:endParaRPr>
          </a:p>
          <a:p>
            <a:r>
              <a:rPr lang="es-MX" sz="2000" dirty="0" smtClean="0"/>
              <a:t>Los estudiantes leen la misma situación en la cual los roles masculino y femenino se cambian, reflexionan sobre si piensan que son más realistas y por qué, y piensan sobre cómo ellos podrían combinar las situaciones para mostrar más igualdad entre los géneros.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601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4300" b="1" dirty="0" smtClean="0">
                <a:latin typeface="+mn-lt"/>
              </a:rPr>
              <a:t>Lección 2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Orientación sexual, conducta e identidad: 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Cómo siento, qué hago y quién soy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al menos tres diferentes orientaciones sexuales.</a:t>
            </a:r>
            <a:endParaRPr lang="es-MX" dirty="0"/>
          </a:p>
          <a:p>
            <a:r>
              <a:rPr lang="es-MX" sz="2000" dirty="0" smtClean="0"/>
              <a:t>Comparar los diferentes componentes de la orientación sexual: atracción, conducta e identidad.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200" dirty="0" smtClean="0"/>
              <a:t>Los estudiantes…</a:t>
            </a:r>
          </a:p>
          <a:p>
            <a:r>
              <a:rPr lang="es-MX" sz="2200" dirty="0" smtClean="0"/>
              <a:t>Expresarán ideas sobre el lenguaje con “foco amarillo” y “foco rojo” para estar conscientes de cómo discutir con respeto las diferentes orientaciones sexuales.</a:t>
            </a:r>
          </a:p>
          <a:p>
            <a:r>
              <a:rPr lang="es-MX" sz="2200" dirty="0" smtClean="0"/>
              <a:t>Participarán en discusiones sobre significados y componentes de la orientación sexual y de las personas transexuales. </a:t>
            </a:r>
          </a:p>
          <a:p>
            <a:r>
              <a:rPr lang="es-MX" sz="2200" dirty="0" smtClean="0"/>
              <a:t>Explorarán los mitos y las realidades sobre orientación sexual e identidad de género.</a:t>
            </a:r>
          </a:p>
          <a:p>
            <a:endParaRPr lang="es-MX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¿A quién conozco?</a:t>
            </a:r>
            <a:endParaRPr lang="es-MX" b="1" dirty="0" smtClean="0">
              <a:solidFill>
                <a:srgbClr val="002060"/>
              </a:solidFill>
            </a:endParaRPr>
          </a:p>
          <a:p>
            <a:r>
              <a:rPr lang="es-MX" sz="2000" dirty="0" smtClean="0"/>
              <a:t>Los estudiantes nombrarán a tres personas que conozcan y que representen más de una orientación sexual y reflexionarán sobre su orientación sexual a partir de esa persona.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7733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3</a:t>
            </a:r>
            <a:r>
              <a:rPr dirty="0"/>
              <a:t/>
            </a:r>
            <a:br>
              <a:rPr dirty="0"/>
            </a:br>
            <a:r>
              <a:rPr lang="es-MX" b="1" dirty="0" smtClean="0">
                <a:latin typeface="+mn-lt"/>
              </a:rPr>
              <a:t>Todos tienen partes</a:t>
            </a:r>
            <a:r>
              <a:rPr lang="es-MX" sz="3600" b="1" dirty="0" smtClean="0">
                <a:latin typeface="+mn-lt"/>
              </a:rPr>
              <a:t> del cuerpo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las partes reproductivas externas femeninas y masculinas y las partes reproductivas internas femeninas y masculinas y sus funciones.</a:t>
            </a:r>
            <a:endParaRPr lang="es-MX" dirty="0"/>
          </a:p>
          <a:p>
            <a:r>
              <a:rPr lang="es-MX" sz="2000" dirty="0" smtClean="0"/>
              <a:t>Demostrar conocimientos básicos del ciclo menstrual.</a:t>
            </a:r>
          </a:p>
          <a:p>
            <a:r>
              <a:rPr lang="es-MX" sz="2000" dirty="0" smtClean="0"/>
              <a:t>Demostrar conocimientos sobre dónde se crea el esperma y cómo sale del cuerpo.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Los estudiantes…</a:t>
            </a:r>
          </a:p>
          <a:p>
            <a:r>
              <a:rPr lang="es-MX" sz="2000" dirty="0" smtClean="0"/>
              <a:t>Revisar información que quizá ya han aprendido sobre la anatomía reproductiva completando diagramas en grupos.</a:t>
            </a:r>
          </a:p>
          <a:p>
            <a:r>
              <a:rPr lang="es-MX" sz="2000" dirty="0" smtClean="0"/>
              <a:t>Escucharán información sobre las partes reproductivas del cuerpo y sus funciones.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Más sobre los cuerpos </a:t>
            </a:r>
            <a:br>
              <a:rPr lang="es-MX" b="1" i="1" dirty="0" smtClean="0">
                <a:solidFill>
                  <a:srgbClr val="002060"/>
                </a:solidFill>
              </a:rPr>
            </a:br>
            <a:r>
              <a:rPr lang="es-MX" sz="2000" dirty="0" smtClean="0"/>
              <a:t>Los estudiantes escucharán y verán información sobre el ciclo menstrual y ciclo de espermático</a:t>
            </a:r>
            <a:br>
              <a:rPr lang="es-MX" sz="2000" dirty="0" smtClean="0"/>
            </a:br>
            <a:r>
              <a:rPr lang="es-MX" sz="2000" dirty="0" smtClean="0"/>
              <a:t>y responderán a preguntas sobre lo aprendido.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8351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4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Fundamentos de la reproducción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/>
              <a:t>Describir el proceso de reproducción.</a:t>
            </a:r>
          </a:p>
          <a:p>
            <a:r>
              <a:rPr lang="es-MX" sz="2000" dirty="0" smtClean="0"/>
              <a:t>Identificar el orden correcto de los pasos que existen en la concepción.</a:t>
            </a:r>
          </a:p>
          <a:p>
            <a:r>
              <a:rPr lang="es-MX" sz="2000" dirty="0" smtClean="0"/>
              <a:t>Definir la relación sexual.</a:t>
            </a:r>
            <a:endParaRPr lang="es-MX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dirty="0" smtClean="0"/>
              <a:t>Los estudiantes…</a:t>
            </a:r>
          </a:p>
          <a:p>
            <a:r>
              <a:rPr lang="es-MX" sz="2200" dirty="0" smtClean="0"/>
              <a:t>Verán diagramas y explicaciones del ciclo reproductivo que lleva a la concepción.</a:t>
            </a:r>
          </a:p>
          <a:p>
            <a:r>
              <a:rPr lang="es-MX" sz="2200" dirty="0" smtClean="0"/>
              <a:t>Aprenderán sobre el ciclo menstrual, ciclo de espermático y cómo prevenir el embarazo con métodos de control natal que bloquean al esperma para evitar el contacto con el huevo.</a:t>
            </a:r>
            <a:endParaRPr lang="es-MX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Mitos y realidades de la reproducción</a:t>
            </a:r>
          </a:p>
          <a:p>
            <a:r>
              <a:rPr lang="es-MX" sz="2000" dirty="0" smtClean="0"/>
              <a:t>Con sus padres o tutores, los estudiantes discutirán cuatro aseveraciones sobre el ciclo reproductivo y determinarán si son mitos o realidades y verán un breve video con las respuestas.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2720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5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STI Smarts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hechos sobre los síntomas y exámenes de STIs y VIH.</a:t>
            </a:r>
            <a:endParaRPr lang="es-MX" dirty="0"/>
          </a:p>
          <a:p>
            <a:r>
              <a:rPr lang="es-MX" sz="2000" dirty="0" smtClean="0"/>
              <a:t>Aplicar estos conocimientos a situaciones relacionadas con prácticas sexuales más seguras.</a:t>
            </a:r>
          </a:p>
          <a:p>
            <a:r>
              <a:rPr lang="es-MX" sz="2000" dirty="0" smtClean="0"/>
              <a:t>Localizar fuentes rigurosas en línea sobre STIs y VIH.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200" dirty="0" smtClean="0"/>
              <a:t>Los estudiantes…</a:t>
            </a:r>
          </a:p>
          <a:p>
            <a:r>
              <a:rPr lang="es-MX" sz="2200" dirty="0" smtClean="0"/>
              <a:t>Competir en un juego estilo “Jeopardy” con equipos para responder preguntas relacionadas con STIs y VIH.</a:t>
            </a:r>
          </a:p>
          <a:p>
            <a:r>
              <a:rPr lang="es-MX" sz="2200" dirty="0" smtClean="0"/>
              <a:t>Reflexionar en la información que han adquirido durante el juego.</a:t>
            </a:r>
          </a:p>
          <a:p>
            <a:r>
              <a:rPr lang="es-MX" sz="2200" dirty="0" smtClean="0"/>
              <a:t>Conocer sobre la ley de California sobre el acceso de los menores a servicios de salud sexual.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029200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Hacerme cargo de mi salud sexual con exámenes de </a:t>
            </a:r>
            <a:r>
              <a:rPr lang="es-MX" b="1" i="1" dirty="0" err="1" smtClean="0">
                <a:solidFill>
                  <a:srgbClr val="002060"/>
                </a:solidFill>
              </a:rPr>
              <a:t>STIs</a:t>
            </a:r>
            <a:endParaRPr lang="es-MX" b="1" dirty="0" smtClean="0">
              <a:solidFill>
                <a:srgbClr val="002060"/>
              </a:solidFill>
            </a:endParaRPr>
          </a:p>
          <a:p>
            <a:r>
              <a:rPr lang="es-MX" sz="2000" dirty="0" smtClean="0"/>
              <a:t>Los estudiantes responderán a preguntas sobre la lección y explorarán las clínicas locales para adolescentes en nuestro portal de web para apoyo estudiantil. </a:t>
            </a:r>
          </a:p>
        </p:txBody>
      </p:sp>
    </p:spTree>
    <p:extLst>
      <p:ext uri="{BB962C8B-B14F-4D97-AF65-F5344CB8AC3E}">
        <p14:creationId xmlns:p14="http://schemas.microsoft.com/office/powerpoint/2010/main" val="35788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6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Fundamentos de control de la natalidad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Describir los efectos y el uso correcto y consistente del control natal.</a:t>
            </a:r>
            <a:endParaRPr lang="es-MX" dirty="0"/>
          </a:p>
          <a:p>
            <a:r>
              <a:rPr lang="es-MX" sz="2000" dirty="0" smtClean="0"/>
              <a:t>Reflexionar en las razones de por qué la gente quiere usar control natal.</a:t>
            </a:r>
          </a:p>
          <a:p>
            <a:r>
              <a:rPr lang="es-MX" sz="2000" dirty="0" smtClean="0"/>
              <a:t>Definir el anticonceptivo de emergencia y cuándo y cómo se usa.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200" dirty="0" smtClean="0"/>
              <a:t>Los estudiantes…</a:t>
            </a:r>
          </a:p>
          <a:p>
            <a:r>
              <a:rPr lang="es-MX" sz="2000" dirty="0" smtClean="0"/>
              <a:t>Reflexionarán sobre las metas que pueden tener a ciertas edades en su futuro y cómo el retrasar la actividad sexual y el embarazo los puede ayudar a alcanzar esas metas.</a:t>
            </a:r>
          </a:p>
          <a:p>
            <a:r>
              <a:rPr lang="es-MX" sz="2000" dirty="0" smtClean="0"/>
              <a:t>Aprenderán sobre una variedad de métodos anticonceptivos de la FDA recomendados para los adultos jóvenes y su eficacia si se usan correcta y consistentemente.</a:t>
            </a:r>
          </a:p>
          <a:p>
            <a:r>
              <a:rPr lang="es-MX" sz="2000" dirty="0" smtClean="0"/>
              <a:t>Organizarán los tipos de control natal en categorías dependiendo en cómo se usan.</a:t>
            </a:r>
          </a:p>
          <a:p>
            <a:endParaRPr lang="es-MX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</a:t>
            </a:r>
          </a:p>
          <a:p>
            <a:r>
              <a:rPr lang="es-MX" sz="2000" dirty="0" smtClean="0"/>
              <a:t>Los estudiantes expresarán ideas sobre 1 pregunta o creencia que ellos tengan sobre el control natal para discutir con sus padres/tutores. </a:t>
            </a:r>
          </a:p>
          <a:p>
            <a:endParaRPr lang="es-MX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8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7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¿Y si...?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0500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los síntomas del embarazo y el cuidado prenatal. </a:t>
            </a:r>
          </a:p>
          <a:p>
            <a:r>
              <a:rPr lang="es-MX" sz="2000" dirty="0" smtClean="0"/>
              <a:t>Explicar opciones que las personas tienen cuando se enteran que están embarazadas.</a:t>
            </a:r>
            <a:endParaRPr lang="es-MX" dirty="0"/>
          </a:p>
          <a:p>
            <a:r>
              <a:rPr lang="es-MX" sz="2000" dirty="0" smtClean="0"/>
              <a:t>Acceder a información médicamente rigurosa sobre las opciones legales disponibles para el embarazo y el cuidado prenatal.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0500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/>
              <a:t>Los estudiantes…</a:t>
            </a:r>
          </a:p>
          <a:p>
            <a:pPr>
              <a:spcBef>
                <a:spcPts val="500"/>
              </a:spcBef>
            </a:pPr>
            <a:r>
              <a:rPr lang="es-MX" sz="2000" dirty="0" smtClean="0"/>
              <a:t>Verán un video de una joven mujer que cree que está embarazada y discute sus opciones.</a:t>
            </a:r>
          </a:p>
          <a:p>
            <a:pPr>
              <a:spcBef>
                <a:spcPts val="500"/>
              </a:spcBef>
            </a:pPr>
            <a:r>
              <a:rPr lang="es-MX" sz="2000" dirty="0" smtClean="0"/>
              <a:t>Expresarán ideas sobre síntomas que la gente puede tener con el embarazo y qué pueden hacer para verificar un embarazo.</a:t>
            </a:r>
          </a:p>
          <a:p>
            <a:pPr>
              <a:spcBef>
                <a:spcPts val="500"/>
              </a:spcBef>
            </a:pPr>
            <a:r>
              <a:rPr lang="es-MX" sz="2000" dirty="0" smtClean="0"/>
              <a:t>Reflexionarán sobre situaciones en que alguien se encuentra embarazada y cuáles son sus opciones.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555159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002060"/>
                </a:solidFill>
              </a:rPr>
              <a:t>Tarea:  </a:t>
            </a:r>
            <a:r>
              <a:rPr lang="es-419" b="1" i="1" dirty="0" smtClean="0">
                <a:solidFill>
                  <a:srgbClr val="002060"/>
                </a:solidFill>
              </a:rPr>
              <a:t>Búsqueda en el web sobre el embarazo</a:t>
            </a:r>
          </a:p>
          <a:p>
            <a:r>
              <a:rPr lang="es-419" sz="2000" dirty="0" smtClean="0"/>
              <a:t>Visitar tres páginas de web que ofrezcan información médicamente correcta y legalmente disponible sobre el embarazo y responder a las preguntas sobre el embarazo y cuidado prenatal. 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59725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4900" b="1" dirty="0" smtClean="0">
                <a:latin typeface="+mn-lt"/>
              </a:rPr>
              <a:t>Lección 8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Señales de advertencia: </a:t>
            </a:r>
            <a:br>
              <a:rPr lang="es-MX" sz="3600" b="1" dirty="0" smtClean="0">
                <a:latin typeface="+mn-lt"/>
              </a:rPr>
            </a:br>
            <a:r>
              <a:rPr lang="es-MX" sz="3600" b="1" dirty="0" smtClean="0">
                <a:latin typeface="+mn-lt"/>
              </a:rPr>
              <a:t>Comprender el abuso y la agresión sexual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Nombrar diferentes tipos de agresión sexual, incluyendo el tráfico sexual y los posibles impactos de la agresión o el abuso.</a:t>
            </a:r>
          </a:p>
          <a:p>
            <a:r>
              <a:rPr lang="es-MX" sz="2000" dirty="0" smtClean="0"/>
              <a:t>Dar una lista de ejemplos de agresión y abuso en las relaciones.</a:t>
            </a:r>
            <a:endParaRPr lang="es-MX" dirty="0"/>
          </a:p>
          <a:p>
            <a:r>
              <a:rPr lang="es-MX" sz="2000" dirty="0" smtClean="0"/>
              <a:t>Demostrar conocimientos de cómo y dónde reportar una agresión o abuso.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dirty="0" smtClean="0"/>
              <a:t>Los estudiantes…</a:t>
            </a:r>
          </a:p>
          <a:p>
            <a:r>
              <a:rPr lang="es-MX" sz="2200" dirty="0" smtClean="0"/>
              <a:t>Discutirán diferentes tipos de agresión y abuso, darán ejemplos de esto, y el impacto que estas situaciones pueden tener en mujeres y hombres.</a:t>
            </a:r>
          </a:p>
          <a:p>
            <a:r>
              <a:rPr lang="es-MX" sz="2200" dirty="0" smtClean="0"/>
              <a:t>Reflexionarán sobre el significado de las relaciones consensuales.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Tomar medidas: DETENER el abuso y la agresión sexual</a:t>
            </a:r>
            <a:endParaRPr lang="es-MX" b="1" dirty="0" smtClean="0">
              <a:solidFill>
                <a:srgbClr val="002060"/>
              </a:solidFill>
            </a:endParaRPr>
          </a:p>
          <a:p>
            <a:r>
              <a:rPr lang="es-MX" sz="2000" dirty="0" smtClean="0"/>
              <a:t>Los estudiantes buscarán una fuente en línea  médicamente rigurosa y positiva para los jóvenes para contestar preguntas sobre abuso y la agresión sexual, incluyendo cómo y dónde pueden </a:t>
            </a:r>
            <a:r>
              <a:rPr lang="es-MX" sz="2000" dirty="0"/>
              <a:t>reportar casos de abuso y agresión.</a:t>
            </a:r>
          </a:p>
        </p:txBody>
      </p:sp>
    </p:spTree>
    <p:extLst>
      <p:ext uri="{BB962C8B-B14F-4D97-AF65-F5344CB8AC3E}">
        <p14:creationId xmlns:p14="http://schemas.microsoft.com/office/powerpoint/2010/main" val="421402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9</a:t>
            </a:r>
            <a:r>
              <a:rPr dirty="0"/>
              <a:t/>
            </a:r>
            <a:br>
              <a:rPr dirty="0"/>
            </a:br>
            <a:r>
              <a:rPr lang="es-MX" b="1" dirty="0" smtClean="0">
                <a:latin typeface="+mn-lt"/>
              </a:rPr>
              <a:t>Tomar decisiones inteligentes (SMART)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Demostrar conocimientos de un modelo de toma de decisiones.</a:t>
            </a:r>
          </a:p>
          <a:p>
            <a:r>
              <a:rPr lang="es-MX" sz="2000" dirty="0" smtClean="0"/>
              <a:t>Usar un modelo de toma de decisiones para determinar si desean tener una relación con tocamientos sexuales.</a:t>
            </a:r>
            <a:endParaRPr lang="es-MX" dirty="0"/>
          </a:p>
          <a:p>
            <a:r>
              <a:rPr lang="es-MX" sz="2000" dirty="0" smtClean="0"/>
              <a:t>Aplicar este modelo de toma de decisiones a situaciones de la vida real.</a:t>
            </a:r>
          </a:p>
          <a:p>
            <a:pPr marL="0" indent="0">
              <a:buNone/>
            </a:pPr>
            <a:endParaRPr lang="es-MX" sz="20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200" dirty="0" smtClean="0"/>
              <a:t>Los estudiantes…</a:t>
            </a:r>
          </a:p>
          <a:p>
            <a:r>
              <a:rPr lang="es-MX" sz="2200" dirty="0" smtClean="0"/>
              <a:t>Expresarán ideas para evitar situaciones controvertidas en la escuela.</a:t>
            </a:r>
          </a:p>
          <a:p>
            <a:r>
              <a:rPr lang="es-MX" sz="2200" dirty="0" smtClean="0"/>
              <a:t>Aprenderán sobre el modelo de opciones SMART que pueden ayudar a los jóvenes adultos a tomar decisiones con información y apropiadas a su edad.</a:t>
            </a:r>
          </a:p>
          <a:p>
            <a:r>
              <a:rPr lang="es-MX" sz="2200" dirty="0" smtClean="0"/>
              <a:t>Usarán el modelo SMART a situaciones en las que jóvenes adultos están por decidir si quieren tener relaciones con </a:t>
            </a:r>
            <a:r>
              <a:rPr lang="es-MX" sz="2400" dirty="0"/>
              <a:t>tocamientos </a:t>
            </a:r>
            <a:r>
              <a:rPr lang="es-MX" sz="2200" dirty="0" smtClean="0"/>
              <a:t>sexuales.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029200"/>
            <a:ext cx="10512862" cy="16927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Todo es diferente, nada ha cambiado </a:t>
            </a:r>
            <a:endParaRPr lang="es-MX" b="1" dirty="0" smtClean="0">
              <a:solidFill>
                <a:srgbClr val="002060"/>
              </a:solidFill>
            </a:endParaRPr>
          </a:p>
          <a:p>
            <a:r>
              <a:rPr lang="es-MX" sz="2000" dirty="0" smtClean="0"/>
              <a:t>Los estudiantes discuten con sus padres o tutores cómo las presiones para tener relaciones sexuales pueden ser iguales o diferentes de cuando sus padres o tutores eran adolescentes y sobre qué información necesitan tener los adolescentes para poder tomar decisiones sobre </a:t>
            </a:r>
            <a:r>
              <a:rPr lang="es-MX" sz="2000" dirty="0"/>
              <a:t>relaciones sexuales saludables.</a:t>
            </a:r>
          </a:p>
        </p:txBody>
      </p:sp>
    </p:spTree>
    <p:extLst>
      <p:ext uri="{BB962C8B-B14F-4D97-AF65-F5344CB8AC3E}">
        <p14:creationId xmlns:p14="http://schemas.microsoft.com/office/powerpoint/2010/main" val="45879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600" b="1" dirty="0" smtClean="0"/>
              <a:t>Derechos, Respeto, Responsabilidad</a:t>
            </a:r>
          </a:p>
          <a:p>
            <a:pPr marL="0" indent="0">
              <a:buNone/>
            </a:pPr>
            <a:endParaRPr lang="es-MX" sz="105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s-MX" dirty="0" smtClean="0"/>
              <a:t>Los Intercesores del plan de estudios de </a:t>
            </a:r>
            <a:r>
              <a:rPr lang="es-MX" sz="2400" b="1" i="1" dirty="0" smtClean="0">
                <a:hlinkClick r:id="rId3"/>
              </a:rPr>
              <a:t>Derechos, Respeto, Responsabilidad</a:t>
            </a:r>
            <a:r>
              <a:rPr lang="es-MX" dirty="0" smtClean="0"/>
              <a:t> </a:t>
            </a:r>
            <a:r>
              <a:rPr lang="es-MX" sz="2400" b="1" dirty="0" smtClean="0"/>
              <a:t>para jóvenes se basa en la convicción de que: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Los jóvenes tienen el derecho a una información sobre la salud sexual y oportunidades equitativas para alcanzar su total potencial.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Los jóvenes merecen respeto y que sus experiencias sean valoradas.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/>
              <a:t>Los jóvenes tienen la responsabilidad de protegerse.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La sociedad tiene la responsabilidad de proporcionar a los jóvenes todas las herramientas necesarias para salvaguardar su salud sexual.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2" y="760396"/>
            <a:ext cx="10287000" cy="5350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0506" y="6249931"/>
            <a:ext cx="1219306" cy="45724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2812" y="833735"/>
            <a:ext cx="4495800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200"/>
              </a:spcAft>
            </a:pPr>
            <a:r>
              <a:rPr lang="es-MX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apoyo hace que todo sea posible</a:t>
            </a:r>
            <a:endParaRPr lang="es-MX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2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Lección 10</a:t>
            </a:r>
            <a:r>
              <a:rPr dirty="0"/>
              <a:t/>
            </a:r>
            <a:br>
              <a:rPr dirty="0"/>
            </a:br>
            <a:r>
              <a:rPr lang="es-MX" sz="3600" b="1" dirty="0" smtClean="0">
                <a:latin typeface="+mn-lt"/>
              </a:rPr>
              <a:t>Hablemos de sexo </a:t>
            </a:r>
            <a:endParaRPr lang="es-MX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Objetivos</a:t>
            </a:r>
            <a:r>
              <a:rPr lang="en-US" dirty="0" smtClean="0"/>
              <a:t>	</a:t>
            </a:r>
          </a:p>
          <a:p>
            <a:pPr algn="ctr"/>
            <a:endParaRPr lang="es-MX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2547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MX" sz="2000" dirty="0" smtClean="0"/>
              <a:t>Los estudiantes podrán…</a:t>
            </a:r>
          </a:p>
          <a:p>
            <a:r>
              <a:rPr lang="es-MX" sz="2000" dirty="0" smtClean="0"/>
              <a:t>Describir diferentes tipos de comunicación que usa la gente.</a:t>
            </a:r>
            <a:endParaRPr lang="es-MX" dirty="0"/>
          </a:p>
          <a:p>
            <a:r>
              <a:rPr lang="es-MX" sz="2000" dirty="0" smtClean="0"/>
              <a:t>Demostrar cómo usar eficazmente la comunicación asertiva en las relaciones para lograr la toma de decisiones saludables.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3200" dirty="0" smtClean="0">
                <a:solidFill>
                  <a:schemeClr val="bg1"/>
                </a:solidFill>
              </a:rPr>
              <a:t>Actividades</a:t>
            </a:r>
            <a:r>
              <a:rPr lang="en-US" dirty="0" smtClean="0"/>
              <a:t>	</a:t>
            </a:r>
            <a:endParaRPr lang="es-MX" dirty="0" smtClean="0"/>
          </a:p>
          <a:p>
            <a:pPr algn="ctr"/>
            <a:endParaRPr lang="es-MX" sz="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25479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Los estudiantes…</a:t>
            </a:r>
          </a:p>
          <a:p>
            <a:r>
              <a:rPr lang="es-MX" sz="2000" dirty="0" smtClean="0"/>
              <a:t>Expresarán ideas sobre lo que hace a veces que la comunicación acerca del sexo sea difícil.</a:t>
            </a:r>
          </a:p>
          <a:p>
            <a:r>
              <a:rPr lang="es-MX" sz="2000" dirty="0" smtClean="0"/>
              <a:t>Definirán y describirán la comunicación agresiva, pasiva y asertiva.</a:t>
            </a:r>
          </a:p>
          <a:p>
            <a:r>
              <a:rPr lang="es-MX" sz="2000" dirty="0" smtClean="0"/>
              <a:t>Practicarán comunicarse asertivamente en situaciones en que una persona presiona a otra para tener relaciones sexuales.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873" y="5050665"/>
            <a:ext cx="105128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</a:rPr>
              <a:t>Tarea:  </a:t>
            </a:r>
            <a:r>
              <a:rPr lang="es-MX" b="1" i="1" dirty="0" smtClean="0">
                <a:solidFill>
                  <a:srgbClr val="002060"/>
                </a:solidFill>
              </a:rPr>
              <a:t>Hablar mediante textos: ¿Qué quieres decir?</a:t>
            </a:r>
          </a:p>
          <a:p>
            <a:r>
              <a:rPr lang="es-MX" sz="2000" dirty="0"/>
              <a:t>Los estudiantes analizan diferentes situaciones de textos y explican lo que harían en estas situaciones para </a:t>
            </a:r>
            <a:r>
              <a:rPr lang="es-MX" sz="2000"/>
              <a:t>que </a:t>
            </a:r>
            <a:r>
              <a:rPr lang="es-MX" sz="2000" smtClean="0"/>
              <a:t>la </a:t>
            </a:r>
            <a:r>
              <a:rPr lang="es-MX" sz="2000" dirty="0"/>
              <a:t>comunicación sea más clara fácil de entender.</a:t>
            </a:r>
          </a:p>
        </p:txBody>
      </p:sp>
    </p:spTree>
    <p:extLst>
      <p:ext uri="{BB962C8B-B14F-4D97-AF65-F5344CB8AC3E}">
        <p14:creationId xmlns:p14="http://schemas.microsoft.com/office/powerpoint/2010/main" val="234086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3" y="722976"/>
            <a:ext cx="6886229" cy="5511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990600"/>
            <a:ext cx="3931213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39570" y="990600"/>
            <a:ext cx="3931213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¿Tiene preguntas?</a:t>
            </a:r>
            <a:endParaRPr lang="en-US" sz="36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839570" y="2057400"/>
            <a:ext cx="3931213" cy="388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sz="2400" dirty="0" smtClean="0"/>
              <a:t>Favor de comunicase con el director de la escuela de su hijo si tiene preguntas sobre el plan de estudios de educación sexual en línea. 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s-419" sz="2400" dirty="0" smtClean="0"/>
              <a:t>La información de contacto de su director la encontrará en el portal de web de la escuela.  </a:t>
            </a:r>
            <a:r>
              <a:rPr lang="en-US" sz="2400" dirty="0" err="1" smtClean="0"/>
              <a:t>Lista</a:t>
            </a:r>
            <a:r>
              <a:rPr lang="en-US" sz="2400" dirty="0" smtClean="0"/>
              <a:t> de portal web de </a:t>
            </a:r>
            <a:r>
              <a:rPr lang="en-US" sz="2400" dirty="0" err="1" smtClean="0"/>
              <a:t>escuelas</a:t>
            </a:r>
            <a:r>
              <a:rPr lang="en-US" sz="2400" dirty="0" smtClean="0"/>
              <a:t> </a:t>
            </a:r>
            <a:r>
              <a:rPr lang="en-US" sz="2400" u="sng" dirty="0" smtClean="0">
                <a:hlinkClick r:id="rId3"/>
              </a:rPr>
              <a:t>aquí</a:t>
            </a:r>
            <a:r>
              <a:rPr lang="en-US" sz="2400" dirty="0" smtClean="0"/>
              <a:t>.</a:t>
            </a:r>
            <a:r>
              <a:rPr lang="en-US" sz="2400" u="sng" dirty="0" smtClean="0">
                <a:hlinkClick r:id="rId3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85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3600" b="1" dirty="0" smtClean="0">
                <a:hlinkClick r:id="rId3"/>
              </a:rPr>
              <a:t>Ley de jóvenes saludables de California</a:t>
            </a:r>
            <a:endParaRPr lang="es-MX" sz="3600" b="1" dirty="0" smtClean="0"/>
          </a:p>
          <a:p>
            <a:pPr marL="0" indent="0">
              <a:buNone/>
            </a:pPr>
            <a:endParaRPr lang="es-MX" sz="105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s-MX" sz="2400" b="1" dirty="0" smtClean="0"/>
              <a:t>Dictado por el Estado de California.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400" b="1" dirty="0" smtClean="0"/>
              <a:t>La educación integral de salud sexual y de prevención contra el VIH debe ser: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/>
              <a:t>Impartida al menos una vez en la escuela intermedia y el menos una vez en la escuela preparatoria.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Debe ser apropiada a la edad si se imparte antes del 7º grado y la instrucción debe estar alineada con las provisiones generales (§§51930-3) y puede incluir cualquier tema general (§51934).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Debe ser médicamente rigurosa, objetiva e imparcial (§51933).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/>
              <a:t>Debe ser apropiada para usarse con </a:t>
            </a:r>
            <a:r>
              <a:rPr lang="es-MX" sz="2000" dirty="0" smtClean="0"/>
              <a:t>alumnos de </a:t>
            </a:r>
            <a:r>
              <a:rPr lang="es-MX" sz="2000" dirty="0"/>
              <a:t>cualquier raza, género, orientación sexual y antecedentes étnicos y culturales, alumnos con discapacidades y aprendientes de inglés (§51933).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s-MX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2" y="685800"/>
            <a:ext cx="10361830" cy="551161"/>
          </a:xfrm>
          <a:prstGeom prst="rect">
            <a:avLst/>
          </a:prstGeom>
        </p:spPr>
      </p:pic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412" y="6201316"/>
            <a:ext cx="324945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9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600200"/>
            <a:ext cx="10512862" cy="45767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s-MX" sz="1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s-MX" sz="2400" b="1" dirty="0" smtClean="0"/>
              <a:t>Toda la educación de salud sexual y de prevención contra el VIH debe: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Fomentar conocimiento sobre la sexualidad como una parte normal del desarrollo humano.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/>
              <a:t>Proporcionar a los alumnos conocimientos y habilidades que necesitan para desarrollar actitudes saludables en relación al crecimiento y desarrollo adolescente, imagen corporal, género, orientación sexual, relaciones, matrimonio y familia.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/>
              <a:t>Reconocer afirmativamente que las persones tienen diferentes orientaciones sexuales y, al discutir y dar ejemplos de relaciones y parejas, deben incluirse las relaciones del mismo sexo.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s-MX" sz="2000" dirty="0" smtClean="0"/>
              <a:t>Alentar a los alumnos a hablar con sus padres, tutores y otros adultos en quien confíen sobre la sexualidad humana y proporcionarles los conocimientos y habilidades para hacerlo.</a:t>
            </a:r>
          </a:p>
          <a:p>
            <a:pPr marL="457063" lvl="1" indent="0">
              <a:spcAft>
                <a:spcPts val="600"/>
              </a:spcAft>
              <a:buNone/>
            </a:pPr>
            <a:endParaRPr lang="es-MX" dirty="0" smtClean="0"/>
          </a:p>
          <a:p>
            <a:pPr marL="457063" lvl="1" indent="0">
              <a:spcAft>
                <a:spcPts val="600"/>
              </a:spcAft>
              <a:buNone/>
            </a:pPr>
            <a:endParaRPr lang="es-MX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2" y="609600"/>
            <a:ext cx="10512862" cy="5591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4212" y="617696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1800" i="1" dirty="0">
                <a:solidFill>
                  <a:prstClr val="black"/>
                </a:solidFill>
              </a:rPr>
              <a:t>Código de Educación de CA </a:t>
            </a:r>
            <a:r>
              <a:rPr lang="es-MX" sz="1800" i="1" dirty="0" smtClean="0">
                <a:solidFill>
                  <a:prstClr val="black"/>
                </a:solidFill>
                <a:hlinkClick r:id="rId4"/>
              </a:rPr>
              <a:t>§51933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261673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/>
          <a:lstStyle/>
          <a:p>
            <a:pPr lvl="0"/>
            <a:r>
              <a:rPr lang="es-MX" sz="4400" b="1" dirty="0" smtClean="0">
                <a:solidFill>
                  <a:prstClr val="black"/>
                </a:solidFill>
              </a:rPr>
              <a:t>Notificación para padres/tutores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s-MX" sz="1200" dirty="0" smtClean="0"/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es-MX" sz="2400" dirty="0" smtClean="0"/>
              <a:t>Usted tiene el derecho de recibir notificación sobre la educación de salud sexual y de prevención contra el VIH que se imparta en su plantel escolar.</a:t>
            </a: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es-MX" sz="2400" dirty="0" smtClean="0"/>
              <a:t>La notificación se presentará al menos 14 días antes de impartir la lección. </a:t>
            </a: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es-MX" sz="2400" dirty="0" smtClean="0"/>
              <a:t>Los padres/tutores deben ser notificados al comienzo del año escolar: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MX" sz="1800" dirty="0" smtClean="0"/>
              <a:t>Se impartirá la educación de salud sexual y de prevención contra el VIH.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MX" sz="1800" dirty="0" smtClean="0"/>
              <a:t>El currículo y los materiales están disponibles para revisión previas por los padres/tutores.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MX" sz="1800" dirty="0" smtClean="0"/>
              <a:t>Usted exentar a su hijo de lección al presentar una solicitud electrónica o por escrito a la escuela.</a:t>
            </a:r>
            <a:endParaRPr lang="es-MX" sz="20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s-MX" sz="20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s-MX" sz="20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s-MX" sz="20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s-MX" sz="2000" dirty="0" smtClean="0"/>
          </a:p>
          <a:p>
            <a:pPr lvl="1">
              <a:spcAft>
                <a:spcPts val="600"/>
              </a:spcAft>
            </a:pPr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23212" y="617696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1800" i="1" dirty="0">
                <a:solidFill>
                  <a:prstClr val="black"/>
                </a:solidFill>
              </a:rPr>
              <a:t>Código de Educación de CA </a:t>
            </a:r>
            <a:r>
              <a:rPr lang="es-MX" sz="1800" i="1" dirty="0" smtClean="0">
                <a:solidFill>
                  <a:prstClr val="black"/>
                </a:solidFill>
                <a:hlinkClick r:id="rId3"/>
              </a:rPr>
              <a:t>§§51937-9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328377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/>
          <a:lstStyle/>
          <a:p>
            <a:pPr lvl="0"/>
            <a:r>
              <a:rPr lang="es-MX" sz="4400" b="1" dirty="0" smtClean="0">
                <a:solidFill>
                  <a:prstClr val="black"/>
                </a:solidFill>
              </a:rPr>
              <a:t>Derechos de los padres o tutores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254840" cy="82391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2800" dirty="0" smtClean="0"/>
              <a:t>Revisión previa de materiales</a:t>
            </a:r>
            <a:r>
              <a:rPr lang="en-US" sz="2800" dirty="0" smtClean="0"/>
              <a:t>	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568" y="2505075"/>
            <a:ext cx="5254841" cy="3674246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400"/>
              </a:spcBef>
              <a:buNone/>
            </a:pPr>
            <a:endParaRPr lang="es-MX" sz="1600" dirty="0" smtClean="0"/>
          </a:p>
          <a:p>
            <a:pPr>
              <a:spcBef>
                <a:spcPts val="0"/>
              </a:spcBef>
            </a:pPr>
            <a:r>
              <a:rPr lang="es-MX" sz="2200" dirty="0" smtClean="0"/>
              <a:t>Usted tiene derecho de ver los materiales de educación de salud sexual y de prevención contra el VIH con anticipación en el plantel escolar o en línea. </a:t>
            </a:r>
          </a:p>
          <a:p>
            <a:pPr>
              <a:spcBef>
                <a:spcPts val="2400"/>
              </a:spcBef>
            </a:pPr>
            <a:r>
              <a:rPr lang="es-MX" sz="2200" dirty="0" smtClean="0"/>
              <a:t>Puede verlos en el evento de Revisión de Padres (virtual o en el plantel escolar si está abierto) o al programar una cita directamente con el maestro.</a:t>
            </a:r>
          </a:p>
          <a:p>
            <a:pPr>
              <a:spcBef>
                <a:spcPts val="2400"/>
              </a:spcBef>
            </a:pPr>
            <a:r>
              <a:rPr lang="es-MX" dirty="0" smtClean="0"/>
              <a:t>También hay recursos disponibles para revisar los materiales didácticos en nuestro </a:t>
            </a:r>
            <a:r>
              <a:rPr lang="es-MX" sz="2200" dirty="0" smtClean="0">
                <a:hlinkClick r:id="rId3"/>
              </a:rPr>
              <a:t>sitio web</a:t>
            </a:r>
            <a:r>
              <a:rPr lang="es-MX" dirty="0" smtClean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4412" y="1681163"/>
            <a:ext cx="5258019" cy="8239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Exentar a sus hijo de la lección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4411" y="2505075"/>
            <a:ext cx="5258020" cy="3684588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dirty="0" smtClean="0"/>
              <a:t>Con el fin de poder exentar a su hijo de la educación de salud sexual, debe presentar su solicitud electrónicamente o por escrito al maestro.</a:t>
            </a:r>
            <a:endParaRPr lang="es-MX" sz="2200" dirty="0"/>
          </a:p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s-MX" sz="2200" dirty="0" smtClean="0"/>
              <a:t>California requiere “consentimiento pasivo” para la educación de salud sexual, esto significa que si no se proporciona una nota de los padres para no participar, el estudiante recibirá la educación.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8012" y="6260068"/>
            <a:ext cx="369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1800" i="1" dirty="0">
                <a:solidFill>
                  <a:prstClr val="black"/>
                </a:solidFill>
                <a:hlinkClick r:id="rId4"/>
              </a:rPr>
              <a:t>Código de Educación de CA §51938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224285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9569" y="1695378"/>
            <a:ext cx="10512862" cy="4095822"/>
          </a:xfr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lvl="0"/>
            <a:r>
              <a:rPr lang="en-US" sz="2800" b="0" dirty="0" smtClean="0">
                <a:solidFill>
                  <a:prstClr val="black"/>
                </a:solidFill>
              </a:rPr>
              <a:t>S</a:t>
            </a:r>
            <a:r>
              <a:rPr lang="es-419" sz="2800" b="0" dirty="0" smtClean="0">
                <a:solidFill>
                  <a:prstClr val="black"/>
                </a:solidFill>
              </a:rPr>
              <a:t>i </a:t>
            </a:r>
            <a:r>
              <a:rPr lang="es-419" sz="2800" b="0" dirty="0">
                <a:solidFill>
                  <a:prstClr val="black"/>
                </a:solidFill>
              </a:rPr>
              <a:t>la lección se presenta en un formato en línea, es importante para las familias garantizar lo siguiente: </a:t>
            </a:r>
            <a:br>
              <a:rPr lang="es-419" sz="2800" b="0" dirty="0">
                <a:solidFill>
                  <a:prstClr val="black"/>
                </a:solidFill>
              </a:rPr>
            </a:br>
            <a:endParaRPr lang="es-419" sz="2800" b="0" dirty="0">
              <a:solidFill>
                <a:prstClr val="black"/>
              </a:solidFill>
            </a:endParaRPr>
          </a:p>
          <a:p>
            <a:pPr marL="685594" lvl="1" indent="-228531">
              <a:buFont typeface="Arial" panose="020B0604020202020204" pitchFamily="34" charset="0"/>
              <a:buChar char="•"/>
            </a:pPr>
            <a:r>
              <a:rPr lang="es-419" sz="2800" b="0" dirty="0">
                <a:solidFill>
                  <a:prstClr val="black"/>
                </a:solidFill>
              </a:rPr>
              <a:t>Los estudiantes tienen sus audífonos o espacio privado lejos de niños pequeños al participar en estas lecciones. </a:t>
            </a:r>
          </a:p>
          <a:p>
            <a:pPr lvl="1"/>
            <a:endParaRPr lang="es-419" sz="2800" b="0" dirty="0">
              <a:solidFill>
                <a:prstClr val="black"/>
              </a:solidFill>
            </a:endParaRPr>
          </a:p>
          <a:p>
            <a:pPr marL="685594" lvl="1" indent="-228531">
              <a:buFont typeface="Arial" panose="020B0604020202020204" pitchFamily="34" charset="0"/>
              <a:buChar char="•"/>
            </a:pPr>
            <a:r>
              <a:rPr lang="es-419" sz="2800" b="0" dirty="0">
                <a:solidFill>
                  <a:prstClr val="black"/>
                </a:solidFill>
              </a:rPr>
              <a:t>Los estudiantes no deben  grabar o distribuir ningún material didáctico sin el permiso de su maestro.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lvl="0"/>
            <a:r>
              <a:rPr lang="es-419" sz="3600" b="1" dirty="0" smtClean="0">
                <a:solidFill>
                  <a:prstClr val="black"/>
                </a:solidFill>
              </a:rPr>
              <a:t>Privacidad y seguridad durante la enseñanza en línea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332861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latin typeface="+mn-lt"/>
              </a:rPr>
              <a:t>Panorama del plan de estudios </a:t>
            </a:r>
            <a:endParaRPr lang="es-MX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MX" dirty="0" smtClean="0"/>
              <a:t>Paralelo a los </a:t>
            </a:r>
            <a:r>
              <a:rPr lang="es-MX" dirty="0" smtClean="0">
                <a:hlinkClick r:id="rId2"/>
              </a:rPr>
              <a:t>Estándares Nacionales de Educación Sexual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419" dirty="0" smtClean="0"/>
              <a:t>y el  </a:t>
            </a:r>
            <a:r>
              <a:rPr lang="es-419" dirty="0" smtClean="0">
                <a:hlinkClick r:id="rId3"/>
              </a:rPr>
              <a:t>Código de Educación de California</a:t>
            </a:r>
            <a:endParaRPr lang="es-419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dirty="0" smtClean="0"/>
              <a:t>10 lecciones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dirty="0" smtClean="0"/>
              <a:t>Impartidas por instructores capacitados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dirty="0" smtClean="0"/>
              <a:t>Instrucción basada en actividades y destrezas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419" dirty="0" smtClean="0"/>
              <a:t>Tarea en las lecciones siguientes: 1, 2, 3, 4, 5, 7, 8, 9, 10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s-419" dirty="0" smtClean="0"/>
              <a:t>Ver lecciones</a:t>
            </a:r>
            <a:r>
              <a:rPr lang="en-US" dirty="0" smtClean="0"/>
              <a:t> de aula</a:t>
            </a:r>
            <a:r>
              <a:rPr lang="es-419" dirty="0" smtClean="0"/>
              <a:t> en web </a:t>
            </a:r>
            <a:r>
              <a:rPr lang="es-MX" dirty="0">
                <a:hlinkClick r:id="rId4"/>
              </a:rPr>
              <a:t>aquí</a:t>
            </a:r>
            <a:r>
              <a:rPr lang="es-MX" dirty="0"/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142" y="365126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419" b="1" dirty="0">
                <a:solidFill>
                  <a:prstClr val="black"/>
                </a:solidFill>
                <a:latin typeface="Calibri" panose="020F0502020204030204"/>
              </a:rPr>
              <a:t>Panorama del plan de estudios en línea </a:t>
            </a:r>
            <a:endParaRPr lang="es-41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s-419" dirty="0">
                <a:solidFill>
                  <a:prstClr val="black"/>
                </a:solidFill>
              </a:rPr>
              <a:t>10 lecciones basadas en el plan de estudios 3Rs 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s-419" dirty="0" smtClean="0">
                <a:solidFill>
                  <a:prstClr val="black"/>
                </a:solidFill>
              </a:rPr>
              <a:t>aprobado </a:t>
            </a:r>
            <a:r>
              <a:rPr lang="es-419" dirty="0">
                <a:solidFill>
                  <a:prstClr val="black"/>
                </a:solidFill>
              </a:rPr>
              <a:t>por la Mesa Directiva de Educación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s-419" dirty="0">
                <a:solidFill>
                  <a:prstClr val="black"/>
                </a:solidFill>
              </a:rPr>
              <a:t>Pueden ser presentadas de manera sincrónica o asincrónica </a:t>
            </a:r>
          </a:p>
          <a:p>
            <a:pPr lvl="0">
              <a:spcBef>
                <a:spcPts val="1200"/>
              </a:spcBef>
            </a:pPr>
            <a:r>
              <a:rPr lang="es-419" dirty="0">
                <a:solidFill>
                  <a:prstClr val="black"/>
                </a:solidFill>
              </a:rPr>
              <a:t>Modificadas para ser:</a:t>
            </a:r>
          </a:p>
          <a:p>
            <a:pPr lvl="1">
              <a:spcBef>
                <a:spcPts val="600"/>
              </a:spcBef>
            </a:pPr>
            <a:r>
              <a:rPr lang="es-419" dirty="0">
                <a:solidFill>
                  <a:prstClr val="black"/>
                </a:solidFill>
              </a:rPr>
              <a:t>Presentadas en menos tiempo, más o menos 20 minutos </a:t>
            </a:r>
          </a:p>
          <a:p>
            <a:pPr lvl="1">
              <a:spcBef>
                <a:spcPts val="600"/>
              </a:spcBef>
            </a:pPr>
            <a:r>
              <a:rPr lang="es-419" dirty="0">
                <a:solidFill>
                  <a:prstClr val="black"/>
                </a:solidFill>
              </a:rPr>
              <a:t>Actividades en grupo modificadas para ser actividades individuales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419" dirty="0">
                <a:solidFill>
                  <a:prstClr val="black"/>
                </a:solidFill>
              </a:rPr>
              <a:t>Los estudiantes invertirán unos 15-20 minutos adicionales para el trabajo asincrónico independiente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s-419" dirty="0" smtClean="0">
                <a:solidFill>
                  <a:prstClr val="black"/>
                </a:solidFill>
              </a:rPr>
              <a:t>Ver lecciones en web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s-MX" dirty="0">
                <a:hlinkClick r:id="rId2"/>
              </a:rPr>
              <a:t>aquí</a:t>
            </a:r>
            <a:r>
              <a:rPr lang="es-MX" dirty="0"/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endParaRPr lang="es-419" dirty="0">
              <a:solidFill>
                <a:prstClr val="black"/>
              </a:solidFill>
            </a:endParaRPr>
          </a:p>
          <a:p>
            <a:endParaRPr lang="es-419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142" y="365126"/>
            <a:ext cx="1325563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8894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4B7CA8-998B-4F57-AEE2-A1ADF5E9D3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2223</Words>
  <Application>Microsoft Office PowerPoint</Application>
  <PresentationFormat>Custom</PresentationFormat>
  <Paragraphs>212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Century Gothic</vt:lpstr>
      <vt:lpstr>Times New Roman</vt:lpstr>
      <vt:lpstr>Office Theme</vt:lpstr>
      <vt:lpstr>8º Grado  Panorama del plan de estudios de salud sexual</vt:lpstr>
      <vt:lpstr>PowerPoint Presentation</vt:lpstr>
      <vt:lpstr>PowerPoint Presentation</vt:lpstr>
      <vt:lpstr>PowerPoint Presentation</vt:lpstr>
      <vt:lpstr>Notificación para padres/tutores</vt:lpstr>
      <vt:lpstr>Derechos de los padres o tutores</vt:lpstr>
      <vt:lpstr>Privacidad y seguridad durante la enseñanza en línea</vt:lpstr>
      <vt:lpstr>Panorama del plan de estudios </vt:lpstr>
      <vt:lpstr>Panorama del plan de estudios en línea </vt:lpstr>
      <vt:lpstr>Secuencia de lecciones</vt:lpstr>
      <vt:lpstr>Lección 1 El azul es para los niños, el rosa para las niñas… ¿o son?</vt:lpstr>
      <vt:lpstr>Lección 2 Orientación sexual, conducta e identidad:  Cómo siento, qué hago y quién soy</vt:lpstr>
      <vt:lpstr>Lección 3 Todos tienen partes del cuerpo</vt:lpstr>
      <vt:lpstr>Lección 4 Fundamentos de la reproducción</vt:lpstr>
      <vt:lpstr>Lección 5 STI Smarts</vt:lpstr>
      <vt:lpstr>Lección 6 Fundamentos de control de la natalidad</vt:lpstr>
      <vt:lpstr>Lección 7 ¿Y si...?</vt:lpstr>
      <vt:lpstr>Lección 8 Señales de advertencia:  Comprender el abuso y la agresión sexual</vt:lpstr>
      <vt:lpstr>Lección 9 Tomar decisiones inteligentes (SMART)</vt:lpstr>
      <vt:lpstr>Lección 10 Hablemos de sexo 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2017-01-06T18:10:20Z</dcterms:created>
  <dcterms:modified xsi:type="dcterms:W3CDTF">2020-09-30T21:08:51Z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TC034605079991</vt:lpwstr>
  </property>
  <property fmtid="{D5CDD505-2E9C-101B-9397-08002B2CF9AE}" pid="3" name="_MarkAsFinal">
    <vt:bool>true</vt:bool>
  </property>
</Properties>
</file>