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2"/>
  </p:sldMasterIdLst>
  <p:notesMasterIdLst>
    <p:notesMasterId r:id="rId24"/>
  </p:notesMasterIdLst>
  <p:handoutMasterIdLst>
    <p:handoutMasterId r:id="rId25"/>
  </p:handoutMasterIdLst>
  <p:sldIdLst>
    <p:sldId id="257" r:id="rId3"/>
    <p:sldId id="258" r:id="rId4"/>
    <p:sldId id="272" r:id="rId5"/>
    <p:sldId id="269" r:id="rId6"/>
    <p:sldId id="275" r:id="rId7"/>
    <p:sldId id="274" r:id="rId8"/>
    <p:sldId id="289" r:id="rId9"/>
    <p:sldId id="290" r:id="rId10"/>
    <p:sldId id="259" r:id="rId11"/>
    <p:sldId id="288" r:id="rId12"/>
    <p:sldId id="277" r:id="rId13"/>
    <p:sldId id="278" r:id="rId14"/>
    <p:sldId id="279" r:id="rId15"/>
    <p:sldId id="280" r:id="rId16"/>
    <p:sldId id="281" r:id="rId17"/>
    <p:sldId id="282" r:id="rId18"/>
    <p:sldId id="284" r:id="rId19"/>
    <p:sldId id="285" r:id="rId20"/>
    <p:sldId id="286" r:id="rId21"/>
    <p:sldId id="287" r:id="rId22"/>
    <p:sldId id="276" r:id="rId2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6182" autoAdjust="0"/>
  </p:normalViewPr>
  <p:slideViewPr>
    <p:cSldViewPr showGuides="1">
      <p:cViewPr varScale="1">
        <p:scale>
          <a:sx n="70" d="100"/>
          <a:sy n="70" d="100"/>
        </p:scale>
        <p:origin x="500" y="68"/>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79" d="100"/>
          <a:sy n="79" d="100"/>
        </p:scale>
        <p:origin x="16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t>9/28/2020</a:t>
            </a:fld>
            <a:endParaRPr>
              <a:solidFill>
                <a:schemeClr val="tx2"/>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9/28/2020</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1</a:t>
            </a:fld>
            <a:endParaRPr lang="en-US"/>
          </a:p>
        </p:txBody>
      </p:sp>
    </p:spTree>
    <p:extLst>
      <p:ext uri="{BB962C8B-B14F-4D97-AF65-F5344CB8AC3E}">
        <p14:creationId xmlns:p14="http://schemas.microsoft.com/office/powerpoint/2010/main" val="160770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2</a:t>
            </a:fld>
            <a:endParaRPr lang="en-US"/>
          </a:p>
        </p:txBody>
      </p:sp>
    </p:spTree>
    <p:extLst>
      <p:ext uri="{BB962C8B-B14F-4D97-AF65-F5344CB8AC3E}">
        <p14:creationId xmlns:p14="http://schemas.microsoft.com/office/powerpoint/2010/main" val="128480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3</a:t>
            </a:fld>
            <a:endParaRPr lang="en-US"/>
          </a:p>
        </p:txBody>
      </p:sp>
    </p:spTree>
    <p:extLst>
      <p:ext uri="{BB962C8B-B14F-4D97-AF65-F5344CB8AC3E}">
        <p14:creationId xmlns:p14="http://schemas.microsoft.com/office/powerpoint/2010/main" val="356700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4</a:t>
            </a:fld>
            <a:endParaRPr lang="en-US"/>
          </a:p>
        </p:txBody>
      </p:sp>
    </p:spTree>
    <p:extLst>
      <p:ext uri="{BB962C8B-B14F-4D97-AF65-F5344CB8AC3E}">
        <p14:creationId xmlns:p14="http://schemas.microsoft.com/office/powerpoint/2010/main" val="1875780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5</a:t>
            </a:fld>
            <a:endParaRPr lang="en-US"/>
          </a:p>
        </p:txBody>
      </p:sp>
    </p:spTree>
    <p:extLst>
      <p:ext uri="{BB962C8B-B14F-4D97-AF65-F5344CB8AC3E}">
        <p14:creationId xmlns:p14="http://schemas.microsoft.com/office/powerpoint/2010/main" val="641805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6</a:t>
            </a:fld>
            <a:endParaRPr lang="en-US"/>
          </a:p>
        </p:txBody>
      </p:sp>
    </p:spTree>
    <p:extLst>
      <p:ext uri="{BB962C8B-B14F-4D97-AF65-F5344CB8AC3E}">
        <p14:creationId xmlns:p14="http://schemas.microsoft.com/office/powerpoint/2010/main" val="1760284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7</a:t>
            </a:fld>
            <a:endParaRPr lang="en-US"/>
          </a:p>
        </p:txBody>
      </p:sp>
    </p:spTree>
    <p:extLst>
      <p:ext uri="{BB962C8B-B14F-4D97-AF65-F5344CB8AC3E}">
        <p14:creationId xmlns:p14="http://schemas.microsoft.com/office/powerpoint/2010/main" val="345464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6A09E-12D5-4B1D-B8BB-C300B1DDD423}" type="datetime1">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a:p>
        </p:txBody>
      </p:sp>
    </p:spTree>
    <p:extLst>
      <p:ext uri="{BB962C8B-B14F-4D97-AF65-F5344CB8AC3E}">
        <p14:creationId xmlns:p14="http://schemas.microsoft.com/office/powerpoint/2010/main" val="90836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CA53D-4C84-40AA-983E-A1E818A7FEFC}" type="datetime1">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extLst>
      <p:ext uri="{BB962C8B-B14F-4D97-AF65-F5344CB8AC3E}">
        <p14:creationId xmlns:p14="http://schemas.microsoft.com/office/powerpoint/2010/main" val="61860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2FCEE-AE66-4EAB-9C04-97F8A56A6354}" type="datetime1">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extLst>
      <p:ext uri="{BB962C8B-B14F-4D97-AF65-F5344CB8AC3E}">
        <p14:creationId xmlns:p14="http://schemas.microsoft.com/office/powerpoint/2010/main" val="208674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9377B-053C-438C-8A98-92C419A6701C}" type="datetime1">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BA0E-20D0-4E7C-B286-26C960A6788F}" type="slidenum">
              <a:rPr lang="en-US" smtClean="0"/>
              <a:t>‹#›</a:t>
            </a:fld>
            <a:endParaRPr lang="en-US"/>
          </a:p>
        </p:txBody>
      </p:sp>
    </p:spTree>
    <p:extLst>
      <p:ext uri="{BB962C8B-B14F-4D97-AF65-F5344CB8AC3E}">
        <p14:creationId xmlns:p14="http://schemas.microsoft.com/office/powerpoint/2010/main" val="380324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CEF46-0123-4A75-9835-49DC49D53DE2}" type="datetime1">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a:p>
        </p:txBody>
      </p:sp>
    </p:spTree>
    <p:extLst>
      <p:ext uri="{BB962C8B-B14F-4D97-AF65-F5344CB8AC3E}">
        <p14:creationId xmlns:p14="http://schemas.microsoft.com/office/powerpoint/2010/main" val="155161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A6378D-18AE-47D1-B10A-42F623B40082}" type="datetime1">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290789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F6AE8-D704-41F6-B16A-5547B5672AC1}" type="datetime1">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321538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B9538-6F63-4C0B-916D-ED3F4E0A1B28}" type="datetime1">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60816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F15BF-7116-4A9E-8022-5A2DC937F971}" type="datetime1">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75511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8DC91-5A3B-40CE-8C1D-279A8EF6E008}" type="datetime1">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a:p>
        </p:txBody>
      </p:sp>
    </p:spTree>
    <p:extLst>
      <p:ext uri="{BB962C8B-B14F-4D97-AF65-F5344CB8AC3E}">
        <p14:creationId xmlns:p14="http://schemas.microsoft.com/office/powerpoint/2010/main" val="130583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7C20A-B94A-4E20-B4B2-88A7825AE904}" type="datetime1">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a:p>
        </p:txBody>
      </p:sp>
    </p:spTree>
    <p:extLst>
      <p:ext uri="{BB962C8B-B14F-4D97-AF65-F5344CB8AC3E}">
        <p14:creationId xmlns:p14="http://schemas.microsoft.com/office/powerpoint/2010/main" val="50675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468AF-EFCF-4AAD-ACF4-3BA83EC4AF4E}" type="datetime1">
              <a:rPr lang="en-US" smtClean="0"/>
              <a:t>9/28/2020</a:t>
            </a:fld>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7DED6-D4C7-42EE-AB49-D2E39E64FDE4}" type="slidenum">
              <a:rPr lang="en-US" smtClean="0"/>
              <a:pPr/>
              <a:t>‹#›</a:t>
            </a:fld>
            <a:endParaRPr lang="en-US"/>
          </a:p>
        </p:txBody>
      </p:sp>
    </p:spTree>
    <p:extLst>
      <p:ext uri="{BB962C8B-B14F-4D97-AF65-F5344CB8AC3E}">
        <p14:creationId xmlns:p14="http://schemas.microsoft.com/office/powerpoint/2010/main" val="393108331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sandiegounified.org/cms/One.aspx?portalId=27732478&amp;pageId=283555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sandiegounified.org/cms/One.aspx?portalId=27732478&amp;pageId=28006792"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leginfo.legislature.ca.gov/faces/codes_displaySection.xhtml?lawCode=EDC&amp;sectionNum=5193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leginfo.legislature.ca.gov/faces/codes_displayText.xhtml?lawCode=EDC&amp;division=4.&amp;title=2.&amp;part=28.&amp;chapter=5.6.&amp;article=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andiegounified.org/cms/One.aspx?portalId=27732478&amp;pageId=28355591"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leginfo.legislature.ca.gov/faces/codes_displaySection.xhtml?lawCode=EDC&amp;sectionNum=5193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hyperlink" Target="https://siecus.org/wp-content/uploads/2018/07/National-Sexuality-Education-Standards.pdf" TargetMode="Externa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s://www.sandiegounified.org/cms/One.aspx?portalId=27732478&amp;pageId=2835559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hyperlink" Target="https://www.sandiegounified.org/cms/One.aspx?portalId=27732478&amp;pageId=28355591" TargetMode="Externa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602" y="1550210"/>
            <a:ext cx="9141619" cy="2387600"/>
          </a:xfrm>
        </p:spPr>
        <p:txBody>
          <a:bodyPr>
            <a:normAutofit fontScale="90000"/>
          </a:bodyPr>
          <a:lstStyle/>
          <a:p>
            <a:r>
              <a:rPr lang="en-US" b="1" dirty="0" smtClean="0"/>
              <a:t>Grade 6 </a:t>
            </a:r>
            <a:br>
              <a:rPr lang="en-US" b="1" dirty="0" smtClean="0"/>
            </a:br>
            <a:r>
              <a:rPr lang="en-US" sz="6000" b="1" dirty="0" smtClean="0"/>
              <a:t>Sexual Health Curriculum</a:t>
            </a:r>
            <a:r>
              <a:rPr lang="en-US" b="1" dirty="0" smtClean="0"/>
              <a:t/>
            </a:r>
            <a:br>
              <a:rPr lang="en-US" b="1" dirty="0" smtClean="0"/>
            </a:br>
            <a:r>
              <a:rPr lang="en-US" b="1" dirty="0" smtClean="0"/>
              <a:t>Overview</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261" y="4495800"/>
            <a:ext cx="2055906" cy="20478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212" y="457200"/>
            <a:ext cx="10058400" cy="53502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2412" y="5791200"/>
            <a:ext cx="2698750" cy="869950"/>
          </a:xfrm>
          <a:prstGeom prst="rect">
            <a:avLst/>
          </a:prstGeom>
        </p:spPr>
      </p:pic>
    </p:spTree>
    <p:extLst>
      <p:ext uri="{BB962C8B-B14F-4D97-AF65-F5344CB8AC3E}">
        <p14:creationId xmlns:p14="http://schemas.microsoft.com/office/powerpoint/2010/main" val="16898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Sequence</a:t>
            </a:r>
            <a:endParaRPr lang="en-US" b="1" dirty="0">
              <a:latin typeface="+mn-lt"/>
            </a:endParaRPr>
          </a:p>
        </p:txBody>
      </p:sp>
      <p:sp>
        <p:nvSpPr>
          <p:cNvPr id="9" name="Content Placeholder 8"/>
          <p:cNvSpPr>
            <a:spLocks noGrp="1"/>
          </p:cNvSpPr>
          <p:nvPr>
            <p:ph sz="half" idx="1"/>
          </p:nvPr>
        </p:nvSpPr>
        <p:spPr>
          <a:xfrm>
            <a:off x="837982" y="1825625"/>
            <a:ext cx="10512862" cy="4351338"/>
          </a:xfrm>
          <a:solidFill>
            <a:schemeClr val="accent2">
              <a:lumMod val="20000"/>
              <a:lumOff val="80000"/>
            </a:schemeClr>
          </a:solidFill>
        </p:spPr>
        <p:txBody>
          <a:bodyPr>
            <a:normAutofit fontScale="92500"/>
          </a:bodyPr>
          <a:lstStyle/>
          <a:p>
            <a:pPr marL="514350" indent="-514350">
              <a:buFont typeface="+mj-lt"/>
              <a:buAutoNum type="arabicPeriod"/>
            </a:pPr>
            <a:r>
              <a:rPr lang="en-US" sz="2400" dirty="0" smtClean="0"/>
              <a:t> </a:t>
            </a:r>
            <a:r>
              <a:rPr lang="en-US" sz="2400" b="1" i="1" dirty="0" smtClean="0"/>
              <a:t>Gender Roles, Gender Expectations </a:t>
            </a:r>
            <a:r>
              <a:rPr lang="en-US" sz="2400" dirty="0" smtClean="0"/>
              <a:t>– gender and gender identity</a:t>
            </a:r>
          </a:p>
          <a:p>
            <a:pPr marL="514350" indent="-514350">
              <a:buFont typeface="+mj-lt"/>
              <a:buAutoNum type="arabicPeriod"/>
            </a:pPr>
            <a:r>
              <a:rPr lang="en-US" sz="2400" dirty="0" smtClean="0"/>
              <a:t> </a:t>
            </a:r>
            <a:r>
              <a:rPr lang="en-US" sz="2400" b="1" i="1" dirty="0" smtClean="0"/>
              <a:t>Change Is Good </a:t>
            </a:r>
            <a:r>
              <a:rPr lang="en-US" sz="2400" dirty="0" smtClean="0"/>
              <a:t>– puberty and adolescent development</a:t>
            </a:r>
          </a:p>
          <a:p>
            <a:pPr marL="514350" indent="-514350">
              <a:buFont typeface="+mj-lt"/>
              <a:buAutoNum type="arabicPeriod"/>
            </a:pPr>
            <a:r>
              <a:rPr lang="en-US" sz="2400" dirty="0" smtClean="0"/>
              <a:t> </a:t>
            </a:r>
            <a:r>
              <a:rPr lang="en-US" sz="2400" b="1" i="1" dirty="0" smtClean="0"/>
              <a:t>Sexual and Reproductive Anatomy </a:t>
            </a:r>
            <a:r>
              <a:rPr lang="en-US" sz="2400" dirty="0" smtClean="0"/>
              <a:t>– reproductive anatomy</a:t>
            </a:r>
          </a:p>
          <a:p>
            <a:pPr marL="514350" indent="-514350">
              <a:buFont typeface="+mj-lt"/>
              <a:buAutoNum type="arabicPeriod"/>
            </a:pPr>
            <a:r>
              <a:rPr lang="en-US" sz="2400" dirty="0" smtClean="0"/>
              <a:t> </a:t>
            </a:r>
            <a:r>
              <a:rPr lang="en-US" sz="2400" b="1" i="1" dirty="0" smtClean="0"/>
              <a:t>Puberty and Reproduction </a:t>
            </a:r>
            <a:r>
              <a:rPr lang="en-US" sz="2400" dirty="0" smtClean="0"/>
              <a:t>– sexual reproduction</a:t>
            </a:r>
          </a:p>
          <a:p>
            <a:pPr marL="514350" indent="-514350">
              <a:buFont typeface="+mj-lt"/>
              <a:buAutoNum type="arabicPeriod"/>
            </a:pPr>
            <a:r>
              <a:rPr lang="en-US" sz="2400" dirty="0" smtClean="0"/>
              <a:t> </a:t>
            </a:r>
            <a:r>
              <a:rPr lang="en-US" sz="2400" b="1" i="1" dirty="0" smtClean="0"/>
              <a:t>I Am Who I Am </a:t>
            </a:r>
            <a:r>
              <a:rPr lang="en-US" sz="2400" dirty="0" smtClean="0"/>
              <a:t>– gender identity and sexual orientation</a:t>
            </a:r>
          </a:p>
          <a:p>
            <a:pPr marL="514350" indent="-514350">
              <a:buFont typeface="+mj-lt"/>
              <a:buAutoNum type="arabicPeriod"/>
            </a:pPr>
            <a:r>
              <a:rPr lang="en-US" sz="2400" dirty="0" smtClean="0"/>
              <a:t> </a:t>
            </a:r>
            <a:r>
              <a:rPr lang="en-US" sz="2400" b="1" i="1" dirty="0" smtClean="0"/>
              <a:t>Liking and Loving: Now and When I’m Older </a:t>
            </a:r>
            <a:r>
              <a:rPr lang="en-US" sz="2400" dirty="0" smtClean="0"/>
              <a:t>– abstinence and ways to show affection</a:t>
            </a:r>
          </a:p>
          <a:p>
            <a:pPr marL="514350" indent="-514350">
              <a:buFont typeface="+mj-lt"/>
              <a:buAutoNum type="arabicPeriod"/>
            </a:pPr>
            <a:r>
              <a:rPr lang="en-US" sz="2400" dirty="0" smtClean="0"/>
              <a:t> </a:t>
            </a:r>
            <a:r>
              <a:rPr lang="en-US" sz="2400" b="1" i="1" dirty="0" smtClean="0"/>
              <a:t>Learning about HIV </a:t>
            </a:r>
            <a:r>
              <a:rPr lang="en-US" sz="2400" dirty="0" smtClean="0"/>
              <a:t>– HIV transmission, prevention, and treatment </a:t>
            </a:r>
          </a:p>
          <a:p>
            <a:pPr marL="514350" indent="-514350">
              <a:buFont typeface="+mj-lt"/>
              <a:buAutoNum type="arabicPeriod"/>
            </a:pPr>
            <a:r>
              <a:rPr lang="en-US" sz="2400" dirty="0" smtClean="0"/>
              <a:t> </a:t>
            </a:r>
            <a:r>
              <a:rPr lang="en-US" sz="2400" b="1" i="1" dirty="0" smtClean="0"/>
              <a:t>Protecting Your Health: Understanding and Preventing STIs </a:t>
            </a:r>
            <a:r>
              <a:rPr lang="en-US" sz="2400" dirty="0" smtClean="0"/>
              <a:t>– STI prevention</a:t>
            </a:r>
          </a:p>
          <a:p>
            <a:pPr marL="514350" indent="-514350">
              <a:buFont typeface="+mj-lt"/>
              <a:buAutoNum type="arabicPeriod"/>
            </a:pPr>
            <a:r>
              <a:rPr lang="en-US" sz="2400" dirty="0" smtClean="0"/>
              <a:t> </a:t>
            </a:r>
            <a:r>
              <a:rPr lang="en-US" sz="2400" b="1" i="1" dirty="0" smtClean="0"/>
              <a:t>Understanding Boundaries </a:t>
            </a:r>
            <a:r>
              <a:rPr lang="en-US" sz="2400" dirty="0" smtClean="0"/>
              <a:t>– setting and respecting boundaries, sexual </a:t>
            </a:r>
            <a:r>
              <a:rPr lang="en-US" sz="2400" dirty="0" smtClean="0"/>
              <a:t>harassment</a:t>
            </a:r>
            <a:endParaRPr lang="en-US" sz="2400" dirty="0" smtClean="0"/>
          </a:p>
          <a:p>
            <a:pPr marL="514350" indent="-514350">
              <a:buFont typeface="+mj-lt"/>
              <a:buAutoNum type="arabicPeriod"/>
            </a:pPr>
            <a:r>
              <a:rPr lang="en-US" sz="2400" i="1" dirty="0"/>
              <a:t> </a:t>
            </a:r>
            <a:r>
              <a:rPr lang="en-US" sz="2400" b="1" i="1" dirty="0" smtClean="0"/>
              <a:t>Being Smart, Staying Safe Online </a:t>
            </a:r>
            <a:r>
              <a:rPr lang="en-US" sz="2400" dirty="0" smtClean="0"/>
              <a:t>– social media and technology safety</a:t>
            </a:r>
          </a:p>
          <a:p>
            <a:pPr marL="0" indent="0">
              <a:buNone/>
            </a:pPr>
            <a:endParaRPr lang="en-US" sz="2400" dirty="0"/>
          </a:p>
        </p:txBody>
      </p:sp>
    </p:spTree>
    <p:extLst>
      <p:ext uri="{BB962C8B-B14F-4D97-AF65-F5344CB8AC3E}">
        <p14:creationId xmlns:p14="http://schemas.microsoft.com/office/powerpoint/2010/main" val="222735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1</a:t>
            </a:r>
            <a:br>
              <a:rPr lang="en-US" b="1" dirty="0" smtClean="0">
                <a:latin typeface="+mn-lt"/>
              </a:rPr>
            </a:br>
            <a:r>
              <a:rPr lang="en-US" sz="3600" b="1" dirty="0" smtClean="0">
                <a:latin typeface="+mn-lt"/>
              </a:rPr>
              <a:t>Gender Roles, Gender Expectations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Name characteristics that are stereotypically attributed to boys and girls.</a:t>
            </a:r>
            <a:endParaRPr lang="en-US" dirty="0"/>
          </a:p>
          <a:p>
            <a:r>
              <a:rPr lang="en-US" sz="2000" dirty="0" smtClean="0"/>
              <a:t>Describe their own feelings about behaviors being ascribed to a particular gender.</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lstStyle/>
          <a:p>
            <a:pPr marL="0" indent="0">
              <a:buNone/>
            </a:pPr>
            <a:r>
              <a:rPr lang="en-US" sz="2000" dirty="0" smtClean="0"/>
              <a:t>Students will …</a:t>
            </a:r>
          </a:p>
          <a:p>
            <a:r>
              <a:rPr lang="en-US" sz="2000" dirty="0" smtClean="0"/>
              <a:t>Brainstorm a list of gender attributes that are typically used to describe boys and girls.</a:t>
            </a:r>
          </a:p>
          <a:p>
            <a:r>
              <a:rPr lang="en-US" sz="2000" dirty="0" smtClean="0"/>
              <a:t>Explore which of these attributes can be used to describe the other gender.</a:t>
            </a:r>
          </a:p>
          <a:p>
            <a:r>
              <a:rPr lang="en-US" sz="2000" dirty="0" smtClean="0"/>
              <a:t>Reflect on how they might act or do things differently if they were the other gender.</a:t>
            </a:r>
          </a:p>
          <a:p>
            <a:endParaRPr lang="en-US" dirty="0" smtClean="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Gender in the World Around Us</a:t>
            </a:r>
            <a:endParaRPr lang="en-US" b="1" dirty="0" smtClean="0">
              <a:solidFill>
                <a:srgbClr val="002060"/>
              </a:solidFill>
            </a:endParaRPr>
          </a:p>
          <a:p>
            <a:r>
              <a:rPr lang="en-US" sz="2000" dirty="0" smtClean="0"/>
              <a:t>Students look around their home to try to find examples of things that may fulfill gender role stereotypes. </a:t>
            </a:r>
            <a:endParaRPr lang="en-US" sz="2000" dirty="0"/>
          </a:p>
        </p:txBody>
      </p:sp>
    </p:spTree>
    <p:extLst>
      <p:ext uri="{BB962C8B-B14F-4D97-AF65-F5344CB8AC3E}">
        <p14:creationId xmlns:p14="http://schemas.microsoft.com/office/powerpoint/2010/main" val="406011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2</a:t>
            </a:r>
            <a:br>
              <a:rPr lang="en-US" b="1" dirty="0" smtClean="0">
                <a:latin typeface="+mn-lt"/>
              </a:rPr>
            </a:br>
            <a:r>
              <a:rPr lang="en-US" sz="3600" b="1" dirty="0" smtClean="0">
                <a:latin typeface="+mn-lt"/>
              </a:rPr>
              <a:t>Change Is Good!</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Name physical, social, cognitive, and emotional changes that young people go through during puberty.</a:t>
            </a:r>
            <a:endParaRPr lang="en-US" dirty="0"/>
          </a:p>
          <a:p>
            <a:r>
              <a:rPr lang="en-US" sz="2000" dirty="0" smtClean="0"/>
              <a:t>Identify age-appropriate online resources that contain </a:t>
            </a:r>
            <a:r>
              <a:rPr lang="en-US" sz="2000" dirty="0"/>
              <a:t>medically accurate </a:t>
            </a:r>
            <a:r>
              <a:rPr lang="en-US" sz="2000" dirty="0" smtClean="0"/>
              <a:t>information about puberty and adolescent development.</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n-US" sz="2000" dirty="0" smtClean="0"/>
              <a:t>Students will …</a:t>
            </a:r>
          </a:p>
          <a:p>
            <a:r>
              <a:rPr lang="en-US" sz="2000" dirty="0" smtClean="0"/>
              <a:t>Categorize the physical</a:t>
            </a:r>
            <a:r>
              <a:rPr lang="en-US" sz="2000" dirty="0"/>
              <a:t>, social, cognitive, and emotional changes that young people go through during puberty</a:t>
            </a:r>
            <a:r>
              <a:rPr lang="en-US" sz="2000" dirty="0" smtClean="0"/>
              <a:t>.</a:t>
            </a:r>
            <a:endParaRPr lang="en-US" sz="2000" dirty="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Where Can I Learn More about Me?</a:t>
            </a:r>
            <a:endParaRPr lang="en-US" b="1" dirty="0" smtClean="0">
              <a:solidFill>
                <a:srgbClr val="002060"/>
              </a:solidFill>
            </a:endParaRPr>
          </a:p>
          <a:p>
            <a:r>
              <a:rPr lang="en-US" sz="2000" dirty="0" smtClean="0"/>
              <a:t>With a parent or guardian, students will investigate youth-friendly, age appropriate, and medically accurate online sources that contain information on puberty and adolescent development. </a:t>
            </a:r>
            <a:endParaRPr lang="en-US" sz="2000" dirty="0"/>
          </a:p>
        </p:txBody>
      </p:sp>
    </p:spTree>
    <p:extLst>
      <p:ext uri="{BB962C8B-B14F-4D97-AF65-F5344CB8AC3E}">
        <p14:creationId xmlns:p14="http://schemas.microsoft.com/office/powerpoint/2010/main" val="307733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3</a:t>
            </a:r>
            <a:br>
              <a:rPr lang="en-US" b="1" dirty="0" smtClean="0">
                <a:latin typeface="+mn-lt"/>
              </a:rPr>
            </a:br>
            <a:r>
              <a:rPr lang="en-US" sz="3600" b="1" dirty="0" smtClean="0">
                <a:latin typeface="+mn-lt"/>
              </a:rPr>
              <a:t>Sexual and Reproductive Anatomy</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Identify and describe parts of biological female and male reproductive systems.</a:t>
            </a:r>
            <a:endParaRPr lang="en-US" dirty="0"/>
          </a:p>
          <a:p>
            <a:r>
              <a:rPr lang="en-US" sz="2000" dirty="0" smtClean="0"/>
              <a:t>Identify reliable and accurate sources of information about reproductive anatomy.</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n-US" sz="2000" dirty="0" smtClean="0"/>
              <a:t>Students will …</a:t>
            </a:r>
          </a:p>
          <a:p>
            <a:r>
              <a:rPr lang="en-US" sz="2000" dirty="0" smtClean="0"/>
              <a:t>Listen to information about reproductive body parts and functions.</a:t>
            </a:r>
          </a:p>
          <a:p>
            <a:r>
              <a:rPr lang="en-US" sz="2000" dirty="0" smtClean="0"/>
              <a:t>Label female </a:t>
            </a:r>
            <a:r>
              <a:rPr lang="en-US" sz="2000" dirty="0"/>
              <a:t>and male reproductive anatomy </a:t>
            </a:r>
            <a:r>
              <a:rPr lang="en-US" sz="2000" dirty="0" smtClean="0"/>
              <a:t>diagrams on a Google Form.</a:t>
            </a:r>
            <a:endParaRPr lang="en-US" dirty="0" smtClean="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Body Parts</a:t>
            </a:r>
            <a:endParaRPr lang="en-US" b="1" dirty="0" smtClean="0">
              <a:solidFill>
                <a:srgbClr val="002060"/>
              </a:solidFill>
            </a:endParaRPr>
          </a:p>
          <a:p>
            <a:r>
              <a:rPr lang="en-US" sz="2000" dirty="0" smtClean="0"/>
              <a:t>Students will identify which reproductive body parts are found on female bodies, male bodies, or both, and will identity the function of these body parts.</a:t>
            </a:r>
            <a:endParaRPr lang="en-US" sz="2000" dirty="0"/>
          </a:p>
        </p:txBody>
      </p:sp>
    </p:spTree>
    <p:extLst>
      <p:ext uri="{BB962C8B-B14F-4D97-AF65-F5344CB8AC3E}">
        <p14:creationId xmlns:p14="http://schemas.microsoft.com/office/powerpoint/2010/main" val="83512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4</a:t>
            </a:r>
            <a:br>
              <a:rPr lang="en-US" b="1" dirty="0" smtClean="0">
                <a:latin typeface="+mn-lt"/>
              </a:rPr>
            </a:br>
            <a:r>
              <a:rPr lang="en-US" sz="3600" b="1" dirty="0" smtClean="0">
                <a:latin typeface="+mn-lt"/>
              </a:rPr>
              <a:t>Puberty and Reproduction</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Describe how puberty prepares the body for the potential to reproduce.</a:t>
            </a:r>
            <a:endParaRPr lang="en-US" dirty="0"/>
          </a:p>
          <a:p>
            <a:r>
              <a:rPr lang="en-US" sz="2000" dirty="0" smtClean="0"/>
              <a:t>Describe the process of reproduction.</a:t>
            </a:r>
          </a:p>
          <a:p>
            <a:r>
              <a:rPr lang="en-US" sz="2000" dirty="0" smtClean="0"/>
              <a:t>Identify the correct order of steps involved in conception.</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n-US" sz="2000" dirty="0" smtClean="0"/>
              <a:t>Students will …</a:t>
            </a:r>
          </a:p>
          <a:p>
            <a:r>
              <a:rPr lang="en-US" sz="2000" dirty="0" smtClean="0"/>
              <a:t>Review reproductive body parts and their functions.</a:t>
            </a:r>
          </a:p>
          <a:p>
            <a:r>
              <a:rPr lang="en-US" sz="2000" dirty="0" smtClean="0"/>
              <a:t>View diagrams and explanations of the reproductive cycle leading to conception.</a:t>
            </a:r>
          </a:p>
          <a:p>
            <a:r>
              <a:rPr lang="en-US" sz="2000" dirty="0" smtClean="0"/>
              <a:t>Organize steps of the reproductive cycle in order and by </a:t>
            </a:r>
            <a:r>
              <a:rPr lang="en-US" sz="2000" dirty="0"/>
              <a:t>female or </a:t>
            </a:r>
            <a:r>
              <a:rPr lang="en-US" sz="2000" dirty="0" smtClean="0"/>
              <a:t>male.</a:t>
            </a:r>
            <a:endParaRPr lang="en-US" sz="2000" dirty="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N/A</a:t>
            </a:r>
          </a:p>
          <a:p>
            <a:endParaRPr lang="en-US" sz="2000" b="1" i="1" dirty="0">
              <a:solidFill>
                <a:srgbClr val="002060"/>
              </a:solidFill>
            </a:endParaRPr>
          </a:p>
          <a:p>
            <a:endParaRPr lang="en-US" sz="2000" b="1" dirty="0" smtClean="0">
              <a:solidFill>
                <a:srgbClr val="002060"/>
              </a:solidFill>
            </a:endParaRPr>
          </a:p>
        </p:txBody>
      </p:sp>
    </p:spTree>
    <p:extLst>
      <p:ext uri="{BB962C8B-B14F-4D97-AF65-F5344CB8AC3E}">
        <p14:creationId xmlns:p14="http://schemas.microsoft.com/office/powerpoint/2010/main" val="52720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5</a:t>
            </a:r>
            <a:br>
              <a:rPr lang="en-US" b="1" dirty="0" smtClean="0">
                <a:latin typeface="+mn-lt"/>
              </a:rPr>
            </a:br>
            <a:r>
              <a:rPr lang="en-US" sz="3600" b="1" dirty="0" smtClean="0">
                <a:latin typeface="+mn-lt"/>
              </a:rPr>
              <a:t>I Am Who I Am</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lnSpcReduction="10000"/>
          </a:bodyPr>
          <a:lstStyle/>
          <a:p>
            <a:pPr marL="0" indent="0">
              <a:buNone/>
            </a:pPr>
            <a:r>
              <a:rPr lang="en-US" sz="2000" dirty="0" smtClean="0"/>
              <a:t>Students will be able to …</a:t>
            </a:r>
          </a:p>
          <a:p>
            <a:r>
              <a:rPr lang="en-US" sz="2000" dirty="0" smtClean="0"/>
              <a:t>Define the terms sexual orientation, gender identity, and gender expression.</a:t>
            </a:r>
            <a:endParaRPr lang="en-US" dirty="0"/>
          </a:p>
          <a:p>
            <a:r>
              <a:rPr lang="en-US" sz="2000" dirty="0" smtClean="0"/>
              <a:t>Distinguish between factual and incorrect statements regarding sexual orientation and gender identity.</a:t>
            </a:r>
          </a:p>
          <a:p>
            <a:r>
              <a:rPr lang="en-US" sz="2000" dirty="0" smtClean="0"/>
              <a:t>Name respectful ways of communicating with or about LGBTQ individuals.</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n-US" sz="2200" dirty="0" smtClean="0"/>
              <a:t>Students will …</a:t>
            </a:r>
          </a:p>
          <a:p>
            <a:r>
              <a:rPr lang="en-US" sz="2200" dirty="0" smtClean="0"/>
              <a:t>Reflect on what they have heard about the term “sexual orientation” and what they think this means. </a:t>
            </a:r>
          </a:p>
          <a:p>
            <a:r>
              <a:rPr lang="en-US" sz="2200" dirty="0" smtClean="0"/>
              <a:t>Listen to a presentation on definitions and explanations of sexual orientation and gender identity.</a:t>
            </a:r>
          </a:p>
          <a:p>
            <a:r>
              <a:rPr lang="en-US" sz="2200" dirty="0" smtClean="0"/>
              <a:t>Explore myths and facts about sexual orientation and gender identity.</a:t>
            </a:r>
          </a:p>
        </p:txBody>
      </p:sp>
      <p:sp>
        <p:nvSpPr>
          <p:cNvPr id="10" name="TextBox 9"/>
          <p:cNvSpPr txBox="1"/>
          <p:nvPr/>
        </p:nvSpPr>
        <p:spPr>
          <a:xfrm>
            <a:off x="826873" y="5050665"/>
            <a:ext cx="10512862" cy="1384995"/>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Fix This! and Defining Sexual Orientation</a:t>
            </a:r>
            <a:endParaRPr lang="en-US" b="1" dirty="0" smtClean="0">
              <a:solidFill>
                <a:srgbClr val="002060"/>
              </a:solidFill>
            </a:endParaRPr>
          </a:p>
          <a:p>
            <a:r>
              <a:rPr lang="en-US" sz="2000" dirty="0" smtClean="0"/>
              <a:t>Students will watch an online video called </a:t>
            </a:r>
            <a:r>
              <a:rPr lang="en-US" sz="2000" i="1" dirty="0" smtClean="0"/>
              <a:t>Dealing with Difference </a:t>
            </a:r>
            <a:r>
              <a:rPr lang="en-US" sz="2000" dirty="0" smtClean="0"/>
              <a:t>and answer questions regarding what happened in the video clip and what the student suggests should have happened differently. Then students will have a conversation with a parent about sexual orientation definitions and terms.</a:t>
            </a:r>
            <a:endParaRPr lang="en-US" sz="2000" dirty="0"/>
          </a:p>
        </p:txBody>
      </p:sp>
    </p:spTree>
    <p:extLst>
      <p:ext uri="{BB962C8B-B14F-4D97-AF65-F5344CB8AC3E}">
        <p14:creationId xmlns:p14="http://schemas.microsoft.com/office/powerpoint/2010/main" val="357883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6</a:t>
            </a:r>
            <a:br>
              <a:rPr lang="en-US" b="1" dirty="0" smtClean="0">
                <a:latin typeface="+mn-lt"/>
              </a:rPr>
            </a:br>
            <a:r>
              <a:rPr lang="en-US" sz="3600" b="1" dirty="0" smtClean="0">
                <a:latin typeface="+mn-lt"/>
              </a:rPr>
              <a:t>Liking and Loving – Now and When I’m Older</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List non-sexual activities that people can do to show affection. </a:t>
            </a:r>
            <a:endParaRPr lang="en-US" dirty="0"/>
          </a:p>
          <a:p>
            <a:r>
              <a:rPr lang="en-US" sz="2000" dirty="0" smtClean="0"/>
              <a:t>Define abstinence and its connection to pregnancy prevention.</a:t>
            </a:r>
          </a:p>
          <a:p>
            <a:r>
              <a:rPr lang="en-US" sz="2000" dirty="0" smtClean="0"/>
              <a:t>Have a conversation with parents about reasons to stay abstinent.</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lstStyle/>
          <a:p>
            <a:pPr marL="0" indent="0">
              <a:buNone/>
            </a:pPr>
            <a:r>
              <a:rPr lang="en-US" sz="2000" dirty="0" smtClean="0"/>
              <a:t>Students will …</a:t>
            </a:r>
          </a:p>
          <a:p>
            <a:r>
              <a:rPr lang="en-US" sz="2000" dirty="0" smtClean="0"/>
              <a:t>Brainstorm who people are that they show affection to and how they show them.</a:t>
            </a:r>
          </a:p>
          <a:p>
            <a:r>
              <a:rPr lang="en-US" sz="2000" dirty="0" smtClean="0"/>
              <a:t>Discuss non-sexual ways to show affection.</a:t>
            </a:r>
          </a:p>
          <a:p>
            <a:r>
              <a:rPr lang="en-US" sz="2000" dirty="0" smtClean="0"/>
              <a:t>Talk about why it’s beneficial to remain abstinent and wait until they are older to show affection with sexual behaviors.</a:t>
            </a:r>
          </a:p>
          <a:p>
            <a:endParaRPr lang="en-US" dirty="0" smtClean="0"/>
          </a:p>
        </p:txBody>
      </p:sp>
      <p:sp>
        <p:nvSpPr>
          <p:cNvPr id="10" name="TextBox 9"/>
          <p:cNvSpPr txBox="1"/>
          <p:nvPr/>
        </p:nvSpPr>
        <p:spPr>
          <a:xfrm>
            <a:off x="826873" y="5050665"/>
            <a:ext cx="10525558" cy="1384995"/>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A Conversation about Sex</a:t>
            </a:r>
            <a:endParaRPr lang="en-US" b="1" dirty="0" smtClean="0">
              <a:solidFill>
                <a:srgbClr val="002060"/>
              </a:solidFill>
            </a:endParaRPr>
          </a:p>
          <a:p>
            <a:r>
              <a:rPr lang="en-US" sz="2000" dirty="0" smtClean="0"/>
              <a:t>Students and their parent or caregiver will each record their thoughts regarding why people should remain abstinent until they are older and how people might know when they are ready to have sex. Then they will share their ideas with each other and the student will record this conversation.</a:t>
            </a:r>
            <a:endParaRPr lang="en-US" sz="2000" dirty="0"/>
          </a:p>
        </p:txBody>
      </p:sp>
    </p:spTree>
    <p:extLst>
      <p:ext uri="{BB962C8B-B14F-4D97-AF65-F5344CB8AC3E}">
        <p14:creationId xmlns:p14="http://schemas.microsoft.com/office/powerpoint/2010/main" val="300618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7</a:t>
            </a:r>
            <a:br>
              <a:rPr lang="en-US" b="1" dirty="0" smtClean="0">
                <a:latin typeface="+mn-lt"/>
              </a:rPr>
            </a:br>
            <a:r>
              <a:rPr lang="en-US" sz="3600" b="1" dirty="0" smtClean="0">
                <a:latin typeface="+mn-lt"/>
              </a:rPr>
              <a:t>Learning about HIV</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Define HIV.</a:t>
            </a:r>
          </a:p>
          <a:p>
            <a:r>
              <a:rPr lang="en-US" sz="2000" dirty="0" smtClean="0"/>
              <a:t>Identify ways in which HIV can and cannot be transmitted.</a:t>
            </a:r>
            <a:endParaRPr lang="en-US" dirty="0"/>
          </a:p>
          <a:p>
            <a:r>
              <a:rPr lang="en-US" sz="2000" dirty="0" smtClean="0"/>
              <a:t>Identify ways to prevent HIV transmission.</a:t>
            </a:r>
          </a:p>
          <a:p>
            <a:r>
              <a:rPr lang="en-US" sz="2000" dirty="0" smtClean="0"/>
              <a:t>Describe treatment for HIV+ individuals.</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lnSpcReduction="10000"/>
          </a:bodyPr>
          <a:lstStyle/>
          <a:p>
            <a:pPr marL="0" indent="0">
              <a:buNone/>
            </a:pPr>
            <a:r>
              <a:rPr lang="en-US" sz="2000" dirty="0" smtClean="0"/>
              <a:t>Students will …</a:t>
            </a:r>
          </a:p>
          <a:p>
            <a:r>
              <a:rPr lang="en-US" sz="2000" dirty="0" smtClean="0"/>
              <a:t>Brainstorm the difference between communicable and non-communicable diseases.</a:t>
            </a:r>
          </a:p>
          <a:p>
            <a:r>
              <a:rPr lang="en-US" sz="2000" dirty="0" smtClean="0"/>
              <a:t>Identify myths and facts regarding HIV transmission, prevention, and treatment.</a:t>
            </a:r>
          </a:p>
          <a:p>
            <a:r>
              <a:rPr lang="en-US" sz="2000" dirty="0" smtClean="0"/>
              <a:t>Discuss ways to show affection that cannot transmit HIV to another person.</a:t>
            </a:r>
          </a:p>
        </p:txBody>
      </p:sp>
      <p:sp>
        <p:nvSpPr>
          <p:cNvPr id="10" name="TextBox 9"/>
          <p:cNvSpPr txBox="1"/>
          <p:nvPr/>
        </p:nvSpPr>
        <p:spPr>
          <a:xfrm>
            <a:off x="826873" y="5050665"/>
            <a:ext cx="10512862" cy="1200329"/>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a:solidFill>
                  <a:srgbClr val="002060"/>
                </a:solidFill>
              </a:rPr>
              <a:t>HIV and AIDS</a:t>
            </a:r>
            <a:endParaRPr lang="en-US" b="1" dirty="0">
              <a:solidFill>
                <a:srgbClr val="002060"/>
              </a:solidFill>
            </a:endParaRPr>
          </a:p>
          <a:p>
            <a:r>
              <a:rPr lang="en-US" dirty="0"/>
              <a:t>Students go to an online resource to investigate additional causes, prevention techniques, and treatment for HIV</a:t>
            </a:r>
            <a:r>
              <a:rPr lang="en-US" dirty="0" smtClean="0"/>
              <a:t>.</a:t>
            </a:r>
            <a:endParaRPr lang="en-US" sz="2000" b="1" i="1" dirty="0">
              <a:solidFill>
                <a:srgbClr val="002060"/>
              </a:solidFill>
            </a:endParaRPr>
          </a:p>
        </p:txBody>
      </p:sp>
    </p:spTree>
    <p:extLst>
      <p:ext uri="{BB962C8B-B14F-4D97-AF65-F5344CB8AC3E}">
        <p14:creationId xmlns:p14="http://schemas.microsoft.com/office/powerpoint/2010/main" val="259725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8</a:t>
            </a:r>
            <a:br>
              <a:rPr lang="en-US" b="1" dirty="0" smtClean="0">
                <a:latin typeface="+mn-lt"/>
              </a:rPr>
            </a:br>
            <a:r>
              <a:rPr lang="en-US" sz="3600" b="1" dirty="0" smtClean="0">
                <a:latin typeface="+mn-lt"/>
              </a:rPr>
              <a:t>Understanding and Preventing STIs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Define STIs and HIV.</a:t>
            </a:r>
            <a:endParaRPr lang="en-US" dirty="0"/>
          </a:p>
          <a:p>
            <a:r>
              <a:rPr lang="en-US" sz="2000" dirty="0" smtClean="0"/>
              <a:t>Identify sexual behaviors that put people at high, low, or risk for STIs.</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lstStyle/>
          <a:p>
            <a:pPr marL="0" indent="0">
              <a:buNone/>
            </a:pPr>
            <a:r>
              <a:rPr lang="en-US" sz="2000" dirty="0" smtClean="0"/>
              <a:t>Students will …</a:t>
            </a:r>
          </a:p>
          <a:p>
            <a:r>
              <a:rPr lang="en-US" sz="2000" dirty="0" smtClean="0"/>
              <a:t>Compare and distinguish between behaviors that put people at risk for STIs.</a:t>
            </a:r>
          </a:p>
          <a:p>
            <a:endParaRPr lang="en-US" dirty="0" smtClean="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N/A</a:t>
            </a:r>
          </a:p>
          <a:p>
            <a:endParaRPr lang="en-US" sz="2000" b="1" dirty="0">
              <a:solidFill>
                <a:srgbClr val="002060"/>
              </a:solidFill>
            </a:endParaRPr>
          </a:p>
          <a:p>
            <a:endParaRPr lang="en-US" sz="2000" dirty="0"/>
          </a:p>
        </p:txBody>
      </p:sp>
    </p:spTree>
    <p:extLst>
      <p:ext uri="{BB962C8B-B14F-4D97-AF65-F5344CB8AC3E}">
        <p14:creationId xmlns:p14="http://schemas.microsoft.com/office/powerpoint/2010/main" val="421402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9</a:t>
            </a:r>
            <a:br>
              <a:rPr lang="en-US" b="1" dirty="0" smtClean="0">
                <a:latin typeface="+mn-lt"/>
              </a:rPr>
            </a:br>
            <a:r>
              <a:rPr lang="en-US" sz="3600" b="1" dirty="0" smtClean="0">
                <a:latin typeface="+mn-lt"/>
              </a:rPr>
              <a:t>Understanding Boundaries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fontScale="92500" lnSpcReduction="10000"/>
          </a:bodyPr>
          <a:lstStyle/>
          <a:p>
            <a:pPr marL="0" indent="0">
              <a:buNone/>
            </a:pPr>
            <a:r>
              <a:rPr lang="en-US" sz="2000" dirty="0" smtClean="0"/>
              <a:t>Students will be able to …</a:t>
            </a:r>
          </a:p>
          <a:p>
            <a:r>
              <a:rPr lang="en-US" sz="2000" dirty="0" smtClean="0"/>
              <a:t>Define what a personal boundary is.</a:t>
            </a:r>
          </a:p>
          <a:p>
            <a:r>
              <a:rPr lang="en-US" sz="2000" dirty="0" smtClean="0"/>
              <a:t>Demonstrate how to be clear about one’s own boundaries and how to respect others’.</a:t>
            </a:r>
            <a:endParaRPr lang="en-US" dirty="0"/>
          </a:p>
          <a:p>
            <a:r>
              <a:rPr lang="en-US" sz="2000" dirty="0" smtClean="0"/>
              <a:t>Define sexual harassment and sexual assault.</a:t>
            </a:r>
          </a:p>
          <a:p>
            <a:r>
              <a:rPr lang="en-US" sz="2000" dirty="0" smtClean="0"/>
              <a:t>Name a resource that can provide information on where to report sexual harassment or assault. </a:t>
            </a:r>
          </a:p>
          <a:p>
            <a:pPr marL="0" indent="0">
              <a:buNone/>
            </a:pPr>
            <a:endParaRPr lang="en-US" sz="2000" dirty="0" smtClean="0"/>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lstStyle/>
          <a:p>
            <a:pPr marL="0" indent="0">
              <a:buNone/>
            </a:pPr>
            <a:r>
              <a:rPr lang="en-US" sz="2000" dirty="0" smtClean="0"/>
              <a:t>Students will …</a:t>
            </a:r>
          </a:p>
          <a:p>
            <a:r>
              <a:rPr lang="en-US" sz="2000" dirty="0" smtClean="0"/>
              <a:t>Discuss will brainstorm the meaning of “boundary” and when people might set personal boundaries.</a:t>
            </a:r>
          </a:p>
          <a:p>
            <a:r>
              <a:rPr lang="en-US" sz="2000" dirty="0" smtClean="0"/>
              <a:t>List examples of personal boundaries.</a:t>
            </a:r>
          </a:p>
          <a:p>
            <a:r>
              <a:rPr lang="en-US" sz="2000" dirty="0" smtClean="0"/>
              <a:t>Work through scenarios that address instances of sexual harassment and assault.</a:t>
            </a:r>
          </a:p>
        </p:txBody>
      </p:sp>
      <p:sp>
        <p:nvSpPr>
          <p:cNvPr id="10" name="TextBox 9"/>
          <p:cNvSpPr txBox="1"/>
          <p:nvPr/>
        </p:nvSpPr>
        <p:spPr>
          <a:xfrm>
            <a:off x="826873" y="5050665"/>
            <a:ext cx="10512862" cy="1384995"/>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What’s Your Advice?</a:t>
            </a:r>
            <a:endParaRPr lang="en-US" b="1" dirty="0" smtClean="0">
              <a:solidFill>
                <a:srgbClr val="002060"/>
              </a:solidFill>
            </a:endParaRPr>
          </a:p>
          <a:p>
            <a:r>
              <a:rPr lang="en-US" sz="2000" dirty="0" smtClean="0"/>
              <a:t>Students will read scenarios in which a friend is in a situation where they might have to set a personal or sexual boundary</a:t>
            </a:r>
            <a:r>
              <a:rPr lang="en-US" sz="2000" dirty="0"/>
              <a:t> </a:t>
            </a:r>
            <a:r>
              <a:rPr lang="en-US" sz="2000" dirty="0" smtClean="0"/>
              <a:t>and will describe what advice they would give to their friend. They will then discuss their ideas with a parent or caregiver and record any additional advice they might give.</a:t>
            </a:r>
            <a:endParaRPr lang="en-US" sz="2000" dirty="0"/>
          </a:p>
        </p:txBody>
      </p:sp>
    </p:spTree>
    <p:extLst>
      <p:ext uri="{BB962C8B-B14F-4D97-AF65-F5344CB8AC3E}">
        <p14:creationId xmlns:p14="http://schemas.microsoft.com/office/powerpoint/2010/main" val="45879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lnSpcReduction="10000"/>
          </a:bodyPr>
          <a:lstStyle/>
          <a:p>
            <a:pPr marL="0" indent="0" algn="ctr">
              <a:buNone/>
            </a:pPr>
            <a:r>
              <a:rPr lang="en-US" sz="3600" b="1" i="1" dirty="0" smtClean="0"/>
              <a:t>Rights, Respect, Responsibility </a:t>
            </a:r>
            <a:r>
              <a:rPr lang="en-US" sz="3600" b="1" dirty="0" smtClean="0"/>
              <a:t>(3Rs)</a:t>
            </a:r>
          </a:p>
          <a:p>
            <a:pPr marL="0" indent="0">
              <a:buNone/>
            </a:pPr>
            <a:endParaRPr lang="en-US" sz="1050" dirty="0" smtClean="0"/>
          </a:p>
          <a:p>
            <a:pPr marL="0" indent="0">
              <a:spcAft>
                <a:spcPts val="600"/>
              </a:spcAft>
              <a:buNone/>
            </a:pPr>
            <a:r>
              <a:rPr lang="en-US" sz="2400" b="1" dirty="0" smtClean="0"/>
              <a:t>The Advocates for Youth’s </a:t>
            </a:r>
            <a:r>
              <a:rPr lang="en-US" sz="2400" b="1" i="1" dirty="0" smtClean="0">
                <a:hlinkClick r:id="rId3"/>
              </a:rPr>
              <a:t>Rights, Respect, Responsibility</a:t>
            </a:r>
            <a:r>
              <a:rPr lang="en-US" sz="2400" b="1" i="1" dirty="0" smtClean="0"/>
              <a:t> </a:t>
            </a:r>
            <a:r>
              <a:rPr lang="en-US" sz="2400" b="1" dirty="0" smtClean="0"/>
              <a:t>curriculum is based on the belief that: </a:t>
            </a:r>
          </a:p>
          <a:p>
            <a:pPr lvl="1">
              <a:spcBef>
                <a:spcPts val="1200"/>
              </a:spcBef>
              <a:spcAft>
                <a:spcPts val="1200"/>
              </a:spcAft>
            </a:pPr>
            <a:r>
              <a:rPr lang="en-US" sz="2000" dirty="0" smtClean="0"/>
              <a:t>Youth have the right to honest sexual health information and equitable opportunities to reach their full potential.</a:t>
            </a:r>
          </a:p>
          <a:p>
            <a:pPr lvl="1">
              <a:spcBef>
                <a:spcPts val="1200"/>
              </a:spcBef>
              <a:spcAft>
                <a:spcPts val="1200"/>
              </a:spcAft>
            </a:pPr>
            <a:r>
              <a:rPr lang="en-US" sz="2000" dirty="0" smtClean="0"/>
              <a:t>Youth deserve respect and to have their experiences be valued. </a:t>
            </a:r>
          </a:p>
          <a:p>
            <a:pPr lvl="1">
              <a:spcBef>
                <a:spcPts val="1200"/>
              </a:spcBef>
              <a:spcAft>
                <a:spcPts val="1200"/>
              </a:spcAft>
            </a:pPr>
            <a:r>
              <a:rPr lang="en-US" sz="2000" dirty="0"/>
              <a:t>Young people have the responsibility to protect themselves</a:t>
            </a:r>
            <a:r>
              <a:rPr lang="en-US" sz="2000" dirty="0" smtClean="0"/>
              <a:t>.</a:t>
            </a:r>
          </a:p>
          <a:p>
            <a:pPr lvl="1">
              <a:spcBef>
                <a:spcPts val="1200"/>
              </a:spcBef>
              <a:spcAft>
                <a:spcPts val="1200"/>
              </a:spcAft>
            </a:pPr>
            <a:r>
              <a:rPr lang="en-US" sz="2000" dirty="0" smtClean="0"/>
              <a:t>Society has the responsibility to provide young people with all of the tools they need to safeguard their sexual health.</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812" y="760396"/>
            <a:ext cx="10287000" cy="535021"/>
          </a:xfrm>
          <a:prstGeom prst="rect">
            <a:avLst/>
          </a:prstGeom>
        </p:spPr>
      </p:pic>
      <p:pic>
        <p:nvPicPr>
          <p:cNvPr id="2" name="Picture 1"/>
          <p:cNvPicPr>
            <a:picLocks noChangeAspect="1"/>
          </p:cNvPicPr>
          <p:nvPr/>
        </p:nvPicPr>
        <p:blipFill>
          <a:blip r:embed="rId5"/>
          <a:stretch>
            <a:fillRect/>
          </a:stretch>
        </p:blipFill>
        <p:spPr>
          <a:xfrm>
            <a:off x="9980506" y="6249931"/>
            <a:ext cx="1219306" cy="457240"/>
          </a:xfrm>
          <a:prstGeom prst="rect">
            <a:avLst/>
          </a:prstGeom>
        </p:spPr>
      </p:pic>
    </p:spTree>
    <p:extLst>
      <p:ext uri="{BB962C8B-B14F-4D97-AF65-F5344CB8AC3E}">
        <p14:creationId xmlns:p14="http://schemas.microsoft.com/office/powerpoint/2010/main" val="299532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10</a:t>
            </a:r>
            <a:br>
              <a:rPr lang="en-US" b="1" dirty="0" smtClean="0">
                <a:latin typeface="+mn-lt"/>
              </a:rPr>
            </a:br>
            <a:r>
              <a:rPr lang="en-US" sz="3600" b="1" dirty="0" smtClean="0">
                <a:latin typeface="+mn-lt"/>
              </a:rPr>
              <a:t>Being Smart, Staying Safe Online</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Describe positive aspects of using social media.</a:t>
            </a:r>
          </a:p>
          <a:p>
            <a:r>
              <a:rPr lang="en-US" sz="2000" dirty="0"/>
              <a:t>Describe </a:t>
            </a:r>
            <a:r>
              <a:rPr lang="en-US" sz="2000" dirty="0" smtClean="0"/>
              <a:t>aspects </a:t>
            </a:r>
            <a:r>
              <a:rPr lang="en-US" sz="2000" dirty="0"/>
              <a:t>of </a:t>
            </a:r>
            <a:r>
              <a:rPr lang="en-US" sz="2000" dirty="0" smtClean="0"/>
              <a:t>social media that can be inappropriate and risky.</a:t>
            </a:r>
          </a:p>
          <a:p>
            <a:r>
              <a:rPr lang="en-US" sz="2000" dirty="0" smtClean="0"/>
              <a:t>Demonstrate an understanding on how to manage risky online situations.</a:t>
            </a:r>
            <a:endParaRPr lang="en-US" sz="2000" dirty="0"/>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a:bodyPr>
          <a:lstStyle/>
          <a:p>
            <a:pPr marL="0" indent="0">
              <a:buNone/>
            </a:pPr>
            <a:r>
              <a:rPr lang="en-US" sz="2000" dirty="0" smtClean="0"/>
              <a:t>Students will …</a:t>
            </a:r>
          </a:p>
          <a:p>
            <a:r>
              <a:rPr lang="en-US" sz="2000" dirty="0" smtClean="0"/>
              <a:t>View three students’ uses of social media and list positive and negative aspects of each.</a:t>
            </a:r>
          </a:p>
          <a:p>
            <a:r>
              <a:rPr lang="en-US" sz="2000" dirty="0" smtClean="0"/>
              <a:t>Read several scenarios, evaluate the safety of each situation, and discuss how the student might proceed in order to remain safe.</a:t>
            </a:r>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N/A</a:t>
            </a:r>
            <a:endParaRPr lang="en-US" sz="2000" dirty="0" smtClean="0"/>
          </a:p>
          <a:p>
            <a:endParaRPr lang="en-US" sz="2000" b="1" i="1" dirty="0">
              <a:solidFill>
                <a:srgbClr val="002060"/>
              </a:solidFill>
            </a:endParaRPr>
          </a:p>
          <a:p>
            <a:endParaRPr lang="en-US" sz="2000" b="1" dirty="0" smtClean="0">
              <a:solidFill>
                <a:srgbClr val="002060"/>
              </a:solidFill>
            </a:endParaRPr>
          </a:p>
        </p:txBody>
      </p:sp>
    </p:spTree>
    <p:extLst>
      <p:ext uri="{BB962C8B-B14F-4D97-AF65-F5344CB8AC3E}">
        <p14:creationId xmlns:p14="http://schemas.microsoft.com/office/powerpoint/2010/main" val="234086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570" y="990600"/>
            <a:ext cx="3931213" cy="1066800"/>
          </a:xfrm>
          <a:solidFill>
            <a:schemeClr val="accent6">
              <a:lumMod val="40000"/>
              <a:lumOff val="60000"/>
            </a:schemeClr>
          </a:solidFill>
        </p:spPr>
        <p:txBody>
          <a:bodyPr anchor="ctr">
            <a:normAutofit/>
          </a:bodyPr>
          <a:lstStyle/>
          <a:p>
            <a:pPr algn="ctr"/>
            <a:r>
              <a:rPr lang="en-US" sz="3600" b="1" dirty="0" smtClean="0"/>
              <a:t>Have Questions?</a:t>
            </a:r>
            <a:endParaRPr lang="en-US" sz="3600" b="1" dirty="0"/>
          </a:p>
        </p:txBody>
      </p:sp>
      <p:sp>
        <p:nvSpPr>
          <p:cNvPr id="6" name="Text Placeholder 5"/>
          <p:cNvSpPr>
            <a:spLocks noGrp="1"/>
          </p:cNvSpPr>
          <p:nvPr>
            <p:ph type="body" sz="half" idx="2"/>
          </p:nvPr>
        </p:nvSpPr>
        <p:spPr>
          <a:xfrm>
            <a:off x="839570" y="2057400"/>
            <a:ext cx="3931213" cy="3886200"/>
          </a:xfrm>
          <a:solidFill>
            <a:schemeClr val="accent1">
              <a:lumMod val="40000"/>
              <a:lumOff val="60000"/>
            </a:schemeClr>
          </a:solidFill>
        </p:spPr>
        <p:txBody>
          <a:bodyPr>
            <a:normAutofit/>
          </a:bodyPr>
          <a:lstStyle/>
          <a:p>
            <a:pPr>
              <a:spcBef>
                <a:spcPts val="1200"/>
              </a:spcBef>
            </a:pPr>
            <a:endParaRPr lang="en-US" sz="1400" dirty="0" smtClean="0"/>
          </a:p>
          <a:p>
            <a:pPr>
              <a:spcBef>
                <a:spcPts val="0"/>
              </a:spcBef>
            </a:pPr>
            <a:r>
              <a:rPr lang="en-US" sz="2400" dirty="0" smtClean="0"/>
              <a:t>Please contact your child’s school Principal with questions about the online Sex Ed curriculum. </a:t>
            </a:r>
            <a:endParaRPr lang="en-US" sz="2400" dirty="0"/>
          </a:p>
          <a:p>
            <a:pPr>
              <a:spcBef>
                <a:spcPts val="600"/>
              </a:spcBef>
            </a:pPr>
            <a:endParaRPr lang="en-US" sz="2400" dirty="0" smtClean="0"/>
          </a:p>
          <a:p>
            <a:pPr>
              <a:spcBef>
                <a:spcPts val="600"/>
              </a:spcBef>
            </a:pPr>
            <a:r>
              <a:rPr lang="en-US" sz="2400" dirty="0" smtClean="0"/>
              <a:t>Find the Principal’s contact information on the school’s website. Click </a:t>
            </a:r>
            <a:r>
              <a:rPr lang="en-US" sz="2400" dirty="0" smtClean="0">
                <a:hlinkClick r:id="rId2"/>
              </a:rPr>
              <a:t>here </a:t>
            </a:r>
            <a:r>
              <a:rPr lang="en-US" sz="2400" dirty="0" smtClean="0"/>
              <a:t>for a list of school websites.</a:t>
            </a:r>
            <a:endParaRPr lang="en-US" sz="2400" dirty="0"/>
          </a:p>
        </p:txBody>
      </p:sp>
      <p:pic>
        <p:nvPicPr>
          <p:cNvPr id="10" name="Picture 9"/>
          <p:cNvPicPr>
            <a:picLocks noChangeAspect="1"/>
          </p:cNvPicPr>
          <p:nvPr/>
        </p:nvPicPr>
        <p:blipFill>
          <a:blip r:embed="rId3"/>
          <a:stretch>
            <a:fillRect/>
          </a:stretch>
        </p:blipFill>
        <p:spPr>
          <a:xfrm>
            <a:off x="4770783" y="722976"/>
            <a:ext cx="6886229" cy="5511970"/>
          </a:xfrm>
          <a:prstGeom prst="rect">
            <a:avLst/>
          </a:prstGeom>
        </p:spPr>
      </p:pic>
    </p:spTree>
    <p:extLst>
      <p:ext uri="{BB962C8B-B14F-4D97-AF65-F5344CB8AC3E}">
        <p14:creationId xmlns:p14="http://schemas.microsoft.com/office/powerpoint/2010/main" val="62658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fontScale="92500" lnSpcReduction="10000"/>
          </a:bodyPr>
          <a:lstStyle/>
          <a:p>
            <a:pPr marL="0" indent="0" algn="ctr">
              <a:buNone/>
            </a:pPr>
            <a:r>
              <a:rPr lang="en-US" sz="3600" b="1" dirty="0" smtClean="0">
                <a:hlinkClick r:id="rId3"/>
              </a:rPr>
              <a:t>California Healthy Youth Act</a:t>
            </a:r>
            <a:endParaRPr lang="en-US" sz="3600" b="1" dirty="0" smtClean="0"/>
          </a:p>
          <a:p>
            <a:pPr marL="0" indent="0">
              <a:buNone/>
            </a:pPr>
            <a:endParaRPr lang="en-US" sz="1050" dirty="0" smtClean="0"/>
          </a:p>
          <a:p>
            <a:pPr marL="0" indent="0">
              <a:spcAft>
                <a:spcPts val="600"/>
              </a:spcAft>
              <a:buNone/>
            </a:pPr>
            <a:r>
              <a:rPr lang="en-US" sz="2400" b="1" dirty="0" smtClean="0"/>
              <a:t>Mandated by the State of CA even during periods of “distance learning.”</a:t>
            </a:r>
          </a:p>
          <a:p>
            <a:pPr marL="0" indent="0">
              <a:spcAft>
                <a:spcPts val="600"/>
              </a:spcAft>
              <a:buNone/>
            </a:pPr>
            <a:r>
              <a:rPr lang="en-US" sz="2400" b="1" dirty="0" smtClean="0"/>
              <a:t>Comprehensive sexual health and HIV prevention instruction must be:</a:t>
            </a:r>
          </a:p>
          <a:p>
            <a:pPr lvl="1">
              <a:spcBef>
                <a:spcPts val="1200"/>
              </a:spcBef>
              <a:spcAft>
                <a:spcPts val="1200"/>
              </a:spcAft>
            </a:pPr>
            <a:r>
              <a:rPr lang="en-US" sz="2000" dirty="0"/>
              <a:t>T</a:t>
            </a:r>
            <a:r>
              <a:rPr lang="en-US" sz="2000" dirty="0" smtClean="0"/>
              <a:t>aught at least once in middle school and at least once in high school.</a:t>
            </a:r>
          </a:p>
          <a:p>
            <a:pPr lvl="1">
              <a:spcBef>
                <a:spcPts val="1200"/>
              </a:spcBef>
              <a:spcAft>
                <a:spcPts val="1200"/>
              </a:spcAft>
            </a:pPr>
            <a:r>
              <a:rPr lang="en-US" sz="2000" dirty="0" smtClean="0"/>
              <a:t>Age-appropriate if taught earlier than grade 7 and instruction must align with the general provisions (§§51930-3) and may include any of the general topics (§51934).</a:t>
            </a:r>
          </a:p>
          <a:p>
            <a:pPr lvl="1">
              <a:spcBef>
                <a:spcPts val="1200"/>
              </a:spcBef>
              <a:spcAft>
                <a:spcPts val="1200"/>
              </a:spcAft>
            </a:pPr>
            <a:r>
              <a:rPr lang="en-US" sz="2000" dirty="0" smtClean="0"/>
              <a:t>Medically accurate, objective, and unbiased (§51933).</a:t>
            </a:r>
          </a:p>
          <a:p>
            <a:pPr lvl="1">
              <a:spcBef>
                <a:spcPts val="1200"/>
              </a:spcBef>
              <a:spcAft>
                <a:spcPts val="1200"/>
              </a:spcAft>
            </a:pPr>
            <a:r>
              <a:rPr lang="en-US" sz="2000" dirty="0"/>
              <a:t>A</a:t>
            </a:r>
            <a:r>
              <a:rPr lang="en-US" sz="2000" dirty="0" smtClean="0"/>
              <a:t>ppropriate for use with pupils of all races, genders, sexual orientations, and ethnic and cultural backgrounds, pupils with disabilities, and English learners (§51933).</a:t>
            </a:r>
          </a:p>
          <a:p>
            <a:pPr lvl="1">
              <a:spcBef>
                <a:spcPts val="1200"/>
              </a:spcBef>
              <a:spcAft>
                <a:spcPts val="1200"/>
              </a:spcAft>
            </a:pPr>
            <a:endParaRPr lang="en-US" sz="200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982" y="685800"/>
            <a:ext cx="10361830" cy="551161"/>
          </a:xfrm>
          <a:prstGeom prst="rect">
            <a:avLst/>
          </a:prstGeom>
        </p:spPr>
      </p:pic>
      <p:pic>
        <p:nvPicPr>
          <p:cNvPr id="2" name="Picture 1">
            <a:hlinkClick r:id="rId3"/>
          </p:cNvPr>
          <p:cNvPicPr>
            <a:picLocks noChangeAspect="1"/>
          </p:cNvPicPr>
          <p:nvPr/>
        </p:nvPicPr>
        <p:blipFill>
          <a:blip r:embed="rId5"/>
          <a:stretch>
            <a:fillRect/>
          </a:stretch>
        </p:blipFill>
        <p:spPr>
          <a:xfrm>
            <a:off x="8380412" y="6201316"/>
            <a:ext cx="3249450" cy="493819"/>
          </a:xfrm>
          <a:prstGeom prst="rect">
            <a:avLst/>
          </a:prstGeom>
        </p:spPr>
      </p:pic>
    </p:spTree>
    <p:extLst>
      <p:ext uri="{BB962C8B-B14F-4D97-AF65-F5344CB8AC3E}">
        <p14:creationId xmlns:p14="http://schemas.microsoft.com/office/powerpoint/2010/main" val="113949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982" y="1600200"/>
            <a:ext cx="10512862" cy="4576763"/>
          </a:xfrm>
          <a:solidFill>
            <a:schemeClr val="accent6">
              <a:lumMod val="20000"/>
              <a:lumOff val="80000"/>
            </a:schemeClr>
          </a:solidFill>
        </p:spPr>
        <p:txBody>
          <a:bodyPr>
            <a:normAutofit/>
          </a:bodyPr>
          <a:lstStyle/>
          <a:p>
            <a:pPr marL="0" indent="0">
              <a:spcBef>
                <a:spcPts val="0"/>
              </a:spcBef>
              <a:buNone/>
            </a:pPr>
            <a:endParaRPr lang="en-US" sz="1200" dirty="0" smtClean="0"/>
          </a:p>
          <a:p>
            <a:pPr marL="0" indent="0">
              <a:spcAft>
                <a:spcPts val="600"/>
              </a:spcAft>
              <a:buNone/>
            </a:pPr>
            <a:r>
              <a:rPr lang="en-US" sz="2400" b="1" dirty="0" smtClean="0"/>
              <a:t>All sexual health and HIV prevention instruction must: </a:t>
            </a:r>
          </a:p>
          <a:p>
            <a:pPr lvl="1">
              <a:spcBef>
                <a:spcPts val="1200"/>
              </a:spcBef>
              <a:spcAft>
                <a:spcPts val="1200"/>
              </a:spcAft>
            </a:pPr>
            <a:r>
              <a:rPr lang="en-US" sz="2000" dirty="0" smtClean="0"/>
              <a:t>Promote understanding of sexuality as a normal part of human development.</a:t>
            </a:r>
          </a:p>
          <a:p>
            <a:pPr lvl="1">
              <a:spcBef>
                <a:spcPts val="1200"/>
              </a:spcBef>
              <a:spcAft>
                <a:spcPts val="1200"/>
              </a:spcAft>
            </a:pPr>
            <a:r>
              <a:rPr lang="en-US" sz="2000" dirty="0"/>
              <a:t>P</a:t>
            </a:r>
            <a:r>
              <a:rPr lang="en-US" sz="2000" dirty="0" smtClean="0"/>
              <a:t>rovide pupils with the knowledge and skills they need to develop healthy attitudes concerning adolescent growth and development, body image, gender, sexual orientation, relationships, marriage, and family.</a:t>
            </a:r>
          </a:p>
          <a:p>
            <a:pPr lvl="1">
              <a:spcBef>
                <a:spcPts val="1200"/>
              </a:spcBef>
              <a:spcAft>
                <a:spcPts val="1200"/>
              </a:spcAft>
            </a:pPr>
            <a:r>
              <a:rPr lang="en-US" sz="2000" dirty="0"/>
              <a:t>A</a:t>
            </a:r>
            <a:r>
              <a:rPr lang="en-US" sz="2000" dirty="0" smtClean="0"/>
              <a:t>ffirmatively recognize that people have different sexual orientations and, when discussing or providing examples of relationships and couples, shall be inclusive of same-sex relationships.</a:t>
            </a:r>
          </a:p>
          <a:p>
            <a:pPr lvl="1">
              <a:spcBef>
                <a:spcPts val="1200"/>
              </a:spcBef>
              <a:spcAft>
                <a:spcPts val="1200"/>
              </a:spcAft>
            </a:pPr>
            <a:r>
              <a:rPr lang="en-US" sz="2000" dirty="0" smtClean="0"/>
              <a:t>Encourage </a:t>
            </a:r>
            <a:r>
              <a:rPr lang="en-US" sz="2000" dirty="0"/>
              <a:t>a pupil to communicate with his or her parents, guardians, and other trusted adults about human sexuality and provide the knowledge and skills necessary to do so.</a:t>
            </a:r>
            <a:endParaRPr lang="en-US" sz="2000" dirty="0" smtClean="0"/>
          </a:p>
          <a:p>
            <a:pPr marL="457063" lvl="1" indent="0">
              <a:spcAft>
                <a:spcPts val="600"/>
              </a:spcAft>
              <a:buNone/>
            </a:pPr>
            <a:endParaRPr lang="en-US" dirty="0" smtClean="0"/>
          </a:p>
          <a:p>
            <a:pPr marL="457063" lvl="1" indent="0">
              <a:spcAft>
                <a:spcPts val="600"/>
              </a:spcAft>
              <a:buNone/>
            </a:pP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982" y="609600"/>
            <a:ext cx="10512862" cy="559194"/>
          </a:xfrm>
          <a:prstGeom prst="rect">
            <a:avLst/>
          </a:prstGeom>
        </p:spPr>
      </p:pic>
      <p:sp>
        <p:nvSpPr>
          <p:cNvPr id="5" name="TextBox 4"/>
          <p:cNvSpPr txBox="1"/>
          <p:nvPr/>
        </p:nvSpPr>
        <p:spPr>
          <a:xfrm>
            <a:off x="8761412" y="6176963"/>
            <a:ext cx="3200400" cy="369332"/>
          </a:xfrm>
          <a:prstGeom prst="rect">
            <a:avLst/>
          </a:prstGeom>
          <a:noFill/>
        </p:spPr>
        <p:txBody>
          <a:bodyPr wrap="square" rtlCol="0">
            <a:spAutoFit/>
          </a:bodyPr>
          <a:lstStyle/>
          <a:p>
            <a:pPr marL="0" lvl="1"/>
            <a:r>
              <a:rPr lang="en-US" sz="1800" i="1" dirty="0">
                <a:solidFill>
                  <a:prstClr val="black"/>
                </a:solidFill>
              </a:rPr>
              <a:t>CA Education Code </a:t>
            </a:r>
            <a:r>
              <a:rPr lang="en-US" sz="1800" i="1" dirty="0" smtClean="0">
                <a:solidFill>
                  <a:prstClr val="black"/>
                </a:solidFill>
                <a:hlinkClick r:id="rId4"/>
              </a:rPr>
              <a:t>§51933</a:t>
            </a:r>
            <a:endParaRPr lang="en-US" sz="2000" i="1" dirty="0"/>
          </a:p>
        </p:txBody>
      </p:sp>
    </p:spTree>
    <p:extLst>
      <p:ext uri="{BB962C8B-B14F-4D97-AF65-F5344CB8AC3E}">
        <p14:creationId xmlns:p14="http://schemas.microsoft.com/office/powerpoint/2010/main" val="261673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n-US" sz="4400" b="1" dirty="0" smtClean="0">
                <a:solidFill>
                  <a:prstClr val="black"/>
                </a:solidFill>
              </a:rPr>
              <a:t>Parent/Guardian Notification</a:t>
            </a:r>
            <a:endParaRPr lang="en-US" dirty="0"/>
          </a:p>
        </p:txBody>
      </p:sp>
      <p:sp>
        <p:nvSpPr>
          <p:cNvPr id="3" name="Content Placeholder 2"/>
          <p:cNvSpPr>
            <a:spLocks noGrp="1"/>
          </p:cNvSpPr>
          <p:nvPr>
            <p:ph idx="1"/>
          </p:nvPr>
        </p:nvSpPr>
        <p:spPr>
          <a:solidFill>
            <a:schemeClr val="accent6">
              <a:lumMod val="20000"/>
              <a:lumOff val="80000"/>
            </a:schemeClr>
          </a:solidFill>
          <a:ln w="28575">
            <a:noFill/>
          </a:ln>
        </p:spPr>
        <p:txBody>
          <a:bodyPr>
            <a:normAutofit/>
          </a:bodyPr>
          <a:lstStyle/>
          <a:p>
            <a:pPr marL="0" indent="0">
              <a:spcBef>
                <a:spcPts val="0"/>
              </a:spcBef>
              <a:buNone/>
            </a:pPr>
            <a:endParaRPr lang="en-US" sz="1200" dirty="0" smtClean="0"/>
          </a:p>
          <a:p>
            <a:pPr lvl="1">
              <a:spcBef>
                <a:spcPts val="1800"/>
              </a:spcBef>
              <a:spcAft>
                <a:spcPts val="600"/>
              </a:spcAft>
            </a:pPr>
            <a:r>
              <a:rPr lang="en-US" sz="2400" dirty="0" smtClean="0"/>
              <a:t>You have the right to be notified of the sexual health and HIV prevention instruction that will be held at your school site.</a:t>
            </a:r>
          </a:p>
          <a:p>
            <a:pPr lvl="1">
              <a:spcBef>
                <a:spcPts val="1800"/>
              </a:spcBef>
              <a:spcAft>
                <a:spcPts val="600"/>
              </a:spcAft>
            </a:pPr>
            <a:r>
              <a:rPr lang="en-US" sz="2400" dirty="0" smtClean="0"/>
              <a:t>Notification will be given at least 14 days prior to instruction.</a:t>
            </a:r>
          </a:p>
          <a:p>
            <a:pPr lvl="1">
              <a:spcBef>
                <a:spcPts val="1800"/>
              </a:spcBef>
              <a:spcAft>
                <a:spcPts val="600"/>
              </a:spcAft>
            </a:pPr>
            <a:r>
              <a:rPr lang="en-US" sz="2400" dirty="0" smtClean="0"/>
              <a:t>Parents/guardians must be notified at the beginning of the school year:</a:t>
            </a:r>
          </a:p>
          <a:p>
            <a:pPr lvl="2">
              <a:spcBef>
                <a:spcPts val="0"/>
              </a:spcBef>
              <a:spcAft>
                <a:spcPts val="600"/>
              </a:spcAft>
            </a:pPr>
            <a:r>
              <a:rPr lang="en-US" sz="1800" dirty="0" smtClean="0"/>
              <a:t>Comprehensive sexual health and HIV prevention instruction will be taking place.</a:t>
            </a:r>
          </a:p>
          <a:p>
            <a:pPr lvl="2">
              <a:spcBef>
                <a:spcPts val="0"/>
              </a:spcBef>
              <a:spcAft>
                <a:spcPts val="600"/>
              </a:spcAft>
            </a:pPr>
            <a:r>
              <a:rPr lang="en-US" sz="1800" dirty="0" smtClean="0"/>
              <a:t>Curriculum materials are available for parent/guardian preview.</a:t>
            </a:r>
          </a:p>
          <a:p>
            <a:pPr lvl="2">
              <a:spcBef>
                <a:spcPts val="0"/>
              </a:spcBef>
              <a:spcAft>
                <a:spcPts val="600"/>
              </a:spcAft>
            </a:pPr>
            <a:r>
              <a:rPr lang="en-US" sz="1800" dirty="0" smtClean="0"/>
              <a:t>You may excuse your child from instruction by providing an electronic or written request to the school.</a:t>
            </a:r>
            <a:endParaRPr lang="en-US" sz="2000" dirty="0" smtClean="0"/>
          </a:p>
          <a:p>
            <a:pPr lvl="1">
              <a:spcBef>
                <a:spcPts val="1200"/>
              </a:spcBef>
              <a:spcAft>
                <a:spcPts val="1200"/>
              </a:spcAft>
            </a:pPr>
            <a:endParaRPr lang="en-US" sz="2000" dirty="0"/>
          </a:p>
          <a:p>
            <a:pPr lvl="1">
              <a:spcBef>
                <a:spcPts val="1200"/>
              </a:spcBef>
              <a:spcAft>
                <a:spcPts val="1200"/>
              </a:spcAft>
            </a:pPr>
            <a:endParaRPr lang="en-US" sz="2000" dirty="0" smtClean="0"/>
          </a:p>
          <a:p>
            <a:pPr lvl="1">
              <a:spcBef>
                <a:spcPts val="1200"/>
              </a:spcBef>
              <a:spcAft>
                <a:spcPts val="1200"/>
              </a:spcAft>
            </a:pPr>
            <a:endParaRPr lang="en-US" sz="2000" dirty="0"/>
          </a:p>
          <a:p>
            <a:pPr lvl="1">
              <a:spcBef>
                <a:spcPts val="1200"/>
              </a:spcBef>
              <a:spcAft>
                <a:spcPts val="1200"/>
              </a:spcAft>
            </a:pPr>
            <a:endParaRPr lang="en-US" sz="2000" dirty="0" smtClean="0"/>
          </a:p>
          <a:p>
            <a:pPr lvl="1">
              <a:spcAft>
                <a:spcPts val="600"/>
              </a:spcAft>
            </a:pPr>
            <a:endParaRPr lang="en-US" dirty="0" smtClean="0"/>
          </a:p>
        </p:txBody>
      </p:sp>
      <p:sp>
        <p:nvSpPr>
          <p:cNvPr id="4" name="TextBox 3"/>
          <p:cNvSpPr txBox="1"/>
          <p:nvPr/>
        </p:nvSpPr>
        <p:spPr>
          <a:xfrm>
            <a:off x="8456612" y="6176964"/>
            <a:ext cx="3200400" cy="369332"/>
          </a:xfrm>
          <a:prstGeom prst="rect">
            <a:avLst/>
          </a:prstGeom>
          <a:noFill/>
        </p:spPr>
        <p:txBody>
          <a:bodyPr wrap="square" rtlCol="0">
            <a:spAutoFit/>
          </a:bodyPr>
          <a:lstStyle/>
          <a:p>
            <a:pPr marL="0" lvl="1"/>
            <a:r>
              <a:rPr lang="en-US" sz="1800" i="1" dirty="0">
                <a:solidFill>
                  <a:prstClr val="black"/>
                </a:solidFill>
              </a:rPr>
              <a:t>CA Education Code </a:t>
            </a:r>
            <a:r>
              <a:rPr lang="en-US" sz="1800" i="1" dirty="0" smtClean="0">
                <a:solidFill>
                  <a:prstClr val="black"/>
                </a:solidFill>
                <a:hlinkClick r:id="rId3"/>
              </a:rPr>
              <a:t>§§51937-9</a:t>
            </a:r>
            <a:endParaRPr lang="en-US" sz="2000" i="1" dirty="0"/>
          </a:p>
        </p:txBody>
      </p:sp>
    </p:spTree>
    <p:extLst>
      <p:ext uri="{BB962C8B-B14F-4D97-AF65-F5344CB8AC3E}">
        <p14:creationId xmlns:p14="http://schemas.microsoft.com/office/powerpoint/2010/main" val="328377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n-US" sz="4400" b="1" dirty="0" smtClean="0">
                <a:solidFill>
                  <a:prstClr val="black"/>
                </a:solidFill>
              </a:rPr>
              <a:t>Parent/Guardian Rights</a:t>
            </a:r>
            <a:endParaRPr lang="en-US" dirty="0"/>
          </a:p>
        </p:txBody>
      </p:sp>
      <p:sp>
        <p:nvSpPr>
          <p:cNvPr id="5" name="Text Placeholder 4"/>
          <p:cNvSpPr>
            <a:spLocks noGrp="1"/>
          </p:cNvSpPr>
          <p:nvPr>
            <p:ph type="body" idx="1"/>
          </p:nvPr>
        </p:nvSpPr>
        <p:spPr>
          <a:xfrm>
            <a:off x="839570" y="1681163"/>
            <a:ext cx="5254840" cy="823912"/>
          </a:xfrm>
          <a:solidFill>
            <a:schemeClr val="accent4">
              <a:lumMod val="20000"/>
              <a:lumOff val="80000"/>
            </a:schemeClr>
          </a:solidFill>
          <a:ln w="28575">
            <a:solidFill>
              <a:schemeClr val="tx1"/>
            </a:solidFill>
          </a:ln>
        </p:spPr>
        <p:txBody>
          <a:bodyPr>
            <a:normAutofit/>
          </a:bodyPr>
          <a:lstStyle/>
          <a:p>
            <a:pPr algn="ctr">
              <a:lnSpc>
                <a:spcPct val="100000"/>
              </a:lnSpc>
              <a:spcBef>
                <a:spcPts val="0"/>
              </a:spcBef>
            </a:pPr>
            <a:r>
              <a:rPr lang="en-US" sz="2800" dirty="0" smtClean="0"/>
              <a:t>Previewing Materials	</a:t>
            </a:r>
            <a:endParaRPr lang="en-US" sz="2800" dirty="0"/>
          </a:p>
        </p:txBody>
      </p:sp>
      <p:sp>
        <p:nvSpPr>
          <p:cNvPr id="3" name="Content Placeholder 2"/>
          <p:cNvSpPr>
            <a:spLocks noGrp="1"/>
          </p:cNvSpPr>
          <p:nvPr>
            <p:ph sz="half" idx="2"/>
          </p:nvPr>
        </p:nvSpPr>
        <p:spPr>
          <a:xfrm>
            <a:off x="839568" y="2505075"/>
            <a:ext cx="5254841" cy="3674246"/>
          </a:xfrm>
          <a:solidFill>
            <a:schemeClr val="accent6">
              <a:lumMod val="20000"/>
              <a:lumOff val="80000"/>
            </a:schemeClr>
          </a:solidFill>
          <a:ln w="28575">
            <a:solidFill>
              <a:schemeClr val="tx1"/>
            </a:solidFill>
          </a:ln>
        </p:spPr>
        <p:txBody>
          <a:bodyPr>
            <a:normAutofit lnSpcReduction="10000"/>
          </a:bodyPr>
          <a:lstStyle/>
          <a:p>
            <a:pPr marL="0" indent="0">
              <a:spcBef>
                <a:spcPts val="2400"/>
              </a:spcBef>
              <a:buNone/>
            </a:pPr>
            <a:endParaRPr lang="en-US" sz="1600" dirty="0" smtClean="0"/>
          </a:p>
          <a:p>
            <a:pPr>
              <a:spcBef>
                <a:spcPts val="0"/>
              </a:spcBef>
            </a:pPr>
            <a:r>
              <a:rPr lang="en-US" sz="2200" dirty="0" smtClean="0"/>
              <a:t>You have the right to preview all sexual health and HIV prevention instructional materials at the school site or online.</a:t>
            </a:r>
          </a:p>
          <a:p>
            <a:pPr>
              <a:spcBef>
                <a:spcPts val="2400"/>
              </a:spcBef>
            </a:pPr>
            <a:r>
              <a:rPr lang="en-US" sz="2200" dirty="0" smtClean="0"/>
              <a:t>May also preview materials during a Parent Preview (virtual or at school site if open), or arrange a meeting with your child’s teacher.</a:t>
            </a:r>
          </a:p>
          <a:p>
            <a:pPr>
              <a:spcBef>
                <a:spcPts val="2400"/>
              </a:spcBef>
            </a:pPr>
            <a:r>
              <a:rPr lang="en-US" sz="2200" dirty="0" smtClean="0"/>
              <a:t>Resources for previewing instructional materials are also available on our </a:t>
            </a:r>
            <a:r>
              <a:rPr lang="en-US" sz="2200" dirty="0" smtClean="0">
                <a:hlinkClick r:id="rId3"/>
              </a:rPr>
              <a:t>website</a:t>
            </a:r>
            <a:r>
              <a:rPr lang="en-US" sz="2200" dirty="0" smtClean="0"/>
              <a:t>.</a:t>
            </a:r>
          </a:p>
        </p:txBody>
      </p:sp>
      <p:sp>
        <p:nvSpPr>
          <p:cNvPr id="6" name="Text Placeholder 5"/>
          <p:cNvSpPr>
            <a:spLocks noGrp="1"/>
          </p:cNvSpPr>
          <p:nvPr>
            <p:ph type="body" sz="quarter" idx="3"/>
          </p:nvPr>
        </p:nvSpPr>
        <p:spPr>
          <a:xfrm>
            <a:off x="6094412" y="1681163"/>
            <a:ext cx="5258019" cy="823912"/>
          </a:xfrm>
          <a:solidFill>
            <a:schemeClr val="accent2">
              <a:lumMod val="20000"/>
              <a:lumOff val="80000"/>
            </a:schemeClr>
          </a:solidFill>
          <a:ln w="28575">
            <a:solidFill>
              <a:schemeClr val="tx1"/>
            </a:solidFill>
          </a:ln>
        </p:spPr>
        <p:txBody>
          <a:bodyPr>
            <a:normAutofit/>
          </a:bodyPr>
          <a:lstStyle/>
          <a:p>
            <a:pPr algn="ctr"/>
            <a:r>
              <a:rPr lang="en-US" sz="2800" dirty="0" smtClean="0"/>
              <a:t>Excusing Child from Instruction</a:t>
            </a:r>
            <a:endParaRPr lang="en-US" sz="2800" dirty="0"/>
          </a:p>
        </p:txBody>
      </p:sp>
      <p:sp>
        <p:nvSpPr>
          <p:cNvPr id="7" name="Content Placeholder 6"/>
          <p:cNvSpPr>
            <a:spLocks noGrp="1"/>
          </p:cNvSpPr>
          <p:nvPr>
            <p:ph sz="quarter" idx="4"/>
          </p:nvPr>
        </p:nvSpPr>
        <p:spPr>
          <a:xfrm>
            <a:off x="6094411" y="2505075"/>
            <a:ext cx="5258020" cy="3684588"/>
          </a:xfrm>
          <a:solidFill>
            <a:schemeClr val="accent6">
              <a:lumMod val="20000"/>
              <a:lumOff val="80000"/>
            </a:schemeClr>
          </a:solidFill>
          <a:ln w="28575">
            <a:solidFill>
              <a:schemeClr val="tx1"/>
            </a:solidFill>
          </a:ln>
        </p:spPr>
        <p:txBody>
          <a:bodyPr>
            <a:normAutofit/>
          </a:bodyPr>
          <a:lstStyle/>
          <a:p>
            <a:pPr marL="0" indent="0">
              <a:buNone/>
            </a:pPr>
            <a:endParaRPr lang="en-US" sz="1600" dirty="0" smtClean="0"/>
          </a:p>
          <a:p>
            <a:pPr>
              <a:spcBef>
                <a:spcPts val="0"/>
              </a:spcBef>
              <a:spcAft>
                <a:spcPts val="600"/>
              </a:spcAft>
            </a:pPr>
            <a:r>
              <a:rPr lang="en-US" sz="2200" dirty="0" smtClean="0"/>
              <a:t>In </a:t>
            </a:r>
            <a:r>
              <a:rPr lang="en-US" sz="2200" dirty="0"/>
              <a:t>order to excuse </a:t>
            </a:r>
            <a:r>
              <a:rPr lang="en-US" sz="2200" dirty="0" smtClean="0"/>
              <a:t>your child from the sexual health instruction, you must state your request electronically or in writing </a:t>
            </a:r>
            <a:r>
              <a:rPr lang="en-US" sz="2200" dirty="0"/>
              <a:t>to the </a:t>
            </a:r>
            <a:r>
              <a:rPr lang="en-US" sz="2200" dirty="0" smtClean="0"/>
              <a:t>teacher. </a:t>
            </a:r>
          </a:p>
          <a:p>
            <a:pPr>
              <a:spcBef>
                <a:spcPts val="0"/>
              </a:spcBef>
              <a:spcAft>
                <a:spcPts val="600"/>
              </a:spcAft>
            </a:pPr>
            <a:r>
              <a:rPr lang="en-US" sz="2200" dirty="0" smtClean="0"/>
              <a:t>California requires “passive consent” for sexual health instruction, meaning if no opt-out note is provided by the parent then the student receives the instruction.</a:t>
            </a:r>
          </a:p>
        </p:txBody>
      </p:sp>
      <p:sp>
        <p:nvSpPr>
          <p:cNvPr id="4" name="TextBox 3"/>
          <p:cNvSpPr txBox="1"/>
          <p:nvPr/>
        </p:nvSpPr>
        <p:spPr>
          <a:xfrm>
            <a:off x="8723421" y="6189663"/>
            <a:ext cx="3200400" cy="369332"/>
          </a:xfrm>
          <a:prstGeom prst="rect">
            <a:avLst/>
          </a:prstGeom>
          <a:noFill/>
        </p:spPr>
        <p:txBody>
          <a:bodyPr wrap="square" rtlCol="0">
            <a:spAutoFit/>
          </a:bodyPr>
          <a:lstStyle/>
          <a:p>
            <a:pPr marL="0" lvl="1"/>
            <a:r>
              <a:rPr lang="en-US" sz="1800" i="1" dirty="0">
                <a:solidFill>
                  <a:prstClr val="black"/>
                </a:solidFill>
                <a:hlinkClick r:id="rId4"/>
              </a:rPr>
              <a:t>CA Education Code </a:t>
            </a:r>
            <a:r>
              <a:rPr lang="en-US" sz="1800" i="1" dirty="0" smtClean="0">
                <a:solidFill>
                  <a:prstClr val="black"/>
                </a:solidFill>
                <a:hlinkClick r:id="rId4"/>
              </a:rPr>
              <a:t>§51938</a:t>
            </a:r>
            <a:endParaRPr lang="en-US" sz="2000" i="1" dirty="0"/>
          </a:p>
        </p:txBody>
      </p:sp>
    </p:spTree>
    <p:extLst>
      <p:ext uri="{BB962C8B-B14F-4D97-AF65-F5344CB8AC3E}">
        <p14:creationId xmlns:p14="http://schemas.microsoft.com/office/powerpoint/2010/main" val="224285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n-US" sz="4400" b="1" dirty="0" smtClean="0">
                <a:solidFill>
                  <a:prstClr val="black"/>
                </a:solidFill>
              </a:rPr>
              <a:t>Privacy and Safety During Online Instruction</a:t>
            </a:r>
            <a:endParaRPr lang="en-US" dirty="0"/>
          </a:p>
        </p:txBody>
      </p:sp>
      <p:sp>
        <p:nvSpPr>
          <p:cNvPr id="3" name="Content Placeholder 2"/>
          <p:cNvSpPr>
            <a:spLocks noGrp="1"/>
          </p:cNvSpPr>
          <p:nvPr>
            <p:ph idx="1"/>
          </p:nvPr>
        </p:nvSpPr>
        <p:spPr>
          <a:solidFill>
            <a:schemeClr val="accent6">
              <a:lumMod val="20000"/>
              <a:lumOff val="80000"/>
            </a:schemeClr>
          </a:solidFill>
          <a:ln w="28575">
            <a:noFill/>
          </a:ln>
        </p:spPr>
        <p:txBody>
          <a:bodyPr>
            <a:normAutofit/>
          </a:bodyPr>
          <a:lstStyle/>
          <a:p>
            <a:pPr marL="0" indent="0">
              <a:spcBef>
                <a:spcPts val="0"/>
              </a:spcBef>
              <a:buNone/>
            </a:pPr>
            <a:endParaRPr lang="en-US" sz="1200" dirty="0" smtClean="0"/>
          </a:p>
          <a:p>
            <a:pPr marL="0" indent="0">
              <a:buNone/>
            </a:pPr>
            <a:r>
              <a:rPr lang="en-US" sz="2800" dirty="0"/>
              <a:t>If delivered via an online learning format, it is important for families to ensure that</a:t>
            </a:r>
            <a:r>
              <a:rPr lang="en-US" sz="2800" dirty="0" smtClean="0"/>
              <a:t>:</a:t>
            </a:r>
            <a:br>
              <a:rPr lang="en-US" sz="2800" dirty="0" smtClean="0"/>
            </a:br>
            <a:endParaRPr lang="en-US" sz="2800" dirty="0"/>
          </a:p>
          <a:p>
            <a:pPr lvl="1"/>
            <a:r>
              <a:rPr lang="en-US" sz="2800" dirty="0"/>
              <a:t>Students have headphones or a private space away from younger children to participate in these lessons</a:t>
            </a:r>
            <a:r>
              <a:rPr lang="en-US" sz="2800" dirty="0" smtClean="0"/>
              <a:t>.</a:t>
            </a:r>
          </a:p>
          <a:p>
            <a:pPr marL="457063" lvl="1" indent="0">
              <a:buNone/>
            </a:pPr>
            <a:endParaRPr lang="en-US" sz="2800" dirty="0"/>
          </a:p>
          <a:p>
            <a:pPr lvl="1"/>
            <a:r>
              <a:rPr lang="en-US" sz="2800" dirty="0"/>
              <a:t>Students should not record or distribute any of the instructional material without their teacher’s permission.</a:t>
            </a:r>
          </a:p>
          <a:p>
            <a:pPr lvl="1">
              <a:spcBef>
                <a:spcPts val="1200"/>
              </a:spcBef>
              <a:spcAft>
                <a:spcPts val="1200"/>
              </a:spcAft>
            </a:pPr>
            <a:endParaRPr lang="en-US" sz="2000" dirty="0"/>
          </a:p>
          <a:p>
            <a:pPr lvl="1">
              <a:spcBef>
                <a:spcPts val="1200"/>
              </a:spcBef>
              <a:spcAft>
                <a:spcPts val="1200"/>
              </a:spcAft>
            </a:pPr>
            <a:endParaRPr lang="en-US" sz="2000" dirty="0" smtClean="0"/>
          </a:p>
          <a:p>
            <a:pPr lvl="1">
              <a:spcBef>
                <a:spcPts val="1200"/>
              </a:spcBef>
              <a:spcAft>
                <a:spcPts val="1200"/>
              </a:spcAft>
            </a:pPr>
            <a:endParaRPr lang="en-US" sz="2000" dirty="0"/>
          </a:p>
          <a:p>
            <a:pPr lvl="1">
              <a:spcBef>
                <a:spcPts val="1200"/>
              </a:spcBef>
              <a:spcAft>
                <a:spcPts val="1200"/>
              </a:spcAft>
            </a:pPr>
            <a:endParaRPr lang="en-US" sz="2000" dirty="0" smtClean="0"/>
          </a:p>
          <a:p>
            <a:pPr lvl="1">
              <a:spcAft>
                <a:spcPts val="600"/>
              </a:spcAft>
            </a:pPr>
            <a:endParaRPr lang="en-US" dirty="0" smtClean="0"/>
          </a:p>
        </p:txBody>
      </p:sp>
    </p:spTree>
    <p:extLst>
      <p:ext uri="{BB962C8B-B14F-4D97-AF65-F5344CB8AC3E}">
        <p14:creationId xmlns:p14="http://schemas.microsoft.com/office/powerpoint/2010/main" val="118625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3Rs Curriculum Overview </a:t>
            </a:r>
            <a:endParaRPr lang="en-US" b="1" dirty="0">
              <a:latin typeface="+mn-lt"/>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a:spcBef>
                <a:spcPts val="2400"/>
              </a:spcBef>
              <a:spcAft>
                <a:spcPts val="1200"/>
              </a:spcAft>
            </a:pPr>
            <a:r>
              <a:rPr lang="en-US" dirty="0" smtClean="0"/>
              <a:t>Aligned with </a:t>
            </a:r>
            <a:r>
              <a:rPr lang="en-US" dirty="0" smtClean="0">
                <a:hlinkClick r:id="rId2"/>
              </a:rPr>
              <a:t>National Sexuality Education Standards</a:t>
            </a:r>
            <a:r>
              <a:rPr lang="en-US" dirty="0" smtClean="0"/>
              <a:t> and </a:t>
            </a:r>
            <a:r>
              <a:rPr lang="en-US" dirty="0" smtClean="0">
                <a:hlinkClick r:id="rId3"/>
              </a:rPr>
              <a:t>CA Ed Code</a:t>
            </a:r>
            <a:endParaRPr lang="en-US" dirty="0" smtClean="0"/>
          </a:p>
          <a:p>
            <a:pPr>
              <a:spcBef>
                <a:spcPts val="1200"/>
              </a:spcBef>
              <a:spcAft>
                <a:spcPts val="1200"/>
              </a:spcAft>
            </a:pPr>
            <a:r>
              <a:rPr lang="en-US" dirty="0" smtClean="0"/>
              <a:t>10 lessons </a:t>
            </a:r>
          </a:p>
          <a:p>
            <a:pPr>
              <a:spcBef>
                <a:spcPts val="1200"/>
              </a:spcBef>
              <a:spcAft>
                <a:spcPts val="1200"/>
              </a:spcAft>
            </a:pPr>
            <a:r>
              <a:rPr lang="en-US" dirty="0" smtClean="0"/>
              <a:t>Taught by trained classroom instructors</a:t>
            </a:r>
          </a:p>
          <a:p>
            <a:pPr>
              <a:spcBef>
                <a:spcPts val="1200"/>
              </a:spcBef>
              <a:spcAft>
                <a:spcPts val="1200"/>
              </a:spcAft>
            </a:pPr>
            <a:r>
              <a:rPr lang="en-US" dirty="0" smtClean="0"/>
              <a:t>Activity and skills-based instruction</a:t>
            </a:r>
          </a:p>
          <a:p>
            <a:pPr>
              <a:spcBef>
                <a:spcPts val="1200"/>
              </a:spcBef>
              <a:spcAft>
                <a:spcPts val="1200"/>
              </a:spcAft>
            </a:pPr>
            <a:r>
              <a:rPr lang="en-US" dirty="0" smtClean="0"/>
              <a:t>Homework in the following lessons: 1, 2, 3, 5, 6, 7, 9, 10</a:t>
            </a:r>
          </a:p>
          <a:p>
            <a:pPr>
              <a:spcBef>
                <a:spcPts val="1200"/>
              </a:spcBef>
              <a:spcAft>
                <a:spcPts val="1200"/>
              </a:spcAft>
            </a:pPr>
            <a:r>
              <a:rPr lang="en-US" dirty="0" smtClean="0"/>
              <a:t>View classroom-based lessons </a:t>
            </a:r>
            <a:r>
              <a:rPr lang="en-US" dirty="0" smtClean="0">
                <a:hlinkClick r:id="rId4"/>
              </a:rPr>
              <a:t>here</a:t>
            </a:r>
            <a:r>
              <a:rPr lang="en-US" dirty="0" smtClean="0"/>
              <a:t>.</a:t>
            </a:r>
          </a:p>
          <a:p>
            <a:pPr marL="0" indent="0">
              <a:buNone/>
            </a:pPr>
            <a:endParaRPr lang="en-US" dirty="0"/>
          </a:p>
        </p:txBody>
      </p:sp>
      <p:pic>
        <p:nvPicPr>
          <p:cNvPr id="4" name="Picture 3">
            <a:hlinkClick r:id="rId3"/>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9142" y="365126"/>
            <a:ext cx="1325563" cy="1325563"/>
          </a:xfrm>
          <a:prstGeom prst="rect">
            <a:avLst/>
          </a:prstGeom>
        </p:spPr>
      </p:pic>
    </p:spTree>
    <p:extLst>
      <p:ext uri="{BB962C8B-B14F-4D97-AF65-F5344CB8AC3E}">
        <p14:creationId xmlns:p14="http://schemas.microsoft.com/office/powerpoint/2010/main" val="27829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Online 3Rs Curriculum Overview </a:t>
            </a:r>
            <a:endParaRPr lang="en-US" b="1" dirty="0">
              <a:latin typeface="+mn-lt"/>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a:spcBef>
                <a:spcPts val="1200"/>
              </a:spcBef>
              <a:spcAft>
                <a:spcPts val="1200"/>
              </a:spcAft>
            </a:pPr>
            <a:r>
              <a:rPr lang="en-US" dirty="0" smtClean="0"/>
              <a:t>10 lessons based on Board-approved 3Rs curriculum</a:t>
            </a:r>
          </a:p>
          <a:p>
            <a:pPr>
              <a:spcBef>
                <a:spcPts val="1200"/>
              </a:spcBef>
              <a:spcAft>
                <a:spcPts val="1200"/>
              </a:spcAft>
            </a:pPr>
            <a:r>
              <a:rPr lang="en-US" dirty="0" smtClean="0"/>
              <a:t>Can </a:t>
            </a:r>
            <a:r>
              <a:rPr lang="en-US" dirty="0"/>
              <a:t>be delivered synchronously or </a:t>
            </a:r>
            <a:r>
              <a:rPr lang="en-US" dirty="0" smtClean="0"/>
              <a:t>asynchronously</a:t>
            </a:r>
          </a:p>
          <a:p>
            <a:pPr>
              <a:spcBef>
                <a:spcPts val="1200"/>
              </a:spcBef>
            </a:pPr>
            <a:r>
              <a:rPr lang="en-US" dirty="0"/>
              <a:t>Modified to </a:t>
            </a:r>
            <a:r>
              <a:rPr lang="en-US" dirty="0" smtClean="0"/>
              <a:t>be:</a:t>
            </a:r>
          </a:p>
          <a:p>
            <a:pPr lvl="1">
              <a:spcBef>
                <a:spcPts val="600"/>
              </a:spcBef>
            </a:pPr>
            <a:r>
              <a:rPr lang="en-US" dirty="0" smtClean="0"/>
              <a:t>Delivered </a:t>
            </a:r>
            <a:r>
              <a:rPr lang="en-US" dirty="0"/>
              <a:t>in less time, in about </a:t>
            </a:r>
            <a:r>
              <a:rPr lang="en-US" dirty="0" smtClean="0"/>
              <a:t>20-minutes</a:t>
            </a:r>
          </a:p>
          <a:p>
            <a:pPr lvl="1">
              <a:spcBef>
                <a:spcPts val="600"/>
              </a:spcBef>
            </a:pPr>
            <a:r>
              <a:rPr lang="en-US" dirty="0"/>
              <a:t>Group activities modified to be individual activities</a:t>
            </a:r>
          </a:p>
          <a:p>
            <a:pPr lvl="1">
              <a:spcBef>
                <a:spcPts val="600"/>
              </a:spcBef>
              <a:spcAft>
                <a:spcPts val="1200"/>
              </a:spcAft>
            </a:pPr>
            <a:r>
              <a:rPr lang="en-US" dirty="0" smtClean="0"/>
              <a:t>Students will spend an additional </a:t>
            </a:r>
            <a:r>
              <a:rPr lang="en-US" dirty="0"/>
              <a:t>15-20 minutes of asynchronous independent </a:t>
            </a:r>
            <a:r>
              <a:rPr lang="en-US" dirty="0" smtClean="0"/>
              <a:t>work</a:t>
            </a:r>
            <a:endParaRPr lang="en-US" dirty="0"/>
          </a:p>
          <a:p>
            <a:pPr>
              <a:spcBef>
                <a:spcPts val="1200"/>
              </a:spcBef>
            </a:pPr>
            <a:r>
              <a:rPr lang="en-US" dirty="0" smtClean="0"/>
              <a:t>View online lessons </a:t>
            </a:r>
            <a:r>
              <a:rPr lang="en-US" dirty="0" smtClean="0">
                <a:hlinkClick r:id="rId2"/>
              </a:rPr>
              <a:t>here</a:t>
            </a:r>
            <a:r>
              <a:rPr lang="en-US" dirty="0" smtClean="0"/>
              <a:t>.</a:t>
            </a:r>
            <a:endParaRPr lang="en-US" dirty="0"/>
          </a:p>
        </p:txBody>
      </p:sp>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9142" y="365126"/>
            <a:ext cx="1325563" cy="1325563"/>
          </a:xfrm>
          <a:prstGeom prst="rect">
            <a:avLst/>
          </a:prstGeom>
        </p:spPr>
      </p:pic>
    </p:spTree>
    <p:extLst>
      <p:ext uri="{BB962C8B-B14F-4D97-AF65-F5344CB8AC3E}">
        <p14:creationId xmlns:p14="http://schemas.microsoft.com/office/powerpoint/2010/main" val="342289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4B7CA8-998B-4F57-AEE2-A1ADF5E9D3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1887</Words>
  <Application>Microsoft Office PowerPoint</Application>
  <PresentationFormat>Custom</PresentationFormat>
  <Paragraphs>212</Paragraphs>
  <Slides>21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Grade 6  Sexual Health Curriculum Overview</vt:lpstr>
      <vt:lpstr>PowerPoint Presentation</vt:lpstr>
      <vt:lpstr>PowerPoint Presentation</vt:lpstr>
      <vt:lpstr>PowerPoint Presentation</vt:lpstr>
      <vt:lpstr>Parent/Guardian Notification</vt:lpstr>
      <vt:lpstr>Parent/Guardian Rights</vt:lpstr>
      <vt:lpstr>Privacy and Safety During Online Instruction</vt:lpstr>
      <vt:lpstr>3Rs Curriculum Overview </vt:lpstr>
      <vt:lpstr>Online 3Rs Curriculum Overview </vt:lpstr>
      <vt:lpstr>Lesson Sequence</vt:lpstr>
      <vt:lpstr>Lesson 1 Gender Roles, Gender Expectations</vt:lpstr>
      <vt:lpstr>Lesson 2 Change Is Good!</vt:lpstr>
      <vt:lpstr>Lesson 3 Sexual and Reproductive Anatomy</vt:lpstr>
      <vt:lpstr>Lesson 4 Puberty and Reproduction</vt:lpstr>
      <vt:lpstr>Lesson 5 I Am Who I Am</vt:lpstr>
      <vt:lpstr>Lesson 6 Liking and Loving – Now and When I’m Older</vt:lpstr>
      <vt:lpstr>Lesson 7 Learning about HIV</vt:lpstr>
      <vt:lpstr>Lesson 8 Understanding and Preventing STIs</vt:lpstr>
      <vt:lpstr>Lesson 9 Understanding Boundaries</vt:lpstr>
      <vt:lpstr>Lesson 10 Being Smart, Staying Safe Online</vt:lpstr>
      <vt:lpstr>Have Questions?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2017-01-06T18:10:20Z</dcterms:created>
  <dcterms:modified xsi:type="dcterms:W3CDTF">2020-09-28T23:03:36Z</dcterms:modified>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TC034605079991</vt:lpwstr>
  </property>
  <property fmtid="{D5CDD505-2E9C-101B-9397-08002B2CF9AE}" pid="3" name="_MarkAsFinal">
    <vt:bool>true</vt:bool>
  </property>
</Properties>
</file>