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d1aPgPVh4WeCSpx5E1cgGF3m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66a170da2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66a170da2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66a170da2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66a170da2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66a170da2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66a170da2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66a170da2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66a170da2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66a170da2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66a170da2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66a170da2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66a170da2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66a170da2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66a170da2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66a170da2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66a170da2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66a170da2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66a170da2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66a170da2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66a170da2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66a170da2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66a170da2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66a170da2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66a170da2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15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411"/>
              </a:schemeClr>
            </a:solidFill>
            <a:ln>
              <a:noFill/>
            </a:ln>
          </p:spPr>
        </p:sp>
        <p:cxnSp>
          <p:nvCxnSpPr>
            <p:cNvPr id="25" name="Google Shape;25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28" name="Google Shape;28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1"/>
              </a:srgb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0" name="Google Shape;10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1"/>
              </a:srgbClr>
            </a:solidFill>
            <a:ln>
              <a:noFill/>
            </a:ln>
          </p:spPr>
        </p:sp>
        <p:sp>
          <p:nvSpPr>
            <p:cNvPr id="13" name="Google Shape;13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093168" y="1228877"/>
            <a:ext cx="8594734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/>
              <a:t>If You Don’t Have Consent, </a:t>
            </a:r>
            <a:br>
              <a:rPr lang="en-US"/>
            </a:br>
            <a:r>
              <a:rPr lang="en-US"/>
              <a:t>You Don’t Have Consent!</a:t>
            </a: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820576" y="2875179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A lesson plan from Advocates for Youth’s </a:t>
            </a:r>
            <a:r>
              <a:rPr lang="en-US" i="1"/>
              <a:t>Rights, Respect, Responsibility</a:t>
            </a:r>
            <a:r>
              <a:rPr lang="en-US"/>
              <a:t>: Elementary Edition</a:t>
            </a:r>
            <a:endParaRPr/>
          </a:p>
        </p:txBody>
      </p:sp>
      <p:pic>
        <p:nvPicPr>
          <p:cNvPr id="145" name="Google Shape;145;p1" descr="ScrapAlexjScrapbookymàs: octubre 20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004" y="4018884"/>
            <a:ext cx="1829388" cy="228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 descr="Friendly alien | Free SV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1705" y="3871572"/>
            <a:ext cx="2575560" cy="257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1066a170da2_3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13" y="238125"/>
            <a:ext cx="4905375" cy="6381750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1066a170da2_3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450" y="204788"/>
            <a:ext cx="4991100" cy="6448425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1066a170da2_3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450" y="209550"/>
            <a:ext cx="4991100" cy="6438900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1066a170da2_3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195263"/>
            <a:ext cx="4953000" cy="6467475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1066a170da2_3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713" y="185738"/>
            <a:ext cx="4600575" cy="6486525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en-US" b="1">
                <a:solidFill>
                  <a:schemeClr val="accent2"/>
                </a:solidFill>
              </a:rPr>
              <a:t>Summarize the Story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body" idx="1"/>
          </p:nvPr>
        </p:nvSpPr>
        <p:spPr>
          <a:xfrm>
            <a:off x="677334" y="1284293"/>
            <a:ext cx="9446380" cy="472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Would anyone like to tell us what they heard from the story?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Here are some hints if you need them…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Everyone’s body is their own body.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You get to decide who touches your body and who doesn’t.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You get to decide what type of touch you are okay or NOT okay with.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Other people also get to decide these things about their bodies, and that means we ALL have to respect other people when they say they don’t want to be touched.</a:t>
            </a:r>
            <a:endParaRPr sz="2200"/>
          </a:p>
        </p:txBody>
      </p:sp>
      <p:grpSp>
        <p:nvGrpSpPr>
          <p:cNvPr id="220" name="Google Shape;220;p6"/>
          <p:cNvGrpSpPr/>
          <p:nvPr/>
        </p:nvGrpSpPr>
        <p:grpSpPr>
          <a:xfrm>
            <a:off x="6871063" y="4247384"/>
            <a:ext cx="5318133" cy="2575560"/>
            <a:chOff x="6871063" y="4247384"/>
            <a:chExt cx="5318133" cy="2575560"/>
          </a:xfrm>
        </p:grpSpPr>
        <p:pic>
          <p:nvPicPr>
            <p:cNvPr id="221" name="Google Shape;221;p6" descr="Friendly alien | Free SV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13636" y="4247384"/>
              <a:ext cx="2575560" cy="2575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6"/>
            <p:cNvSpPr/>
            <p:nvPr/>
          </p:nvSpPr>
          <p:spPr>
            <a:xfrm>
              <a:off x="6871063" y="5394960"/>
              <a:ext cx="2402939" cy="1188720"/>
            </a:xfrm>
            <a:prstGeom prst="wedgeEllipseCallout">
              <a:avLst>
                <a:gd name="adj1" fmla="val 87347"/>
                <a:gd name="adj2" fmla="val -57738"/>
              </a:avLst>
            </a:pr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7210697" y="5568910"/>
              <a:ext cx="18288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No, I would not like to hug right now. </a:t>
              </a:r>
              <a:endPara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677334" y="496389"/>
            <a:ext cx="9425554" cy="7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/>
              <a:t>Vocabulary Check</a:t>
            </a:r>
            <a:endParaRPr b="1"/>
          </a:p>
        </p:txBody>
      </p:sp>
      <p:sp>
        <p:nvSpPr>
          <p:cNvPr id="229" name="Google Shape;229;p7"/>
          <p:cNvSpPr txBox="1">
            <a:spLocks noGrp="1"/>
          </p:cNvSpPr>
          <p:nvPr>
            <p:ph type="body" idx="1"/>
          </p:nvPr>
        </p:nvSpPr>
        <p:spPr>
          <a:xfrm>
            <a:off x="677334" y="1201782"/>
            <a:ext cx="4687800" cy="5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What does “bodily” mean?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bodily means “your body”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What does “autonomy” mean?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autonomy means “you get to decide”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So </a:t>
            </a:r>
            <a:r>
              <a:rPr lang="en-US" sz="2400" b="1" u="sng"/>
              <a:t>bodily autonomy </a:t>
            </a:r>
            <a:r>
              <a:rPr lang="en-US" sz="2400"/>
              <a:t>means …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You get to decide what happens to your body!</a:t>
            </a: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b="1"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b="1"/>
          </a:p>
          <a:p>
            <a:pPr marL="4572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b="1"/>
          </a:p>
        </p:txBody>
      </p:sp>
      <p:sp>
        <p:nvSpPr>
          <p:cNvPr id="230" name="Google Shape;230;p7"/>
          <p:cNvSpPr txBox="1"/>
          <p:nvPr/>
        </p:nvSpPr>
        <p:spPr>
          <a:xfrm>
            <a:off x="5734594" y="1201783"/>
            <a:ext cx="4754880" cy="553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Being touched is a personal boundary.</a:t>
            </a: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►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means “each person gets to decide”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►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Boundary means “a limit”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 a </a:t>
            </a:r>
            <a:r>
              <a:rPr lang="en-US" sz="24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boundary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might mean you are okay with being hugged by one person, but not another; or it could mean you don’t like hugs at all.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0569786" cy="78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4400"/>
              <a:t>So what does </a:t>
            </a:r>
            <a:r>
              <a:rPr lang="en-US" sz="5300" b="1">
                <a:solidFill>
                  <a:schemeClr val="accent2"/>
                </a:solidFill>
              </a:rPr>
              <a:t>consent</a:t>
            </a:r>
            <a:r>
              <a:rPr lang="en-US" sz="4400"/>
              <a:t> mean?</a:t>
            </a:r>
            <a:endParaRPr sz="4400"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677334" y="1489166"/>
            <a:ext cx="8596668" cy="497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en-US" sz="2600"/>
              <a:t>Consent is another word for “permission.”</a:t>
            </a:r>
            <a:endParaRPr sz="1600"/>
          </a:p>
          <a:p>
            <a:pPr marL="3429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en-US" sz="2600"/>
              <a:t>If you do not have someone’s consent you need to ask for it before you hug or touch them in any way. </a:t>
            </a:r>
            <a:endParaRPr sz="1600"/>
          </a:p>
          <a:p>
            <a:pPr marL="3429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en-US" sz="2600"/>
              <a:t>If someone tries to touch you when you have not given them permission to, you have the right to tell them to STOP – and they have the responsibility to STOP. </a:t>
            </a:r>
            <a:endParaRPr sz="2600"/>
          </a:p>
          <a:p>
            <a:pPr marL="3429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en-US" sz="2600"/>
              <a:t>If they don’t stop, it is important that you tell someone (a trusted adult, like a parent or a teacher) right away.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en-US" b="1">
                <a:solidFill>
                  <a:schemeClr val="accent2"/>
                </a:solidFill>
              </a:rPr>
              <a:t>Practice!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42" name="Google Shape;242;p9"/>
          <p:cNvSpPr txBox="1">
            <a:spLocks noGrp="1"/>
          </p:cNvSpPr>
          <p:nvPr>
            <p:ph type="body" idx="1"/>
          </p:nvPr>
        </p:nvSpPr>
        <p:spPr>
          <a:xfrm>
            <a:off x="677334" y="1306287"/>
            <a:ext cx="8596668" cy="8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How do you know what someone’s personal boundaries are?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You need to ask!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677333" y="2795451"/>
            <a:ext cx="9459444" cy="370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Get into partners so we can practice talking about consent. </a:t>
            </a:r>
            <a:endParaRPr sz="1800" b="0" i="1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4" name="Google Shape;244;p9" descr="FFRP – What Kind of Player Do You Want to Be? | Lan's SoapB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6855" y="4530363"/>
            <a:ext cx="32004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0" descr="Friendly alien | Free 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3770" y="4209737"/>
            <a:ext cx="1914047" cy="2475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3730465" y="269966"/>
            <a:ext cx="3709426" cy="65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Partner Talk</a:t>
            </a:r>
            <a:endParaRPr/>
          </a:p>
        </p:txBody>
      </p:sp>
      <p:sp>
        <p:nvSpPr>
          <p:cNvPr id="251" name="Google Shape;251;p10"/>
          <p:cNvSpPr txBox="1">
            <a:spLocks noGrp="1"/>
          </p:cNvSpPr>
          <p:nvPr>
            <p:ph type="body" idx="1"/>
          </p:nvPr>
        </p:nvSpPr>
        <p:spPr>
          <a:xfrm>
            <a:off x="677325" y="1663426"/>
            <a:ext cx="4412700" cy="4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Partner A, ask your partner B these questions, and partner B should respond with their honest opinions. Then switch!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Do you like getting hugs?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Who do you like getting hugs from?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When do you NOT like getting hugs?</a:t>
            </a:r>
            <a:endParaRPr/>
          </a:p>
        </p:txBody>
      </p:sp>
      <p:sp>
        <p:nvSpPr>
          <p:cNvPr id="252" name="Google Shape;252;p10"/>
          <p:cNvSpPr txBox="1">
            <a:spLocks noGrp="1"/>
          </p:cNvSpPr>
          <p:nvPr>
            <p:ph type="body" idx="2"/>
          </p:nvPr>
        </p:nvSpPr>
        <p:spPr>
          <a:xfrm>
            <a:off x="5089975" y="1663424"/>
            <a:ext cx="47202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When you are both done sharing, lets go over these questions: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How did your partner feel about hugging?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What did they say to let you know how they felt?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What should someone do if they have set a personal boundary and the other person doesn’t respect it?</a:t>
            </a:r>
            <a:endParaRPr sz="2000"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53" name="Google Shape;253;p10" descr="ScrapAlexjScrapbookymàs: octubre 20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0780" y="4691287"/>
            <a:ext cx="1599277" cy="199402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 txBox="1"/>
          <p:nvPr/>
        </p:nvSpPr>
        <p:spPr>
          <a:xfrm>
            <a:off x="194575" y="865775"/>
            <a:ext cx="9533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23850" algn="ctr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20"/>
              <a:buFont typeface="Noto Sans Symbols"/>
              <a:buChar char="►"/>
            </a:pPr>
            <a:r>
              <a:rPr lang="en-US" sz="2100" i="1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*Important note – we will not actually be hugging each other, we are just talking about hugging. </a:t>
            </a:r>
            <a:endParaRPr sz="11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1640925" y="1087875"/>
            <a:ext cx="7162500" cy="2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b="1">
                <a:solidFill>
                  <a:schemeClr val="dk1"/>
                </a:solidFill>
              </a:rPr>
              <a:t>We are going to read a story together.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52" name="Google Shape;152;p4" descr="Friendly alien | Free 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661" y="4515397"/>
            <a:ext cx="2211735" cy="221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 descr="ScrapAlexjScrapbookymàs: octubre 20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655" y="4624251"/>
            <a:ext cx="1599277" cy="199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4000"/>
              <a:t>Sharing</a:t>
            </a:r>
            <a:br>
              <a:rPr lang="en-US"/>
            </a:br>
            <a:r>
              <a:rPr lang="en-US" sz="3100"/>
              <a:t>You can think in your head or share aloud.</a:t>
            </a:r>
            <a:br>
              <a:rPr lang="en-US"/>
            </a:br>
            <a:endParaRPr/>
          </a:p>
        </p:txBody>
      </p:sp>
      <p:sp>
        <p:nvSpPr>
          <p:cNvPr id="260" name="Google Shape;260;p11"/>
          <p:cNvSpPr txBox="1">
            <a:spLocks noGrp="1"/>
          </p:cNvSpPr>
          <p:nvPr>
            <p:ph type="body" idx="1"/>
          </p:nvPr>
        </p:nvSpPr>
        <p:spPr>
          <a:xfrm>
            <a:off x="677334" y="1972491"/>
            <a:ext cx="8596668" cy="406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Has anyone ever done something to another student that the other student hasn’t liked? What are some examples?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If you have, what did you do once you found out you did something that didn’t respect the other person’s boundaries?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  <p:pic>
        <p:nvPicPr>
          <p:cNvPr id="261" name="Google Shape;261;p11" descr="Argument &amp; Critical Thinking - Excelsior College OW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406" y="5388638"/>
            <a:ext cx="1667640" cy="130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4000"/>
              <a:t>Let’s Remember</a:t>
            </a:r>
            <a:br>
              <a:rPr lang="en-US"/>
            </a:br>
            <a:endParaRPr/>
          </a:p>
        </p:txBody>
      </p:sp>
      <p:sp>
        <p:nvSpPr>
          <p:cNvPr id="267" name="Google Shape;267;p12"/>
          <p:cNvSpPr txBox="1">
            <a:spLocks noGrp="1"/>
          </p:cNvSpPr>
          <p:nvPr>
            <p:ph type="body" idx="1"/>
          </p:nvPr>
        </p:nvSpPr>
        <p:spPr>
          <a:xfrm>
            <a:off x="677334" y="1423851"/>
            <a:ext cx="8897740" cy="526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►"/>
            </a:pPr>
            <a:r>
              <a:rPr lang="en-US" sz="2800"/>
              <a:t>It’s very important to be clear about our boundaries.</a:t>
            </a:r>
            <a:endParaRPr sz="2800"/>
          </a:p>
          <a:p>
            <a:pPr marL="3429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►"/>
            </a:pPr>
            <a:r>
              <a:rPr lang="en-US" sz="2800"/>
              <a:t>It’s super important to ask someone else about their boundaries.</a:t>
            </a:r>
            <a:endParaRPr sz="2800"/>
          </a:p>
          <a:p>
            <a:pPr marL="3429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►"/>
            </a:pPr>
            <a:r>
              <a:rPr lang="en-US" sz="2800"/>
              <a:t>If someone hasn’t respected your personal boundaries, even after you’ve told them what they are, you need to find a trusted adult and tell them!</a:t>
            </a:r>
            <a:endParaRPr sz="2800"/>
          </a:p>
          <a:p>
            <a:pPr marL="34290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►"/>
            </a:pPr>
            <a:r>
              <a:rPr lang="en-US" sz="3500" b="1">
                <a:solidFill>
                  <a:schemeClr val="accent2"/>
                </a:solidFill>
              </a:rPr>
              <a:t>You have the right to say who can and cannot touch you, and in what ways!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/>
          <p:nvPr/>
        </p:nvSpPr>
        <p:spPr>
          <a:xfrm>
            <a:off x="502233" y="473602"/>
            <a:ext cx="8596800" cy="51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0" marR="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25" y="671200"/>
            <a:ext cx="8971825" cy="59255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066a170da2_3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9775" y="314325"/>
            <a:ext cx="4819650" cy="622935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066a170da2_3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263" y="261938"/>
            <a:ext cx="4943475" cy="6334125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066a170da2_3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025" y="223838"/>
            <a:ext cx="4933950" cy="6410325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1066a170da2_3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233363"/>
            <a:ext cx="4953000" cy="6391275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1066a170da2_3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163" y="228600"/>
            <a:ext cx="5019675" cy="6400800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066a170da2_3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00025"/>
            <a:ext cx="4972050" cy="6457950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1066a170da2_3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788" y="228600"/>
            <a:ext cx="4924425" cy="6400800"/>
          </a:xfrm>
          <a:prstGeom prst="rect">
            <a:avLst/>
          </a:prstGeom>
          <a:noFill/>
          <a:ln w="38100" cap="flat" cmpd="sng">
            <a:solidFill>
              <a:srgbClr val="9EDFF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55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Noto Sans Symbols</vt:lpstr>
      <vt:lpstr>Trebuchet MS</vt:lpstr>
      <vt:lpstr>Facet</vt:lpstr>
      <vt:lpstr>If You Don’t Have Consent,  You Don’t Have Consent!</vt:lpstr>
      <vt:lpstr>We are going to read a story together.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Summarize the Story</vt:lpstr>
      <vt:lpstr>Vocabulary Check</vt:lpstr>
      <vt:lpstr>So what does consent mean?</vt:lpstr>
      <vt:lpstr>Practice!</vt:lpstr>
      <vt:lpstr>Partner Talk</vt:lpstr>
      <vt:lpstr>Sharing You can think in your head or share aloud. </vt:lpstr>
      <vt:lpstr>Let’s Remember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Don’t Have Consent,  You Don’t Have Consent!</dc:title>
  <dc:creator>Miller Rachel</dc:creator>
  <cp:lastModifiedBy>Miller Rachel</cp:lastModifiedBy>
  <cp:revision>1</cp:revision>
  <dcterms:modified xsi:type="dcterms:W3CDTF">2021-12-08T20:38:59Z</dcterms:modified>
</cp:coreProperties>
</file>