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entury Gothic"/>
          <a:ea typeface="Century Gothic"/>
          <a:cs typeface="Century Gothic"/>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FDD"/>
          </a:solidFill>
        </a:fill>
      </a:tcStyle>
    </a:wholeTbl>
    <a:band2H>
      <a:tcTxStyle/>
      <a:tcStyle>
        <a:tcBdr/>
        <a:fill>
          <a:solidFill>
            <a:srgbClr val="EEF0EF"/>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entury Gothic"/>
          <a:ea typeface="Century Gothic"/>
          <a:cs typeface="Century Gothic"/>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1D0"/>
          </a:solidFill>
        </a:fill>
      </a:tcStyle>
    </a:wholeTbl>
    <a:band2H>
      <a:tcTxStyle/>
      <a:tcStyle>
        <a:tcBdr/>
        <a:fill>
          <a:solidFill>
            <a:srgbClr val="EBE9E9"/>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entury Gothic"/>
          <a:ea typeface="Century Gothic"/>
          <a:cs typeface="Century Gothic"/>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ECD"/>
          </a:solidFill>
        </a:fill>
      </a:tcStyle>
    </a:wholeTbl>
    <a:band2H>
      <a:tcTxStyle/>
      <a:tcStyle>
        <a:tcBdr/>
        <a:fill>
          <a:solidFill>
            <a:srgbClr val="EBE8E8"/>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entury Gothic"/>
          <a:ea typeface="Century Gothic"/>
          <a:cs typeface="Century Gothic"/>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entury Gothic"/>
          <a:ea typeface="Century Gothic"/>
          <a:cs typeface="Century Gothic"/>
        </a:font>
        <a:srgbClr val="292934"/>
      </a:tcTxStyle>
      <a:tcStyle>
        <a:tcBdr>
          <a:left>
            <a:ln w="12700" cap="flat">
              <a:noFill/>
              <a:miter lim="400000"/>
            </a:ln>
          </a:left>
          <a:right>
            <a:ln w="12700" cap="flat">
              <a:noFill/>
              <a:miter lim="400000"/>
            </a:ln>
          </a:right>
          <a:top>
            <a:ln w="508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entury Gothic"/>
          <a:ea typeface="Century Gothic"/>
          <a:cs typeface="Century Gothic"/>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C"/>
          </a:solidFill>
        </a:fill>
      </a:tcStyle>
    </a:wholeTbl>
    <a:band2H>
      <a:tcTxStyle/>
      <a:tcStyle>
        <a:tcBdr/>
        <a:fill>
          <a:solidFill>
            <a:srgbClr val="E7E7E7"/>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Row>
  </a:tblStyle>
  <a:tblStyle styleId="{2708684C-4D16-4618-839F-0558EEFCDFE6}" styleName="">
    <a:tblBg/>
    <a:wholeTbl>
      <a:tcTxStyle b="off" i="off">
        <a:font>
          <a:latin typeface="Century Gothic"/>
          <a:ea typeface="Century Gothic"/>
          <a:cs typeface="Century Gothic"/>
        </a:font>
        <a:srgbClr val="292934"/>
      </a:tcTxStyle>
      <a:tcStyle>
        <a:tcBdr>
          <a:left>
            <a:ln w="12700" cap="flat">
              <a:solidFill>
                <a:srgbClr val="292934"/>
              </a:solidFill>
              <a:prstDash val="solid"/>
              <a:round/>
            </a:ln>
          </a:left>
          <a:right>
            <a:ln w="12700" cap="flat">
              <a:solidFill>
                <a:srgbClr val="292934"/>
              </a:solidFill>
              <a:prstDash val="solid"/>
              <a:round/>
            </a:ln>
          </a:right>
          <a:top>
            <a:ln w="12700" cap="flat">
              <a:solidFill>
                <a:srgbClr val="292934"/>
              </a:solidFill>
              <a:prstDash val="solid"/>
              <a:round/>
            </a:ln>
          </a:top>
          <a:bottom>
            <a:ln w="12700" cap="flat">
              <a:solidFill>
                <a:srgbClr val="292934"/>
              </a:solidFill>
              <a:prstDash val="solid"/>
              <a:round/>
            </a:ln>
          </a:bottom>
          <a:insideH>
            <a:ln w="12700" cap="flat">
              <a:solidFill>
                <a:srgbClr val="292934"/>
              </a:solidFill>
              <a:prstDash val="solid"/>
              <a:round/>
            </a:ln>
          </a:insideH>
          <a:insideV>
            <a:ln w="12700" cap="flat">
              <a:solidFill>
                <a:srgbClr val="292934"/>
              </a:solidFill>
              <a:prstDash val="solid"/>
              <a:round/>
            </a:ln>
          </a:insideV>
        </a:tcBdr>
        <a:fill>
          <a:solidFill>
            <a:srgbClr val="292934">
              <a:alpha val="20000"/>
            </a:srgbClr>
          </a:solidFill>
        </a:fill>
      </a:tcStyle>
    </a:wholeTbl>
    <a:band2H>
      <a:tcTxStyle/>
      <a:tcStyle>
        <a:tcBdr/>
        <a:fill>
          <a:solidFill>
            <a:srgbClr val="FFFFFF"/>
          </a:solidFill>
        </a:fill>
      </a:tcStyle>
    </a:band2H>
    <a:firstCol>
      <a:tcTxStyle b="on" i="off">
        <a:font>
          <a:latin typeface="Century Gothic"/>
          <a:ea typeface="Century Gothic"/>
          <a:cs typeface="Century Gothic"/>
        </a:font>
        <a:srgbClr val="292934"/>
      </a:tcTxStyle>
      <a:tcStyle>
        <a:tcBdr>
          <a:left>
            <a:ln w="12700" cap="flat">
              <a:solidFill>
                <a:srgbClr val="292934"/>
              </a:solidFill>
              <a:prstDash val="solid"/>
              <a:round/>
            </a:ln>
          </a:left>
          <a:right>
            <a:ln w="12700" cap="flat">
              <a:solidFill>
                <a:srgbClr val="292934"/>
              </a:solidFill>
              <a:prstDash val="solid"/>
              <a:round/>
            </a:ln>
          </a:right>
          <a:top>
            <a:ln w="12700" cap="flat">
              <a:solidFill>
                <a:srgbClr val="292934"/>
              </a:solidFill>
              <a:prstDash val="solid"/>
              <a:round/>
            </a:ln>
          </a:top>
          <a:bottom>
            <a:ln w="12700" cap="flat">
              <a:solidFill>
                <a:srgbClr val="292934"/>
              </a:solidFill>
              <a:prstDash val="solid"/>
              <a:round/>
            </a:ln>
          </a:bottom>
          <a:insideH>
            <a:ln w="12700" cap="flat">
              <a:solidFill>
                <a:srgbClr val="292934"/>
              </a:solidFill>
              <a:prstDash val="solid"/>
              <a:round/>
            </a:ln>
          </a:insideH>
          <a:insideV>
            <a:ln w="12700" cap="flat">
              <a:solidFill>
                <a:srgbClr val="292934"/>
              </a:solidFill>
              <a:prstDash val="solid"/>
              <a:round/>
            </a:ln>
          </a:insideV>
        </a:tcBdr>
        <a:fill>
          <a:solidFill>
            <a:srgbClr val="292934">
              <a:alpha val="20000"/>
            </a:srgbClr>
          </a:solidFill>
        </a:fill>
      </a:tcStyle>
    </a:firstCol>
    <a:lastRow>
      <a:tcTxStyle b="on" i="off">
        <a:font>
          <a:latin typeface="Century Gothic"/>
          <a:ea typeface="Century Gothic"/>
          <a:cs typeface="Century Gothic"/>
        </a:font>
        <a:srgbClr val="292934"/>
      </a:tcTxStyle>
      <a:tcStyle>
        <a:tcBdr>
          <a:left>
            <a:ln w="12700" cap="flat">
              <a:solidFill>
                <a:srgbClr val="292934"/>
              </a:solidFill>
              <a:prstDash val="solid"/>
              <a:round/>
            </a:ln>
          </a:left>
          <a:right>
            <a:ln w="12700" cap="flat">
              <a:solidFill>
                <a:srgbClr val="292934"/>
              </a:solidFill>
              <a:prstDash val="solid"/>
              <a:round/>
            </a:ln>
          </a:right>
          <a:top>
            <a:ln w="50800" cap="flat">
              <a:solidFill>
                <a:srgbClr val="292934"/>
              </a:solidFill>
              <a:prstDash val="solid"/>
              <a:round/>
            </a:ln>
          </a:top>
          <a:bottom>
            <a:ln w="12700" cap="flat">
              <a:solidFill>
                <a:srgbClr val="292934"/>
              </a:solidFill>
              <a:prstDash val="solid"/>
              <a:round/>
            </a:ln>
          </a:bottom>
          <a:insideH>
            <a:ln w="12700" cap="flat">
              <a:solidFill>
                <a:srgbClr val="292934"/>
              </a:solidFill>
              <a:prstDash val="solid"/>
              <a:round/>
            </a:ln>
          </a:insideH>
          <a:insideV>
            <a:ln w="12700" cap="flat">
              <a:solidFill>
                <a:srgbClr val="292934"/>
              </a:solidFill>
              <a:prstDash val="solid"/>
              <a:round/>
            </a:ln>
          </a:insideV>
        </a:tcBdr>
        <a:fill>
          <a:noFill/>
        </a:fill>
      </a:tcStyle>
    </a:lastRow>
    <a:firstRow>
      <a:tcTxStyle b="on" i="off">
        <a:font>
          <a:latin typeface="Century Gothic"/>
          <a:ea typeface="Century Gothic"/>
          <a:cs typeface="Century Gothic"/>
        </a:font>
        <a:srgbClr val="292934"/>
      </a:tcTxStyle>
      <a:tcStyle>
        <a:tcBdr>
          <a:left>
            <a:ln w="12700" cap="flat">
              <a:solidFill>
                <a:srgbClr val="292934"/>
              </a:solidFill>
              <a:prstDash val="solid"/>
              <a:round/>
            </a:ln>
          </a:left>
          <a:right>
            <a:ln w="12700" cap="flat">
              <a:solidFill>
                <a:srgbClr val="292934"/>
              </a:solidFill>
              <a:prstDash val="solid"/>
              <a:round/>
            </a:ln>
          </a:right>
          <a:top>
            <a:ln w="12700" cap="flat">
              <a:solidFill>
                <a:srgbClr val="292934"/>
              </a:solidFill>
              <a:prstDash val="solid"/>
              <a:round/>
            </a:ln>
          </a:top>
          <a:bottom>
            <a:ln w="25400" cap="flat">
              <a:solidFill>
                <a:srgbClr val="292934"/>
              </a:solidFill>
              <a:prstDash val="solid"/>
              <a:round/>
            </a:ln>
          </a:bottom>
          <a:insideH>
            <a:ln w="12700" cap="flat">
              <a:solidFill>
                <a:srgbClr val="292934"/>
              </a:solidFill>
              <a:prstDash val="solid"/>
              <a:round/>
            </a:ln>
          </a:insideH>
          <a:insideV>
            <a:ln w="12700" cap="flat">
              <a:solidFill>
                <a:srgbClr val="292934"/>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3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Shape 123"/>
          <p:cNvSpPr>
            <a:spLocks noGrp="1" noRot="1" noChangeAspect="1"/>
          </p:cNvSpPr>
          <p:nvPr>
            <p:ph type="sldImg"/>
          </p:nvPr>
        </p:nvSpPr>
        <p:spPr>
          <a:xfrm>
            <a:off x="1143000" y="685800"/>
            <a:ext cx="4572000" cy="3429000"/>
          </a:xfrm>
          <a:prstGeom prst="rect">
            <a:avLst/>
          </a:prstGeom>
        </p:spPr>
        <p:txBody>
          <a:bodyPr/>
          <a:lstStyle/>
          <a:p>
            <a:endParaRPr/>
          </a:p>
        </p:txBody>
      </p:sp>
      <p:sp>
        <p:nvSpPr>
          <p:cNvPr id="124" name="Shape 12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324770731"/>
      </p:ext>
    </p:extLst>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pbs.org/wgbh/nova/miracle/program_adv.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pbs.org/wgbh/nova/miracle/program_adv.html"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todayis4tomorrow.tumblr.com/"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msnbcmedia.msn.com/i/msnbc/Components/Interactives/Health/WomensHealth/zFlashAssets/menstrual_cycle_dw2%5b1%5d.sw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prstGeom prst="rect">
            <a:avLst/>
          </a:prstGeom>
        </p:spPr>
        <p:txBody>
          <a:bodyPr/>
          <a:lstStyle/>
          <a:p>
            <a:endParaRPr/>
          </a:p>
        </p:txBody>
      </p:sp>
      <p:sp>
        <p:nvSpPr>
          <p:cNvPr id="129" name="Shape 129"/>
          <p:cNvSpPr>
            <a:spLocks noGrp="1"/>
          </p:cNvSpPr>
          <p:nvPr>
            <p:ph type="body" sz="quarter" idx="1"/>
          </p:nvPr>
        </p:nvSpPr>
        <p:spPr>
          <a:prstGeom prst="rect">
            <a:avLst/>
          </a:prstGeom>
        </p:spPr>
        <p:txBody>
          <a:bodyPr/>
          <a:lstStyle/>
          <a:p>
            <a:pPr>
              <a:defRPr b="1" i="1"/>
            </a:pPr>
            <a:r>
              <a:t>Suggested Script:</a:t>
            </a:r>
            <a:r>
              <a:rPr b="0"/>
              <a:t>  </a:t>
            </a:r>
          </a:p>
          <a:p>
            <a:pPr>
              <a:defRPr i="1"/>
            </a:pPr>
            <a:r>
              <a:t>Oftentimes people think that pregnancy just “happens.”  But modern birth control methods allow people to prevent or plan pregnancy.  Today’s lesson is on pregnancy, what people can do to increase the chances of having a healthy pregnancy, and options available to someone who becomes pregnant.</a:t>
            </a:r>
          </a:p>
        </p:txBody>
      </p:sp>
    </p:spTree>
    <p:extLst>
      <p:ext uri="{BB962C8B-B14F-4D97-AF65-F5344CB8AC3E}">
        <p14:creationId xmlns:p14="http://schemas.microsoft.com/office/powerpoint/2010/main" val="3342288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a:spLocks noGrp="1" noRot="1" noChangeAspect="1"/>
          </p:cNvSpPr>
          <p:nvPr>
            <p:ph type="sldImg"/>
          </p:nvPr>
        </p:nvSpPr>
        <p:spPr>
          <a:prstGeom prst="rect">
            <a:avLst/>
          </a:prstGeom>
        </p:spPr>
        <p:txBody>
          <a:bodyPr/>
          <a:lstStyle/>
          <a:p>
            <a:endParaRPr/>
          </a:p>
        </p:txBody>
      </p:sp>
      <p:sp>
        <p:nvSpPr>
          <p:cNvPr id="209" name="Shape 209"/>
          <p:cNvSpPr>
            <a:spLocks noGrp="1"/>
          </p:cNvSpPr>
          <p:nvPr>
            <p:ph type="body" sz="quarter" idx="1"/>
          </p:nvPr>
        </p:nvSpPr>
        <p:spPr>
          <a:prstGeom prst="rect">
            <a:avLst/>
          </a:prstGeom>
        </p:spPr>
        <p:txBody>
          <a:bodyPr/>
          <a:lstStyle>
            <a:lvl1pPr defTabSz="460582"/>
          </a:lstStyle>
          <a:p>
            <a:r>
              <a:t>People can use a chart, mark a calendar, or use a phone application like iPeriod or p tracker to keep track of the menstrual cycle.  These apps are useful for tracking periods and for being in touch with one’s body. They can also be used by someone who is trying to start a pregnancy.  However, they are not accurate enough to track ovulation as a way to avoid pregnancy (as a birth control method).</a:t>
            </a:r>
          </a:p>
        </p:txBody>
      </p:sp>
    </p:spTree>
    <p:extLst>
      <p:ext uri="{BB962C8B-B14F-4D97-AF65-F5344CB8AC3E}">
        <p14:creationId xmlns:p14="http://schemas.microsoft.com/office/powerpoint/2010/main" val="4162076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prstGeom prst="rect">
            <a:avLst/>
          </a:prstGeom>
        </p:spPr>
        <p:txBody>
          <a:bodyPr/>
          <a:lstStyle/>
          <a:p>
            <a:endParaRPr/>
          </a:p>
        </p:txBody>
      </p:sp>
      <p:sp>
        <p:nvSpPr>
          <p:cNvPr id="219" name="Shape 219"/>
          <p:cNvSpPr>
            <a:spLocks noGrp="1"/>
          </p:cNvSpPr>
          <p:nvPr>
            <p:ph type="body" sz="quarter" idx="1"/>
          </p:nvPr>
        </p:nvSpPr>
        <p:spPr>
          <a:prstGeom prst="rect">
            <a:avLst/>
          </a:prstGeom>
        </p:spPr>
        <p:txBody>
          <a:bodyPr/>
          <a:lstStyle/>
          <a:p>
            <a:r>
              <a:t>When fertilization occurs – usually 14 days/2 weeks before the next period would begin. </a:t>
            </a:r>
          </a:p>
          <a:p>
            <a:r>
              <a:t>Where fertilization occurs – in the Fallopian tube. </a:t>
            </a:r>
          </a:p>
          <a:p>
            <a:r>
              <a:t>Over half of all fertilized eggs don’t survive to become a pregnancy. </a:t>
            </a:r>
          </a:p>
          <a:p>
            <a:r>
              <a:t>If it lives, within 12 hours, the egg begins to divide – 2 cells become 4, 4 become 8, etc. as the egg travels down the tube. </a:t>
            </a:r>
          </a:p>
        </p:txBody>
      </p:sp>
    </p:spTree>
    <p:extLst>
      <p:ext uri="{BB962C8B-B14F-4D97-AF65-F5344CB8AC3E}">
        <p14:creationId xmlns:p14="http://schemas.microsoft.com/office/powerpoint/2010/main" val="154198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a:spLocks noGrp="1" noRot="1" noChangeAspect="1"/>
          </p:cNvSpPr>
          <p:nvPr>
            <p:ph type="sldImg"/>
          </p:nvPr>
        </p:nvSpPr>
        <p:spPr>
          <a:prstGeom prst="rect">
            <a:avLst/>
          </a:prstGeom>
        </p:spPr>
        <p:txBody>
          <a:bodyPr/>
          <a:lstStyle/>
          <a:p>
            <a:endParaRPr/>
          </a:p>
        </p:txBody>
      </p:sp>
      <p:sp>
        <p:nvSpPr>
          <p:cNvPr id="227" name="Shape 227"/>
          <p:cNvSpPr>
            <a:spLocks noGrp="1"/>
          </p:cNvSpPr>
          <p:nvPr>
            <p:ph type="body" sz="quarter" idx="1"/>
          </p:nvPr>
        </p:nvSpPr>
        <p:spPr>
          <a:prstGeom prst="rect">
            <a:avLst/>
          </a:prstGeom>
        </p:spPr>
        <p:txBody>
          <a:bodyPr/>
          <a:lstStyle/>
          <a:p>
            <a:r>
              <a:t>By day 4 or 5 it reaches the uterus and “plants” itself in the endometrium (lining of the uterus).  This is called implantation.  </a:t>
            </a:r>
          </a:p>
          <a:p>
            <a:r>
              <a:t>This is what most health care providers consider conception, or the beginning of pregnancy.</a:t>
            </a:r>
          </a:p>
          <a:p>
            <a:endParaRPr/>
          </a:p>
          <a:p>
            <a:r>
              <a:t>To help students better understand this process, consider showing the Nova video here: </a:t>
            </a:r>
            <a:r>
              <a:rPr u="sng">
                <a:solidFill>
                  <a:srgbClr val="0000FF"/>
                </a:solidFill>
                <a:uFill>
                  <a:solidFill>
                    <a:srgbClr val="0000FF"/>
                  </a:solidFill>
                </a:uFill>
                <a:hlinkClick r:id="rId3"/>
              </a:rPr>
              <a:t>http://www.pbs.org/wgbh/nova/miracle/program_adv.html</a:t>
            </a:r>
          </a:p>
        </p:txBody>
      </p:sp>
    </p:spTree>
    <p:extLst>
      <p:ext uri="{BB962C8B-B14F-4D97-AF65-F5344CB8AC3E}">
        <p14:creationId xmlns:p14="http://schemas.microsoft.com/office/powerpoint/2010/main" val="3679024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pPr>
              <a:defRPr b="1" i="1"/>
            </a:pPr>
            <a:r>
              <a:t>Suggested Script:</a:t>
            </a:r>
            <a:r>
              <a:rPr b="0"/>
              <a:t>  </a:t>
            </a:r>
          </a:p>
          <a:p>
            <a:pPr>
              <a:defRPr i="1"/>
            </a:pPr>
            <a:r>
              <a:t>“In California, if a female becomes pregnant there are options available. We will learn about these options in this next section. Some people may have strong beliefs and ideas about these options. We are not here to discuss what is “right” or “wrong” – We are here to discuss the options that a person can legally access in CA if they become pregnant. If you would like to discuss your values and beliefs around these options, we can identify some places and people for you to talk to.”</a:t>
            </a:r>
          </a:p>
        </p:txBody>
      </p:sp>
    </p:spTree>
    <p:extLst>
      <p:ext uri="{BB962C8B-B14F-4D97-AF65-F5344CB8AC3E}">
        <p14:creationId xmlns:p14="http://schemas.microsoft.com/office/powerpoint/2010/main" val="2712534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noRot="1" noChangeAspect="1"/>
          </p:cNvSpPr>
          <p:nvPr>
            <p:ph type="sldImg"/>
          </p:nvPr>
        </p:nvSpPr>
        <p:spPr>
          <a:prstGeom prst="rect">
            <a:avLst/>
          </a:prstGeom>
        </p:spPr>
        <p:txBody>
          <a:bodyPr/>
          <a:lstStyle/>
          <a:p>
            <a:endParaRPr/>
          </a:p>
        </p:txBody>
      </p:sp>
      <p:sp>
        <p:nvSpPr>
          <p:cNvPr id="236" name="Shape 236"/>
          <p:cNvSpPr>
            <a:spLocks noGrp="1"/>
          </p:cNvSpPr>
          <p:nvPr>
            <p:ph type="body" sz="quarter" idx="1"/>
          </p:nvPr>
        </p:nvSpPr>
        <p:spPr>
          <a:prstGeom prst="rect">
            <a:avLst/>
          </a:prstGeom>
        </p:spPr>
        <p:txBody>
          <a:bodyPr/>
          <a:lstStyle/>
          <a:p>
            <a:pPr>
              <a:defRPr b="1" i="1"/>
            </a:pPr>
            <a:r>
              <a:t>Carry pregnancy to term &amp; become a parent:</a:t>
            </a:r>
            <a:r>
              <a:rPr b="0" i="0"/>
              <a:t> Teens who choose parenting have the right to stay in school and California provides services to support them in their pregnancy and parenting.</a:t>
            </a:r>
          </a:p>
          <a:p>
            <a:r>
              <a:t> </a:t>
            </a:r>
          </a:p>
          <a:p>
            <a:pPr>
              <a:defRPr b="1" i="1"/>
            </a:pPr>
            <a:r>
              <a:t>Carry pregnancy to term &amp; make an adoption plan:</a:t>
            </a:r>
            <a:r>
              <a:rPr b="0" i="0"/>
              <a:t> There are a few different types of adoption and ways to plan an adoption. There are many resources and agencies to support somebody with this decision.</a:t>
            </a:r>
          </a:p>
          <a:p>
            <a:r>
              <a:t> </a:t>
            </a:r>
          </a:p>
          <a:p>
            <a:r>
              <a:t>NOTE: When someone chooses to carry a pregnancy to term they can access prenatal care to ensure a healthier pregnancy and childbirth. There will be more information about this in the next section.</a:t>
            </a:r>
          </a:p>
          <a:p>
            <a:r>
              <a:t/>
            </a:r>
            <a:br/>
            <a:r>
              <a:rPr b="1" i="1"/>
              <a:t>Abortion</a:t>
            </a:r>
          </a:p>
          <a:p>
            <a:r>
              <a:t>Abortion is choosing to end a pregnancy. </a:t>
            </a:r>
          </a:p>
          <a:p>
            <a:r>
              <a:t>Under California law, minors can access abortion services confidentially, meaning without their parent/guardian’s permission.</a:t>
            </a:r>
          </a:p>
          <a:p>
            <a:r>
              <a:t>In California, abortion is legal up to 24 weeks into the pregnancy for any reason. After 24 weeks, abortion is still possible if the life or health of the mother is threatened by pregnancy.</a:t>
            </a:r>
          </a:p>
          <a:p>
            <a:r>
              <a:t>There are two main types of abortion.</a:t>
            </a:r>
          </a:p>
          <a:p>
            <a:r>
              <a:t>Medication abortion is available up to 9 weeks into the pregnancy. This involves taking a medicine. The medicine is taken outside of a health center, usually in someone’s home or in a safe place. A follow-up visit is needed to make sure that the abortion is complete.</a:t>
            </a:r>
          </a:p>
          <a:p>
            <a:r>
              <a:t>In-clinic abortion is available up to 24 weeks into the pregnancy.  It can be done in a variety of ways. This type of procedure is performed in a health center, hospital, or a doctor’s office.</a:t>
            </a:r>
          </a:p>
          <a:p>
            <a:r>
              <a:t> </a:t>
            </a:r>
          </a:p>
        </p:txBody>
      </p:sp>
    </p:spTree>
    <p:extLst>
      <p:ext uri="{BB962C8B-B14F-4D97-AF65-F5344CB8AC3E}">
        <p14:creationId xmlns:p14="http://schemas.microsoft.com/office/powerpoint/2010/main" val="3621857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Shape 241"/>
          <p:cNvSpPr>
            <a:spLocks noGrp="1" noRot="1" noChangeAspect="1"/>
          </p:cNvSpPr>
          <p:nvPr>
            <p:ph type="sldImg"/>
          </p:nvPr>
        </p:nvSpPr>
        <p:spPr>
          <a:prstGeom prst="rect">
            <a:avLst/>
          </a:prstGeom>
        </p:spPr>
        <p:txBody>
          <a:bodyPr/>
          <a:lstStyle/>
          <a:p>
            <a:endParaRPr/>
          </a:p>
        </p:txBody>
      </p:sp>
      <p:sp>
        <p:nvSpPr>
          <p:cNvPr id="242" name="Shape 242"/>
          <p:cNvSpPr>
            <a:spLocks noGrp="1"/>
          </p:cNvSpPr>
          <p:nvPr>
            <p:ph type="body" sz="quarter" idx="1"/>
          </p:nvPr>
        </p:nvSpPr>
        <p:spPr>
          <a:prstGeom prst="rect">
            <a:avLst/>
          </a:prstGeom>
        </p:spPr>
        <p:txBody>
          <a:bodyPr/>
          <a:lstStyle/>
          <a:p>
            <a:pPr>
              <a:defRPr b="1" i="1"/>
            </a:pPr>
            <a:r>
              <a:t>California’s Safe Surrender Baby Law</a:t>
            </a:r>
          </a:p>
          <a:p>
            <a:r>
              <a:t>A parent can safely surrender a baby to a designated Safe Surrender site (hospital, fire department, police station) within 72 hours of its birth. “Safe” means that the parent will not get in legal trouble for doing so. This also means that a baby, that might not have been cared for if it stayed with it’s parent, is now safe. This is intended for emergency situations.</a:t>
            </a:r>
          </a:p>
        </p:txBody>
      </p:sp>
    </p:spTree>
    <p:extLst>
      <p:ext uri="{BB962C8B-B14F-4D97-AF65-F5344CB8AC3E}">
        <p14:creationId xmlns:p14="http://schemas.microsoft.com/office/powerpoint/2010/main" val="4039736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noRot="1" noChangeAspect="1"/>
          </p:cNvSpPr>
          <p:nvPr>
            <p:ph type="sldImg"/>
          </p:nvPr>
        </p:nvSpPr>
        <p:spPr>
          <a:prstGeom prst="rect">
            <a:avLst/>
          </a:prstGeom>
        </p:spPr>
        <p:txBody>
          <a:bodyPr/>
          <a:lstStyle/>
          <a:p>
            <a:endParaRPr/>
          </a:p>
        </p:txBody>
      </p:sp>
      <p:sp>
        <p:nvSpPr>
          <p:cNvPr id="246" name="Shape 246"/>
          <p:cNvSpPr>
            <a:spLocks noGrp="1"/>
          </p:cNvSpPr>
          <p:nvPr>
            <p:ph type="body" sz="quarter" idx="1"/>
          </p:nvPr>
        </p:nvSpPr>
        <p:spPr>
          <a:prstGeom prst="rect">
            <a:avLst/>
          </a:prstGeom>
        </p:spPr>
        <p:txBody>
          <a:bodyPr/>
          <a:lstStyle/>
          <a:p>
            <a:r>
              <a:t>Explain to students that you will now be reviewing information about how a pregnancy develops and how a baby is born. </a:t>
            </a:r>
          </a:p>
          <a:p>
            <a:endParaRPr/>
          </a:p>
          <a:p>
            <a:pPr>
              <a:defRPr b="1" i="1"/>
            </a:pPr>
            <a:r>
              <a:t>Teacher Tip:</a:t>
            </a:r>
          </a:p>
          <a:p>
            <a:pPr>
              <a:defRPr i="1"/>
            </a:pPr>
            <a:r>
              <a:t>If time allows, cue up and show the 3rd chapter of PBS’s 8-part film: Life’s Greatest Miracle.  This chapter shows the sperm’s journey to the egg.  It is available online at: </a:t>
            </a:r>
            <a:r>
              <a:rPr u="sng">
                <a:solidFill>
                  <a:srgbClr val="0000FF"/>
                </a:solidFill>
                <a:uFill>
                  <a:solidFill>
                    <a:srgbClr val="0000FF"/>
                  </a:solidFill>
                </a:uFill>
                <a:hlinkClick r:id="rId3"/>
              </a:rPr>
              <a:t>http://www.pbs.org/wgbh/nova/miracle/program_adv.html</a:t>
            </a:r>
            <a:r>
              <a:t/>
            </a:r>
            <a:br/>
            <a:r>
              <a:t/>
            </a:r>
            <a:br/>
            <a:r>
              <a:t>If you’d like to go into more depth on this topic, or would like to show students video of pregnancy and birth, the DVDs “The Miracle of Life” and “From Conception to Birth” have been approved for use in SFUSD high schools, and are available for check out from School Health Programs. Call 415-242-2615 for more information. </a:t>
            </a:r>
          </a:p>
        </p:txBody>
      </p:sp>
    </p:spTree>
    <p:extLst>
      <p:ext uri="{BB962C8B-B14F-4D97-AF65-F5344CB8AC3E}">
        <p14:creationId xmlns:p14="http://schemas.microsoft.com/office/powerpoint/2010/main" val="1047568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a:spLocks noGrp="1" noRot="1" noChangeAspect="1"/>
          </p:cNvSpPr>
          <p:nvPr>
            <p:ph type="sldImg"/>
          </p:nvPr>
        </p:nvSpPr>
        <p:spPr>
          <a:prstGeom prst="rect">
            <a:avLst/>
          </a:prstGeom>
        </p:spPr>
        <p:txBody>
          <a:bodyPr/>
          <a:lstStyle/>
          <a:p>
            <a:endParaRPr/>
          </a:p>
        </p:txBody>
      </p:sp>
      <p:sp>
        <p:nvSpPr>
          <p:cNvPr id="252" name="Shape 252"/>
          <p:cNvSpPr>
            <a:spLocks noGrp="1"/>
          </p:cNvSpPr>
          <p:nvPr>
            <p:ph type="body" sz="quarter" idx="1"/>
          </p:nvPr>
        </p:nvSpPr>
        <p:spPr>
          <a:prstGeom prst="rect">
            <a:avLst/>
          </a:prstGeom>
        </p:spPr>
        <p:txBody>
          <a:bodyPr/>
          <a:lstStyle/>
          <a:p>
            <a:r>
              <a:t>Brainstorm early pregnancy symptoms. Ask the class what they think are some symptoms or signs that a person is pregnant. Correct any misinformation. Click to reveal the answers. </a:t>
            </a:r>
          </a:p>
          <a:p>
            <a:endParaRPr/>
          </a:p>
          <a:p>
            <a:pPr>
              <a:defRPr b="1"/>
            </a:pPr>
            <a:r>
              <a:t>Suggested Script</a:t>
            </a:r>
            <a:br/>
            <a:r>
              <a:rPr b="0" i="1"/>
              <a:t>Not all females experience the same symptoms to the same degree.  In fact, some females experience no symptoms at all early on in a pregnancy. Someone who has had unprotected penis-vagina sex and notices any of these symptoms may want to get a pregnancy test.  Pregnancy tests are FREE at teen clinics and can be done as early as 2 weeks after unprotected sex to see if a pregnancy has started.</a:t>
            </a:r>
          </a:p>
        </p:txBody>
      </p:sp>
    </p:spTree>
    <p:extLst>
      <p:ext uri="{BB962C8B-B14F-4D97-AF65-F5344CB8AC3E}">
        <p14:creationId xmlns:p14="http://schemas.microsoft.com/office/powerpoint/2010/main" val="1665436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noRot="1" noChangeAspect="1"/>
          </p:cNvSpPr>
          <p:nvPr>
            <p:ph type="sldImg"/>
          </p:nvPr>
        </p:nvSpPr>
        <p:spPr>
          <a:prstGeom prst="rect">
            <a:avLst/>
          </a:prstGeom>
        </p:spPr>
        <p:txBody>
          <a:bodyPr/>
          <a:lstStyle/>
          <a:p>
            <a:endParaRPr/>
          </a:p>
        </p:txBody>
      </p:sp>
      <p:sp>
        <p:nvSpPr>
          <p:cNvPr id="270" name="Shape 270"/>
          <p:cNvSpPr>
            <a:spLocks noGrp="1"/>
          </p:cNvSpPr>
          <p:nvPr>
            <p:ph type="body" sz="quarter" idx="1"/>
          </p:nvPr>
        </p:nvSpPr>
        <p:spPr>
          <a:prstGeom prst="rect">
            <a:avLst/>
          </a:prstGeom>
        </p:spPr>
        <p:txBody>
          <a:bodyPr/>
          <a:lstStyle/>
          <a:p>
            <a:r>
              <a:t>During months 1 &amp; 2</a:t>
            </a:r>
          </a:p>
          <a:p>
            <a:r>
              <a:t>At this point, many females don’t know that they are pregnant yet.  Yet, this is an important time for organ and brain development.  An embryo can experience negative consequences from the pregnant female using tobacco, drugs or alcohol, becoming infected with an STI, or engaging in unhealthy behaviors.  </a:t>
            </a:r>
          </a:p>
          <a:p>
            <a:r>
              <a:t>Embryonic Development: The ball of cells develops into an embryo at the start of the sixth week. The embryonic stage lasts about 5 weeks. During this time all major internal organs begin developing.</a:t>
            </a:r>
          </a:p>
          <a:p>
            <a:r>
              <a:t>This is also when the neural tube forms – the neural tube will later become the brain, spinal cord, and major nerves.  If a female doesn’t have enough folic acid (an important B-vitamin) in her body before pregnancy, these organs may not develop properly. Folic acid plays an important role in the development of these organs, which is why some pregnant people take extra folic acid before and/or during pregnancy. We will talk about this a little later.</a:t>
            </a:r>
          </a:p>
          <a:p>
            <a:r>
              <a:t>By the end of the 2nd month, the heart has formed, webbed fingers and toes develop, and the embryo has the beginnings of a liver, external ears, eyes, eyelids, and upper lip.</a:t>
            </a:r>
          </a:p>
          <a:p>
            <a:r>
              <a:t>During month 3</a:t>
            </a:r>
          </a:p>
          <a:p>
            <a:r>
              <a:t>The embryo becomes a fetus.</a:t>
            </a:r>
          </a:p>
          <a:p>
            <a:r>
              <a:t>Umbilical cord connects the abdomen of the fetus to the placenta.  The placenta is attached to the wall of the uterus:</a:t>
            </a:r>
          </a:p>
          <a:p>
            <a:r>
              <a:t>The placenta absorbs nutrients from the female’s bloodstream. </a:t>
            </a:r>
          </a:p>
          <a:p>
            <a:r>
              <a:t>The cord carries nutrients and oxygen to and takes wastes away from the fetus.</a:t>
            </a:r>
          </a:p>
          <a:p>
            <a:r>
              <a:t>Fetus is about 2–3 inches long.</a:t>
            </a:r>
          </a:p>
          <a:p>
            <a:r>
              <a:t>Hormones begin to make external sex organs appear — female or male.</a:t>
            </a:r>
          </a:p>
          <a:p>
            <a:r>
              <a:t>Fetus begins moving.</a:t>
            </a:r>
          </a:p>
          <a:p>
            <a:pPr defTabSz="460582"/>
            <a:r>
              <a:t/>
            </a:r>
            <a:br/>
            <a:r>
              <a:t>NOTE: A medication abortion (taking a set of pills to end a pregnancy) is available at most health centers for up through 9 weeks (just over 2 months, during the first trimester).</a:t>
            </a:r>
          </a:p>
        </p:txBody>
      </p:sp>
    </p:spTree>
    <p:extLst>
      <p:ext uri="{BB962C8B-B14F-4D97-AF65-F5344CB8AC3E}">
        <p14:creationId xmlns:p14="http://schemas.microsoft.com/office/powerpoint/2010/main" val="2453463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Shape 285"/>
          <p:cNvSpPr>
            <a:spLocks noGrp="1" noRot="1" noChangeAspect="1"/>
          </p:cNvSpPr>
          <p:nvPr>
            <p:ph type="sldImg"/>
          </p:nvPr>
        </p:nvSpPr>
        <p:spPr>
          <a:prstGeom prst="rect">
            <a:avLst/>
          </a:prstGeom>
        </p:spPr>
        <p:txBody>
          <a:bodyPr/>
          <a:lstStyle/>
          <a:p>
            <a:endParaRPr/>
          </a:p>
        </p:txBody>
      </p:sp>
      <p:sp>
        <p:nvSpPr>
          <p:cNvPr id="286" name="Shape 286"/>
          <p:cNvSpPr>
            <a:spLocks noGrp="1"/>
          </p:cNvSpPr>
          <p:nvPr>
            <p:ph type="body" sz="quarter" idx="1"/>
          </p:nvPr>
        </p:nvSpPr>
        <p:spPr>
          <a:prstGeom prst="rect">
            <a:avLst/>
          </a:prstGeom>
        </p:spPr>
        <p:txBody>
          <a:bodyPr/>
          <a:lstStyle/>
          <a:p>
            <a:r>
              <a:t>SECOND TRIMESTER (months 4-6):</a:t>
            </a:r>
          </a:p>
          <a:p>
            <a:r>
              <a:t>Organs continue to mature.</a:t>
            </a:r>
          </a:p>
          <a:p>
            <a:r>
              <a:t>By the end of the sixth month, fetus is ¾ of its birth length -- about 14 inches long.</a:t>
            </a:r>
          </a:p>
          <a:p>
            <a:r>
              <a:t>By end of 2nd trimester, fetus cannot survive outside the uterus without extraordinary medical attention, including periodic help with breathing.</a:t>
            </a:r>
          </a:p>
          <a:p>
            <a:r>
              <a:t> </a:t>
            </a:r>
          </a:p>
          <a:p>
            <a:r>
              <a:t>NOTE: Abortion can be legally accessed in CA up until 24 weeks (about 6 months, at the end of the second trimester). After 24 weeks, abortion is legal only if performed in order to save the life or health of the mother. This will be discussed more during the section on pregnancy options. </a:t>
            </a:r>
          </a:p>
          <a:p>
            <a:r>
              <a:t>About 1 in 3 females will have an abortion at some point in their lives. </a:t>
            </a:r>
          </a:p>
        </p:txBody>
      </p:sp>
    </p:spTree>
    <p:extLst>
      <p:ext uri="{BB962C8B-B14F-4D97-AF65-F5344CB8AC3E}">
        <p14:creationId xmlns:p14="http://schemas.microsoft.com/office/powerpoint/2010/main" val="787250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prstGeom prst="rect">
            <a:avLst/>
          </a:prstGeom>
        </p:spPr>
        <p:txBody>
          <a:bodyPr/>
          <a:lstStyle/>
          <a:p>
            <a:endParaRPr/>
          </a:p>
        </p:txBody>
      </p:sp>
      <p:sp>
        <p:nvSpPr>
          <p:cNvPr id="133" name="Shape 133"/>
          <p:cNvSpPr>
            <a:spLocks noGrp="1"/>
          </p:cNvSpPr>
          <p:nvPr>
            <p:ph type="body" sz="quarter" idx="1"/>
          </p:nvPr>
        </p:nvSpPr>
        <p:spPr>
          <a:prstGeom prst="rect">
            <a:avLst/>
          </a:prstGeom>
        </p:spPr>
        <p:txBody>
          <a:bodyPr/>
          <a:lstStyle/>
          <a:p>
            <a:r>
              <a:t>Show slide #2, with images of different types of families. Remind students that there are lots of types of families, and ask them to start thinking about what kind of family they might want to have someday. Then turn to the Do Now questions on slide #3, and ask students to write their responses to the questions.</a:t>
            </a:r>
            <a:endParaRPr i="1"/>
          </a:p>
        </p:txBody>
      </p:sp>
    </p:spTree>
    <p:extLst>
      <p:ext uri="{BB962C8B-B14F-4D97-AF65-F5344CB8AC3E}">
        <p14:creationId xmlns:p14="http://schemas.microsoft.com/office/powerpoint/2010/main" val="29185632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noRot="1" noChangeAspect="1"/>
          </p:cNvSpPr>
          <p:nvPr>
            <p:ph type="sldImg"/>
          </p:nvPr>
        </p:nvSpPr>
        <p:spPr>
          <a:prstGeom prst="rect">
            <a:avLst/>
          </a:prstGeom>
        </p:spPr>
        <p:txBody>
          <a:bodyPr/>
          <a:lstStyle/>
          <a:p>
            <a:endParaRPr/>
          </a:p>
        </p:txBody>
      </p:sp>
      <p:sp>
        <p:nvSpPr>
          <p:cNvPr id="293" name="Shape 293"/>
          <p:cNvSpPr>
            <a:spLocks noGrp="1"/>
          </p:cNvSpPr>
          <p:nvPr>
            <p:ph type="body" sz="quarter" idx="1"/>
          </p:nvPr>
        </p:nvSpPr>
        <p:spPr>
          <a:prstGeom prst="rect">
            <a:avLst/>
          </a:prstGeom>
        </p:spPr>
        <p:txBody>
          <a:bodyPr/>
          <a:lstStyle/>
          <a:p>
            <a:r>
              <a:t>THIRD TRIMESTER (months 7-9):</a:t>
            </a:r>
          </a:p>
          <a:p>
            <a:r>
              <a:t>Brain and lungs continue to mature.</a:t>
            </a:r>
          </a:p>
          <a:p>
            <a:r>
              <a:t>Fetus begins to open and close its eyes, suck on its thumb and respond to light.</a:t>
            </a:r>
          </a:p>
          <a:p>
            <a:r>
              <a:t>Due date: 40 weeks from the first day of the last menstrual period.</a:t>
            </a:r>
          </a:p>
          <a:p>
            <a:r>
              <a:t>When born, the baby’s weight will average 7.6 pounds.  Under 5.5 pounds is described as “low birth weight” and being over 8.8 pounds as a “high birth weight.”  Being born very small or very large can mean more complications and health risks.</a:t>
            </a:r>
          </a:p>
          <a:p>
            <a:r>
              <a:t>Average birth length is about 20 inches long from top of the head to bottom of the heel. </a:t>
            </a:r>
          </a:p>
        </p:txBody>
      </p:sp>
    </p:spTree>
    <p:extLst>
      <p:ext uri="{BB962C8B-B14F-4D97-AF65-F5344CB8AC3E}">
        <p14:creationId xmlns:p14="http://schemas.microsoft.com/office/powerpoint/2010/main" val="2838346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Shape 299"/>
          <p:cNvSpPr>
            <a:spLocks noGrp="1" noRot="1" noChangeAspect="1"/>
          </p:cNvSpPr>
          <p:nvPr>
            <p:ph type="sldImg"/>
          </p:nvPr>
        </p:nvSpPr>
        <p:spPr>
          <a:prstGeom prst="rect">
            <a:avLst/>
          </a:prstGeom>
        </p:spPr>
        <p:txBody>
          <a:bodyPr/>
          <a:lstStyle/>
          <a:p>
            <a:endParaRPr/>
          </a:p>
        </p:txBody>
      </p:sp>
      <p:sp>
        <p:nvSpPr>
          <p:cNvPr id="300" name="Shape 300"/>
          <p:cNvSpPr>
            <a:spLocks noGrp="1"/>
          </p:cNvSpPr>
          <p:nvPr>
            <p:ph type="body" sz="quarter" idx="1"/>
          </p:nvPr>
        </p:nvSpPr>
        <p:spPr>
          <a:prstGeom prst="rect">
            <a:avLst/>
          </a:prstGeom>
        </p:spPr>
        <p:txBody>
          <a:bodyPr/>
          <a:lstStyle/>
          <a:p>
            <a:pPr>
              <a:lnSpc>
                <a:spcPct val="80000"/>
              </a:lnSpc>
              <a:defRPr sz="1100"/>
            </a:pPr>
            <a:r>
              <a:t>Explain to students that this is the process of birthing a baby. This includes labor and delivery. </a:t>
            </a:r>
          </a:p>
          <a:p>
            <a:pPr>
              <a:lnSpc>
                <a:spcPct val="80000"/>
              </a:lnSpc>
              <a:defRPr sz="1100"/>
            </a:pPr>
            <a:r>
              <a:t> </a:t>
            </a:r>
          </a:p>
          <a:p>
            <a:pPr>
              <a:lnSpc>
                <a:spcPct val="80000"/>
              </a:lnSpc>
              <a:defRPr sz="1100"/>
            </a:pPr>
            <a:r>
              <a:t>There are 4 stages of vaginal birth:</a:t>
            </a:r>
          </a:p>
          <a:p>
            <a:pPr>
              <a:lnSpc>
                <a:spcPct val="80000"/>
              </a:lnSpc>
              <a:defRPr sz="1100"/>
            </a:pPr>
            <a:r>
              <a:t>Early Labor – This is when the cervix begins dilating. Contractions, or waves of sensation similar to menstrual cramps, will begin occurring at first spread apart and then closer together and more regularly.  The contractions are helping to open the cervix. This stage ends when the cervix is 3 cm in dilation (about the size of a golf or ping-pong ball). This stage can last anywhere from 6-12 hours. </a:t>
            </a:r>
          </a:p>
          <a:p>
            <a:pPr>
              <a:lnSpc>
                <a:spcPct val="80000"/>
              </a:lnSpc>
              <a:defRPr sz="1100"/>
            </a:pPr>
            <a:r>
              <a:t>Stage 1: Active Labor – This is when the cervix dilates from 3cm to 10 cm (about the size of a grapefruit). Contractions will become stronger and closer together until they are happening almost one after another. The head is usually positioned on the cervix, the face positioned towards the spine. If the head is not positioned on the cervix, this is called a “breech” position. It can be safe to deliver the baby in this position, but some health care providers will recommend a Cesarean birth instead. This stage can last up to 8 hours or longer. </a:t>
            </a:r>
          </a:p>
          <a:p>
            <a:pPr>
              <a:lnSpc>
                <a:spcPct val="80000"/>
              </a:lnSpc>
              <a:defRPr sz="1100"/>
            </a:pPr>
            <a:r>
              <a:t>Stage 2: Delivery – This is when the baby is delivered. The baby has to do a series of maneuvers to twist and move through the pelvis. When the baby is born it will take its first breath of air using its lungs. Usually, shortly after birth the umbilical cord is cut. This stage can take a few minutes or a few hours. </a:t>
            </a:r>
          </a:p>
          <a:p>
            <a:pPr>
              <a:lnSpc>
                <a:spcPct val="80000"/>
              </a:lnSpc>
              <a:defRPr sz="1100"/>
            </a:pPr>
            <a:r>
              <a:t>Stage 3: Delivering the Placenta – This is when the placenta is delivered. The placenta is an organ that connects the developing fetus to the uterine wall to allow nutrients, waste, and oxygen to be exchanged between the mother and fetus. After the baby is born the uterus will continue to contract and expel the placenta. This is usually completed within 10-12 minutes after the baby has been delivered. </a:t>
            </a:r>
          </a:p>
          <a:p>
            <a:pPr>
              <a:lnSpc>
                <a:spcPct val="80000"/>
              </a:lnSpc>
              <a:defRPr sz="1100"/>
            </a:pPr>
            <a:r>
              <a:t> </a:t>
            </a:r>
          </a:p>
          <a:p>
            <a:pPr>
              <a:lnSpc>
                <a:spcPct val="80000"/>
              </a:lnSpc>
              <a:defRPr sz="1100"/>
            </a:pPr>
            <a:r>
              <a:t>For people who have a Cesarean birth, sometimes it is a planned procedure and the female does not experience these stages of childbirth. Other times it is not planned and someone may go through stage 1 and 2 before deciding to have a Cesarean birth. </a:t>
            </a:r>
          </a:p>
          <a:p>
            <a:pPr>
              <a:lnSpc>
                <a:spcPct val="80000"/>
              </a:lnSpc>
              <a:defRPr sz="1100"/>
            </a:pPr>
            <a:r>
              <a:t> </a:t>
            </a:r>
          </a:p>
        </p:txBody>
      </p:sp>
    </p:spTree>
    <p:extLst>
      <p:ext uri="{BB962C8B-B14F-4D97-AF65-F5344CB8AC3E}">
        <p14:creationId xmlns:p14="http://schemas.microsoft.com/office/powerpoint/2010/main" val="2023632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304"/>
          <p:cNvSpPr>
            <a:spLocks noGrp="1" noRot="1" noChangeAspect="1"/>
          </p:cNvSpPr>
          <p:nvPr>
            <p:ph type="sldImg"/>
          </p:nvPr>
        </p:nvSpPr>
        <p:spPr>
          <a:prstGeom prst="rect">
            <a:avLst/>
          </a:prstGeom>
        </p:spPr>
        <p:txBody>
          <a:bodyPr/>
          <a:lstStyle/>
          <a:p>
            <a:endParaRPr/>
          </a:p>
        </p:txBody>
      </p:sp>
      <p:sp>
        <p:nvSpPr>
          <p:cNvPr id="305" name="Shape 305"/>
          <p:cNvSpPr>
            <a:spLocks noGrp="1"/>
          </p:cNvSpPr>
          <p:nvPr>
            <p:ph type="body" sz="quarter" idx="1"/>
          </p:nvPr>
        </p:nvSpPr>
        <p:spPr>
          <a:prstGeom prst="rect">
            <a:avLst/>
          </a:prstGeom>
        </p:spPr>
        <p:txBody>
          <a:bodyPr/>
          <a:lstStyle/>
          <a:p>
            <a:r>
              <a:t>There are many birthing options for someone to consider when giving birth. </a:t>
            </a:r>
          </a:p>
          <a:p>
            <a:r>
              <a:t>Type of birth: vaginal (baby is birthed through vaginal canal) or Cesarean birth (the baby is born through a surgical procedure in which a surgeon opens the uterus). The rates of Cesarean births are increasing in the US. In 2011, 32% of births were Cesarean births. </a:t>
            </a:r>
          </a:p>
          <a:p>
            <a:r>
              <a:t>Setting: hospital, birthing center, home birth, water birth.</a:t>
            </a:r>
          </a:p>
          <a:p>
            <a:r>
              <a:t>Support: physician/doctor, midwife, doulas, friends/family/partner(s).</a:t>
            </a:r>
          </a:p>
          <a:p>
            <a:r>
              <a:t>Comfort measures: medications, massage, water birth, aromatherapy, acupressure, positions (such as standing, laying down, kneeling, leaning or swatting), etc. </a:t>
            </a:r>
          </a:p>
          <a:p>
            <a:r>
              <a:t> </a:t>
            </a:r>
          </a:p>
          <a:p>
            <a:r>
              <a:t>Explain to students that every person experiences childbirth differently. What students may have seen in movies or on TV does not accurately represent how all people experience childbirth. </a:t>
            </a:r>
          </a:p>
        </p:txBody>
      </p:sp>
    </p:spTree>
    <p:extLst>
      <p:ext uri="{BB962C8B-B14F-4D97-AF65-F5344CB8AC3E}">
        <p14:creationId xmlns:p14="http://schemas.microsoft.com/office/powerpoint/2010/main" val="14846615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Shape 308"/>
          <p:cNvSpPr>
            <a:spLocks noGrp="1" noRot="1" noChangeAspect="1"/>
          </p:cNvSpPr>
          <p:nvPr>
            <p:ph type="sldImg"/>
          </p:nvPr>
        </p:nvSpPr>
        <p:spPr>
          <a:prstGeom prst="rect">
            <a:avLst/>
          </a:prstGeom>
        </p:spPr>
        <p:txBody>
          <a:bodyPr/>
          <a:lstStyle/>
          <a:p>
            <a:endParaRPr/>
          </a:p>
        </p:txBody>
      </p:sp>
      <p:sp>
        <p:nvSpPr>
          <p:cNvPr id="309" name="Shape 309"/>
          <p:cNvSpPr>
            <a:spLocks noGrp="1"/>
          </p:cNvSpPr>
          <p:nvPr>
            <p:ph type="body" sz="quarter" idx="1"/>
          </p:nvPr>
        </p:nvSpPr>
        <p:spPr>
          <a:prstGeom prst="rect">
            <a:avLst/>
          </a:prstGeom>
        </p:spPr>
        <p:txBody>
          <a:bodyPr/>
          <a:lstStyle/>
          <a:p>
            <a:r>
              <a:t>Review with students how life choices can impact our health. </a:t>
            </a:r>
          </a:p>
        </p:txBody>
      </p:sp>
    </p:spTree>
    <p:extLst>
      <p:ext uri="{BB962C8B-B14F-4D97-AF65-F5344CB8AC3E}">
        <p14:creationId xmlns:p14="http://schemas.microsoft.com/office/powerpoint/2010/main" val="1572520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a:spLocks noGrp="1" noRot="1" noChangeAspect="1"/>
          </p:cNvSpPr>
          <p:nvPr>
            <p:ph type="sldImg"/>
          </p:nvPr>
        </p:nvSpPr>
        <p:spPr>
          <a:prstGeom prst="rect">
            <a:avLst/>
          </a:prstGeom>
        </p:spPr>
        <p:txBody>
          <a:bodyPr/>
          <a:lstStyle/>
          <a:p>
            <a:endParaRPr/>
          </a:p>
        </p:txBody>
      </p:sp>
      <p:sp>
        <p:nvSpPr>
          <p:cNvPr id="314" name="Shape 314"/>
          <p:cNvSpPr>
            <a:spLocks noGrp="1"/>
          </p:cNvSpPr>
          <p:nvPr>
            <p:ph type="body" sz="quarter" idx="1"/>
          </p:nvPr>
        </p:nvSpPr>
        <p:spPr>
          <a:prstGeom prst="rect">
            <a:avLst/>
          </a:prstGeom>
        </p:spPr>
        <p:txBody>
          <a:bodyPr/>
          <a:lstStyle/>
          <a:p>
            <a:r>
              <a:t>IMPACTS ON HEALTH</a:t>
            </a:r>
          </a:p>
          <a:p>
            <a:r>
              <a:t>Begin the discussion by brainstorming the following: </a:t>
            </a:r>
          </a:p>
          <a:p>
            <a:pPr>
              <a:defRPr b="1" i="1"/>
            </a:pPr>
            <a:r>
              <a:t>What actions do people take to be healthy?</a:t>
            </a:r>
            <a:r>
              <a:rPr b="0" i="0"/>
              <a:t> Write down answers – might include eat healthy foods, exercise, etc.</a:t>
            </a:r>
          </a:p>
          <a:p>
            <a:pPr>
              <a:defRPr b="1" i="1"/>
            </a:pPr>
            <a:r>
              <a:t>What are some of the things that can have a negative impact on health?</a:t>
            </a:r>
            <a:r>
              <a:rPr b="0" i="0"/>
              <a:t> Write down answers – might include taking drugs, eating junk food, etc.</a:t>
            </a:r>
          </a:p>
          <a:p>
            <a:pPr>
              <a:defRPr b="1" i="1"/>
            </a:pPr>
            <a:r>
              <a:t>Which of these can help or interfere with a healthy pregnancy?</a:t>
            </a:r>
            <a:r>
              <a:rPr b="0" i="0"/>
              <a:t>  Circle responses– explain that this is one of the reasons that it’s important for people who want to continue a pregnancy to get a special kind of health care called prenatal care.  </a:t>
            </a:r>
          </a:p>
        </p:txBody>
      </p:sp>
    </p:spTree>
    <p:extLst>
      <p:ext uri="{BB962C8B-B14F-4D97-AF65-F5344CB8AC3E}">
        <p14:creationId xmlns:p14="http://schemas.microsoft.com/office/powerpoint/2010/main" val="1974311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a:spLocks noGrp="1" noRot="1" noChangeAspect="1"/>
          </p:cNvSpPr>
          <p:nvPr>
            <p:ph type="sldImg"/>
          </p:nvPr>
        </p:nvSpPr>
        <p:spPr>
          <a:prstGeom prst="rect">
            <a:avLst/>
          </a:prstGeom>
        </p:spPr>
        <p:txBody>
          <a:bodyPr/>
          <a:lstStyle/>
          <a:p>
            <a:endParaRPr/>
          </a:p>
        </p:txBody>
      </p:sp>
      <p:sp>
        <p:nvSpPr>
          <p:cNvPr id="319" name="Shape 319"/>
          <p:cNvSpPr>
            <a:spLocks noGrp="1"/>
          </p:cNvSpPr>
          <p:nvPr>
            <p:ph type="body" sz="quarter" idx="1"/>
          </p:nvPr>
        </p:nvSpPr>
        <p:spPr>
          <a:prstGeom prst="rect">
            <a:avLst/>
          </a:prstGeom>
        </p:spPr>
        <p:txBody>
          <a:bodyPr/>
          <a:lstStyle/>
          <a:p>
            <a:r>
              <a:t>Prenatal Care:</a:t>
            </a:r>
          </a:p>
          <a:p>
            <a:r>
              <a:t>Prenatal care helps to protect the biological mom’s health. Because of more people accessing prenatal healthcare, pregnancy and childbirth are safer than ever before.  (100 years ago, almost 1 in 100 births resulted in the mother’s death.  Today, less than 1 in 8000 births result in the biological mother’s death. Still, this rate is much higher than the death rate from all forms of birth control combined.)</a:t>
            </a:r>
          </a:p>
          <a:p>
            <a:r>
              <a:t>Prenatal care also helps to protect the fetus’ health.  (About 150 years ago (1850), the infant death rate was 216.8 per 1,000 population for white babies and 340 per 1,000 population for black babies. In 2000, it was 5.7 per 1,000 population for white babies and 14.1 per 1,000 populations for black babies.)</a:t>
            </a:r>
          </a:p>
          <a:p>
            <a:r>
              <a:t>Health professionals recommend that someone who is pregnant gets prenatal care as early as possible, since the first trimester of pregnancy is so important to the fetus’ development.</a:t>
            </a:r>
          </a:p>
          <a:p>
            <a:r>
              <a:t>Prenatal care involves regular check-ups with a health care provider, usually someone who specializes in women’s health and/or pregnancy (i.e. gynecologist, obstetrician, or midwife).  Usually, check-ups become more frequent later in pregnancy.</a:t>
            </a:r>
            <a:br/>
            <a:r>
              <a:t/>
            </a:r>
            <a:br/>
            <a:r>
              <a:t>The health care provider partners with the biological mother to help her and the fetus by:</a:t>
            </a:r>
          </a:p>
          <a:p>
            <a:r>
              <a:t>Providing medical services.</a:t>
            </a:r>
          </a:p>
          <a:p>
            <a:r>
              <a:t>Making recommendations about how to maintain a healthy lifestyle while pregnant – taking vitamins, having a healthy diet, and exercising.</a:t>
            </a:r>
          </a:p>
          <a:p>
            <a:r>
              <a:t>Checking for and treating potential health problems early.</a:t>
            </a:r>
          </a:p>
          <a:p>
            <a:r>
              <a:t>Providing information and answering questions about pregnancy and birth.</a:t>
            </a:r>
          </a:p>
          <a:p>
            <a:r>
              <a:t> </a:t>
            </a:r>
          </a:p>
          <a:p>
            <a:r>
              <a:t>Under current health care law, all insurance plans must provide free or low-cost prenatal care; in California, any person, regardless of immigration and/or documentation status or age, who is pregnant, has the right to free or low-cost prenatal care.</a:t>
            </a:r>
          </a:p>
          <a:p>
            <a:endParaRPr/>
          </a:p>
        </p:txBody>
      </p:sp>
    </p:spTree>
    <p:extLst>
      <p:ext uri="{BB962C8B-B14F-4D97-AF65-F5344CB8AC3E}">
        <p14:creationId xmlns:p14="http://schemas.microsoft.com/office/powerpoint/2010/main" val="11873368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Shape 323"/>
          <p:cNvSpPr>
            <a:spLocks noGrp="1" noRot="1" noChangeAspect="1"/>
          </p:cNvSpPr>
          <p:nvPr>
            <p:ph type="sldImg"/>
          </p:nvPr>
        </p:nvSpPr>
        <p:spPr>
          <a:prstGeom prst="rect">
            <a:avLst/>
          </a:prstGeom>
        </p:spPr>
        <p:txBody>
          <a:bodyPr/>
          <a:lstStyle/>
          <a:p>
            <a:endParaRPr/>
          </a:p>
        </p:txBody>
      </p:sp>
      <p:sp>
        <p:nvSpPr>
          <p:cNvPr id="324" name="Shape 324"/>
          <p:cNvSpPr>
            <a:spLocks noGrp="1"/>
          </p:cNvSpPr>
          <p:nvPr>
            <p:ph type="body" sz="quarter" idx="1"/>
          </p:nvPr>
        </p:nvSpPr>
        <p:spPr>
          <a:prstGeom prst="rect">
            <a:avLst/>
          </a:prstGeom>
        </p:spPr>
        <p:txBody>
          <a:bodyPr/>
          <a:lstStyle/>
          <a:p>
            <a:r>
              <a:t>Going back to our previous discussion about steps people take to improve their health, why do you think it is important for all people, regardless of sex or gender, to be healthy before pregnancy occurs? </a:t>
            </a:r>
          </a:p>
          <a:p>
            <a:r>
              <a:t>The biological father’s health can affect the health of his sperm.  </a:t>
            </a:r>
          </a:p>
          <a:p>
            <a:r>
              <a:t>The biological mother’s health can affect not only effect the health of her eggs but also the health of a growing embryo even before she knows that she is pregnant.  </a:t>
            </a:r>
          </a:p>
          <a:p>
            <a:r>
              <a:t>Being healthy before pregnancy is called preconception health (pre=before, conception=pregnancy).  </a:t>
            </a:r>
          </a:p>
        </p:txBody>
      </p:sp>
    </p:spTree>
    <p:extLst>
      <p:ext uri="{BB962C8B-B14F-4D97-AF65-F5344CB8AC3E}">
        <p14:creationId xmlns:p14="http://schemas.microsoft.com/office/powerpoint/2010/main" val="39814900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Shape 328"/>
          <p:cNvSpPr>
            <a:spLocks noGrp="1" noRot="1" noChangeAspect="1"/>
          </p:cNvSpPr>
          <p:nvPr>
            <p:ph type="sldImg"/>
          </p:nvPr>
        </p:nvSpPr>
        <p:spPr>
          <a:prstGeom prst="rect">
            <a:avLst/>
          </a:prstGeom>
        </p:spPr>
        <p:txBody>
          <a:bodyPr/>
          <a:lstStyle/>
          <a:p>
            <a:endParaRPr/>
          </a:p>
        </p:txBody>
      </p:sp>
      <p:sp>
        <p:nvSpPr>
          <p:cNvPr id="329" name="Shape 329"/>
          <p:cNvSpPr>
            <a:spLocks noGrp="1"/>
          </p:cNvSpPr>
          <p:nvPr>
            <p:ph type="body" sz="quarter" idx="1"/>
          </p:nvPr>
        </p:nvSpPr>
        <p:spPr>
          <a:prstGeom prst="rect">
            <a:avLst/>
          </a:prstGeom>
        </p:spPr>
        <p:txBody>
          <a:bodyPr/>
          <a:lstStyle/>
          <a:p>
            <a:r>
              <a:t>Pass out the Preconception Health Handout.   </a:t>
            </a:r>
          </a:p>
          <a:p>
            <a:r>
              <a:t> </a:t>
            </a:r>
          </a:p>
          <a:p>
            <a:r>
              <a:t>Point out that most of the recommended actions are the same for all people. Review the basics:</a:t>
            </a:r>
          </a:p>
          <a:p>
            <a:r>
              <a:t> </a:t>
            </a:r>
          </a:p>
          <a:p>
            <a:r>
              <a:t>Maintain a healthy lifestyle:</a:t>
            </a:r>
          </a:p>
          <a:p>
            <a:r>
              <a:t>Take a multi-vitamin with 400-800 micrograms of a B-vitamin called folic acid every day.  Folic acid helps prevent serious birth defects of the brain and spine (neural tube defects), as well as other birth defects like cleft palate.  New research shows that it may also help males have healthier sperm. </a:t>
            </a:r>
          </a:p>
          <a:p>
            <a:r>
              <a:t>Eat balanced and nutritious meals, and exercise.</a:t>
            </a:r>
          </a:p>
          <a:p>
            <a:r>
              <a:t>Avoid drugs, alcohol, and smoking. These can affect someone’s overall health, including sperm quality and the health of a pregnancy. </a:t>
            </a:r>
          </a:p>
          <a:p>
            <a:r>
              <a:t>Limiting caffeine before and during pregnancy can also support someone’s ability to become pregnant and maintain a healthy pregnancy. </a:t>
            </a:r>
          </a:p>
          <a:p>
            <a:r>
              <a:t> </a:t>
            </a:r>
          </a:p>
          <a:p>
            <a:r>
              <a:t>If possible, see a health care provider before starting a pregnancy.  All of the following can affect the health of a fetus and/or biological mother. Some can also affect sperm health or cause early (pre-term) birth:</a:t>
            </a:r>
          </a:p>
          <a:p>
            <a:r>
              <a:t>Test for sexually transmitted infections (STIs like Chlamydia, Gonorrhea and HIV). Anyone 12 or older can access these services confidentially. It’s healthier to treat or cure STIs before pregnancy.  STIs can be passed between sexual partners. If left untreated, STIs can be harmful to someone’s health as well as the health of a growing pregnancy.  Students will learn more about STIs in a later lesson. </a:t>
            </a:r>
          </a:p>
          <a:p>
            <a:r>
              <a:t>Make sure vaccinations are up-to-date. Certain diseases, like flu, chickenpox and measles can affect the health of a fetus.  </a:t>
            </a:r>
          </a:p>
          <a:p>
            <a:r>
              <a:t>Make sure that medical conditions are under control, including asthma, diabetes, depression, high blood pressure, thyroid disease, and epilepsy. </a:t>
            </a:r>
          </a:p>
          <a:p>
            <a:r>
              <a:t>Check to see if any medicines, over-the-counter drugs, or herbal and dietary supplements could be harmful to a growing pregnancy. </a:t>
            </a:r>
          </a:p>
          <a:p>
            <a:pPr>
              <a:defRPr i="1"/>
            </a:pPr>
            <a:r>
              <a:t>People can choose to get tested for genetic conditions that could be inherited</a:t>
            </a:r>
          </a:p>
        </p:txBody>
      </p:sp>
    </p:spTree>
    <p:extLst>
      <p:ext uri="{BB962C8B-B14F-4D97-AF65-F5344CB8AC3E}">
        <p14:creationId xmlns:p14="http://schemas.microsoft.com/office/powerpoint/2010/main" val="39977374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Shape 333"/>
          <p:cNvSpPr>
            <a:spLocks noGrp="1" noRot="1" noChangeAspect="1"/>
          </p:cNvSpPr>
          <p:nvPr>
            <p:ph type="sldImg"/>
          </p:nvPr>
        </p:nvSpPr>
        <p:spPr>
          <a:prstGeom prst="rect">
            <a:avLst/>
          </a:prstGeom>
        </p:spPr>
        <p:txBody>
          <a:bodyPr/>
          <a:lstStyle/>
          <a:p>
            <a:endParaRPr/>
          </a:p>
        </p:txBody>
      </p:sp>
      <p:sp>
        <p:nvSpPr>
          <p:cNvPr id="334" name="Shape 334"/>
          <p:cNvSpPr>
            <a:spLocks noGrp="1"/>
          </p:cNvSpPr>
          <p:nvPr>
            <p:ph type="body" sz="quarter" idx="1"/>
          </p:nvPr>
        </p:nvSpPr>
        <p:spPr>
          <a:prstGeom prst="rect">
            <a:avLst/>
          </a:prstGeom>
        </p:spPr>
        <p:txBody>
          <a:bodyPr/>
          <a:lstStyle/>
          <a:p>
            <a:r>
              <a:t>Ask students to brainstorm answers to this question. Click to reveal the answers. </a:t>
            </a:r>
          </a:p>
          <a:p>
            <a:pPr>
              <a:defRPr b="1" i="1"/>
            </a:pPr>
            <a:r>
              <a:t>What are the benefits of practicing these habits, even if one isn’t planning a pregnancy? </a:t>
            </a:r>
          </a:p>
          <a:p>
            <a:r>
              <a:t>Many of these actions help ALL individuals stay healthy. </a:t>
            </a:r>
          </a:p>
          <a:p>
            <a:r>
              <a:t>These are things people can do to form healthy habits</a:t>
            </a:r>
          </a:p>
          <a:p>
            <a:r>
              <a:t>50% of all pregnancies are unplanned and one of the most important times for sperm and embryo health is BEFORE fertilization.  This is the reason that preconception health is recommended for anyone who is having sex that could result in a pregnancy.  </a:t>
            </a:r>
          </a:p>
          <a:p>
            <a:r>
              <a:t> </a:t>
            </a:r>
          </a:p>
        </p:txBody>
      </p:sp>
    </p:spTree>
    <p:extLst>
      <p:ext uri="{BB962C8B-B14F-4D97-AF65-F5344CB8AC3E}">
        <p14:creationId xmlns:p14="http://schemas.microsoft.com/office/powerpoint/2010/main" val="11797249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Shape 338"/>
          <p:cNvSpPr>
            <a:spLocks noGrp="1" noRot="1" noChangeAspect="1"/>
          </p:cNvSpPr>
          <p:nvPr>
            <p:ph type="sldImg"/>
          </p:nvPr>
        </p:nvSpPr>
        <p:spPr>
          <a:prstGeom prst="rect">
            <a:avLst/>
          </a:prstGeom>
        </p:spPr>
        <p:txBody>
          <a:bodyPr/>
          <a:lstStyle/>
          <a:p>
            <a:endParaRPr/>
          </a:p>
        </p:txBody>
      </p:sp>
      <p:sp>
        <p:nvSpPr>
          <p:cNvPr id="339" name="Shape 339"/>
          <p:cNvSpPr>
            <a:spLocks noGrp="1"/>
          </p:cNvSpPr>
          <p:nvPr>
            <p:ph type="body" sz="quarter" idx="1"/>
          </p:nvPr>
        </p:nvSpPr>
        <p:spPr>
          <a:prstGeom prst="rect">
            <a:avLst/>
          </a:prstGeom>
        </p:spPr>
        <p:txBody>
          <a:bodyPr/>
          <a:lstStyle/>
          <a:p>
            <a:r>
              <a:t>Ask students to brainstorm answers to this question. Click to reveal the answers. </a:t>
            </a:r>
          </a:p>
        </p:txBody>
      </p:sp>
    </p:spTree>
    <p:extLst>
      <p:ext uri="{BB962C8B-B14F-4D97-AF65-F5344CB8AC3E}">
        <p14:creationId xmlns:p14="http://schemas.microsoft.com/office/powerpoint/2010/main" val="4194733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prstGeom prst="rect">
            <a:avLst/>
          </a:prstGeom>
        </p:spPr>
        <p:txBody>
          <a:bodyPr/>
          <a:lstStyle/>
          <a:p>
            <a:endParaRPr/>
          </a:p>
        </p:txBody>
      </p:sp>
      <p:sp>
        <p:nvSpPr>
          <p:cNvPr id="138" name="Shape 138"/>
          <p:cNvSpPr>
            <a:spLocks noGrp="1"/>
          </p:cNvSpPr>
          <p:nvPr>
            <p:ph type="body" sz="quarter" idx="1"/>
          </p:nvPr>
        </p:nvSpPr>
        <p:spPr>
          <a:prstGeom prst="rect">
            <a:avLst/>
          </a:prstGeom>
        </p:spPr>
        <p:txBody>
          <a:bodyPr/>
          <a:lstStyle/>
          <a:p>
            <a:r>
              <a:t>Have students complete the do now question. </a:t>
            </a:r>
          </a:p>
        </p:txBody>
      </p:sp>
    </p:spTree>
    <p:extLst>
      <p:ext uri="{BB962C8B-B14F-4D97-AF65-F5344CB8AC3E}">
        <p14:creationId xmlns:p14="http://schemas.microsoft.com/office/powerpoint/2010/main" val="34175150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Shape 343"/>
          <p:cNvSpPr>
            <a:spLocks noGrp="1" noRot="1" noChangeAspect="1"/>
          </p:cNvSpPr>
          <p:nvPr>
            <p:ph type="sldImg"/>
          </p:nvPr>
        </p:nvSpPr>
        <p:spPr>
          <a:prstGeom prst="rect">
            <a:avLst/>
          </a:prstGeom>
        </p:spPr>
        <p:txBody>
          <a:bodyPr/>
          <a:lstStyle/>
          <a:p>
            <a:endParaRPr/>
          </a:p>
        </p:txBody>
      </p:sp>
      <p:sp>
        <p:nvSpPr>
          <p:cNvPr id="344" name="Shape 344"/>
          <p:cNvSpPr>
            <a:spLocks noGrp="1"/>
          </p:cNvSpPr>
          <p:nvPr>
            <p:ph type="body" sz="quarter" idx="1"/>
          </p:nvPr>
        </p:nvSpPr>
        <p:spPr>
          <a:prstGeom prst="rect">
            <a:avLst/>
          </a:prstGeom>
        </p:spPr>
        <p:txBody>
          <a:bodyPr/>
          <a:lstStyle/>
          <a:p>
            <a:r>
              <a:t>Ask students to brainstorm answers to this question. Click to reveal the answers. </a:t>
            </a:r>
          </a:p>
        </p:txBody>
      </p:sp>
    </p:spTree>
    <p:extLst>
      <p:ext uri="{BB962C8B-B14F-4D97-AF65-F5344CB8AC3E}">
        <p14:creationId xmlns:p14="http://schemas.microsoft.com/office/powerpoint/2010/main" val="25444498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Shape 349"/>
          <p:cNvSpPr>
            <a:spLocks noGrp="1" noRot="1" noChangeAspect="1"/>
          </p:cNvSpPr>
          <p:nvPr>
            <p:ph type="sldImg"/>
          </p:nvPr>
        </p:nvSpPr>
        <p:spPr>
          <a:prstGeom prst="rect">
            <a:avLst/>
          </a:prstGeom>
        </p:spPr>
        <p:txBody>
          <a:bodyPr/>
          <a:lstStyle/>
          <a:p>
            <a:endParaRPr/>
          </a:p>
        </p:txBody>
      </p:sp>
      <p:sp>
        <p:nvSpPr>
          <p:cNvPr id="350" name="Shape 350"/>
          <p:cNvSpPr>
            <a:spLocks noGrp="1"/>
          </p:cNvSpPr>
          <p:nvPr>
            <p:ph type="body" sz="quarter" idx="1"/>
          </p:nvPr>
        </p:nvSpPr>
        <p:spPr>
          <a:prstGeom prst="rect">
            <a:avLst/>
          </a:prstGeom>
        </p:spPr>
        <p:txBody>
          <a:bodyPr/>
          <a:lstStyle/>
          <a:p>
            <a:r>
              <a:t>Today is for Tomorrow</a:t>
            </a:r>
          </a:p>
          <a:p>
            <a:r>
              <a:t>Direct students to the “Today is for Tomorrow” Tumblr and text campaign for teens. It gives messages of health living, including pregnancy prevention, job seeking tips, mental health, and more. If there is time, click on the link to the tumblr account. </a:t>
            </a:r>
          </a:p>
          <a:p>
            <a:pPr>
              <a:defRPr u="sng"/>
            </a:pPr>
            <a:r>
              <a:rPr>
                <a:solidFill>
                  <a:srgbClr val="0000FF"/>
                </a:solidFill>
                <a:uFill>
                  <a:solidFill>
                    <a:srgbClr val="0000FF"/>
                  </a:solidFill>
                </a:uFill>
                <a:hlinkClick r:id="rId3"/>
              </a:rPr>
              <a:t>www.todayis4tomorrow.tumblr.com/</a:t>
            </a:r>
          </a:p>
          <a:p>
            <a:r>
              <a:t>Text “TODAY” to 61827</a:t>
            </a:r>
          </a:p>
          <a:p>
            <a:r>
              <a:t> </a:t>
            </a:r>
          </a:p>
          <a:p>
            <a:pPr>
              <a:defRPr i="1"/>
            </a:pPr>
            <a:r>
              <a:t>Explain that when the peer educators from the Teenage Pregnancy and Parenting Program come to share their experiences, they will talk more about preconception health</a:t>
            </a:r>
            <a:r>
              <a:rPr i="0"/>
              <a:t> </a:t>
            </a:r>
          </a:p>
        </p:txBody>
      </p:sp>
    </p:spTree>
    <p:extLst>
      <p:ext uri="{BB962C8B-B14F-4D97-AF65-F5344CB8AC3E}">
        <p14:creationId xmlns:p14="http://schemas.microsoft.com/office/powerpoint/2010/main" val="398537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noRot="1" noChangeAspect="1"/>
          </p:cNvSpPr>
          <p:nvPr>
            <p:ph type="sldImg"/>
          </p:nvPr>
        </p:nvSpPr>
        <p:spPr>
          <a:prstGeom prst="rect">
            <a:avLst/>
          </a:prstGeom>
        </p:spPr>
        <p:txBody>
          <a:bodyPr/>
          <a:lstStyle/>
          <a:p>
            <a:endParaRPr/>
          </a:p>
        </p:txBody>
      </p:sp>
      <p:sp>
        <p:nvSpPr>
          <p:cNvPr id="144" name="Shape 144"/>
          <p:cNvSpPr>
            <a:spLocks noGrp="1"/>
          </p:cNvSpPr>
          <p:nvPr>
            <p:ph type="body" sz="quarter" idx="1"/>
          </p:nvPr>
        </p:nvSpPr>
        <p:spPr>
          <a:prstGeom prst="rect">
            <a:avLst/>
          </a:prstGeom>
        </p:spPr>
        <p:txBody>
          <a:bodyPr/>
          <a:lstStyle/>
          <a:p>
            <a:pPr>
              <a:defRPr b="1" i="1"/>
            </a:pPr>
            <a:r>
              <a:t>Suggested Script:</a:t>
            </a:r>
            <a:r>
              <a:rPr b="0"/>
              <a:t>  </a:t>
            </a:r>
          </a:p>
          <a:p>
            <a:pPr>
              <a:defRPr i="1"/>
            </a:pPr>
            <a:r>
              <a:t>In order to understand how and when pregnancy is possible, we need to first understand menstruation and the menstrual cycle.</a:t>
            </a:r>
          </a:p>
          <a:p>
            <a:pPr>
              <a:defRPr i="1"/>
            </a:pPr>
            <a:r>
              <a:t>Understanding menstruation helps us understand how pregnancy can occur. Now we know that about 2 weeks before the period begins, or halfway through someone’s cycle is when ovulation tends to occur.  If a cycle lasts 28 days, the time when someone will be most fertile (likely to get pregnant) is between days 11-16 of the cycle.  It will be 7 days sooner in someone with a 21-day cycle, 7 days later in someone with a 35-day cycle. Periods may be irregular for 12-18 months after menarche (first period) – for example for a teen they might have 21 days between periods, then 28 days, and then 20 days. It is very common for teens to have irregular cycles; as teens get older their cycles tend to become more regular.</a:t>
            </a:r>
          </a:p>
        </p:txBody>
      </p:sp>
    </p:spTree>
    <p:extLst>
      <p:ext uri="{BB962C8B-B14F-4D97-AF65-F5344CB8AC3E}">
        <p14:creationId xmlns:p14="http://schemas.microsoft.com/office/powerpoint/2010/main" val="484664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noRot="1" noChangeAspect="1"/>
          </p:cNvSpPr>
          <p:nvPr>
            <p:ph type="sldImg"/>
          </p:nvPr>
        </p:nvSpPr>
        <p:spPr>
          <a:prstGeom prst="rect">
            <a:avLst/>
          </a:prstGeom>
        </p:spPr>
        <p:txBody>
          <a:bodyPr/>
          <a:lstStyle/>
          <a:p>
            <a:endParaRPr/>
          </a:p>
        </p:txBody>
      </p:sp>
      <p:sp>
        <p:nvSpPr>
          <p:cNvPr id="153" name="Shape 153"/>
          <p:cNvSpPr>
            <a:spLocks noGrp="1"/>
          </p:cNvSpPr>
          <p:nvPr>
            <p:ph type="body" sz="quarter" idx="1"/>
          </p:nvPr>
        </p:nvSpPr>
        <p:spPr>
          <a:prstGeom prst="rect">
            <a:avLst/>
          </a:prstGeom>
        </p:spPr>
        <p:txBody>
          <a:bodyPr/>
          <a:lstStyle/>
          <a:p>
            <a:r>
              <a:t>Menstruation is when the lining of the uterus sheds and comes out of the body through the vagina. Some people call this “a period.” Someone will usually get their period once a month at roughly the same time every month, but it may take 12-18 months after the first period before it becomes regular. It is common and normal for teens to have irregular periods. </a:t>
            </a:r>
          </a:p>
        </p:txBody>
      </p:sp>
    </p:spTree>
    <p:extLst>
      <p:ext uri="{BB962C8B-B14F-4D97-AF65-F5344CB8AC3E}">
        <p14:creationId xmlns:p14="http://schemas.microsoft.com/office/powerpoint/2010/main" val="2172508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endParaRPr/>
          </a:p>
          <a:p>
            <a:r>
              <a:t>About 1-6 tablespoons of blood comes out over the 4-7 days that a person has a period. However, this blood is thicker and darker because it contains skin cells and tissue. There may be clumps of skin cells in the blood. This is normal.  </a:t>
            </a:r>
          </a:p>
          <a:p>
            <a:endParaRPr/>
          </a:p>
          <a:p>
            <a:r>
              <a:t>People can use different types of products to catch their menstrual blood. These include pads, tampons, and menstrual cups. It is recommended to avoid scented products because they can cause irritation. Someone could talk with a parent/guardian or trusted adult to figure out what products to use.</a:t>
            </a:r>
          </a:p>
          <a:p>
            <a:r>
              <a:t/>
            </a:r>
            <a:br/>
            <a:r>
              <a:t>About half of all females get period cramps. Using a heating pad or hot water bottle on the abdomen can help to relieve discomfort. Staying hydrated, doing mild exercise, eating healthy foods, and stretching can also help with cramps. If menstrual cramps are severe someone can take over the counter pain medication or talk to a healthcare provider. </a:t>
            </a:r>
          </a:p>
          <a:p>
            <a:r>
              <a:t> </a:t>
            </a:r>
          </a:p>
        </p:txBody>
      </p:sp>
    </p:spTree>
    <p:extLst>
      <p:ext uri="{BB962C8B-B14F-4D97-AF65-F5344CB8AC3E}">
        <p14:creationId xmlns:p14="http://schemas.microsoft.com/office/powerpoint/2010/main" val="652305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t>Menstruation happens on a monthly cycle, anywhere between 20-45 days- average is 28 days. This is called the female sexual cycle. The menstrual cycle is how the ovaries and other sexual organs prepares each month in case a pregnancy starts. The cycle is controlled by the hormones estrogen and progesterone. </a:t>
            </a:r>
          </a:p>
          <a:p>
            <a:r>
              <a:t> </a:t>
            </a:r>
          </a:p>
          <a:p>
            <a:r>
              <a:t>If time allows, review the menstrual cycle using this MSNBCMedia animation:</a:t>
            </a:r>
          </a:p>
          <a:p>
            <a:pPr>
              <a:defRPr i="1"/>
            </a:pPr>
            <a:r>
              <a:t>(</a:t>
            </a:r>
            <a:r>
              <a:rPr u="sng">
                <a:solidFill>
                  <a:srgbClr val="0000FF"/>
                </a:solidFill>
                <a:uFill>
                  <a:solidFill>
                    <a:srgbClr val="0000FF"/>
                  </a:solidFill>
                </a:uFill>
                <a:hlinkClick r:id="rId3"/>
              </a:rPr>
              <a:t>http://msnbcmedia.msn.com/i/msnbc/Components/Interactives/Health/WomensHealth/zFlashAssets/menstrual_cycle_dw2%5B1%5D.swf</a:t>
            </a:r>
            <a:r>
              <a:t>) </a:t>
            </a:r>
          </a:p>
        </p:txBody>
      </p:sp>
    </p:spTree>
    <p:extLst>
      <p:ext uri="{BB962C8B-B14F-4D97-AF65-F5344CB8AC3E}">
        <p14:creationId xmlns:p14="http://schemas.microsoft.com/office/powerpoint/2010/main" val="3824783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noRot="1" noChangeAspect="1"/>
          </p:cNvSpPr>
          <p:nvPr>
            <p:ph type="sldImg"/>
          </p:nvPr>
        </p:nvSpPr>
        <p:spPr>
          <a:prstGeom prst="rect">
            <a:avLst/>
          </a:prstGeom>
        </p:spPr>
        <p:txBody>
          <a:bodyPr/>
          <a:lstStyle/>
          <a:p>
            <a:endParaRPr/>
          </a:p>
        </p:txBody>
      </p:sp>
      <p:sp>
        <p:nvSpPr>
          <p:cNvPr id="185" name="Shape 185"/>
          <p:cNvSpPr>
            <a:spLocks noGrp="1"/>
          </p:cNvSpPr>
          <p:nvPr>
            <p:ph type="body" sz="quarter" idx="1"/>
          </p:nvPr>
        </p:nvSpPr>
        <p:spPr>
          <a:prstGeom prst="rect">
            <a:avLst/>
          </a:prstGeom>
        </p:spPr>
        <p:txBody>
          <a:bodyPr/>
          <a:lstStyle/>
          <a:p>
            <a:r>
              <a:t>The menstrual cycle begins on the first day of menstruation/period. During someone’s period, the lining of the uterus (endometrium), which consists of blood and tissue, “sheds.” A period can last 4-7 days.</a:t>
            </a:r>
          </a:p>
          <a:p>
            <a:r>
              <a:t>After menstruation/the period is over, the body prepares to become pregnant:</a:t>
            </a:r>
          </a:p>
          <a:p>
            <a:pPr lvl="1" indent="457200"/>
            <a:r>
              <a:t>The ovary will release a mature egg.</a:t>
            </a:r>
          </a:p>
          <a:p>
            <a:pPr lvl="1" indent="457200"/>
            <a:r>
              <a:t>The endometrium (lining of the uterus) begins to grow again.</a:t>
            </a:r>
          </a:p>
          <a:p>
            <a:r>
              <a:t>If the egg is not fertilized:</a:t>
            </a:r>
          </a:p>
          <a:p>
            <a:pPr lvl="1" indent="457200"/>
            <a:r>
              <a:t>The egg leaves the Fallopian tube and disintegrates (breaks down).</a:t>
            </a:r>
          </a:p>
          <a:p>
            <a:pPr lvl="1" indent="457200"/>
            <a:r>
              <a:t>About two weeks after the body releases an egg, the endometrium will start to shed again, beginning the cycle all over again.</a:t>
            </a:r>
          </a:p>
          <a:p>
            <a:r>
              <a:t>The whole menstrual cycle takes about a month, but it can range from 21-35 days.</a:t>
            </a:r>
          </a:p>
        </p:txBody>
      </p:sp>
    </p:spTree>
    <p:extLst>
      <p:ext uri="{BB962C8B-B14F-4D97-AF65-F5344CB8AC3E}">
        <p14:creationId xmlns:p14="http://schemas.microsoft.com/office/powerpoint/2010/main" val="1419136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noRot="1" noChangeAspect="1"/>
          </p:cNvSpPr>
          <p:nvPr>
            <p:ph type="sldImg"/>
          </p:nvPr>
        </p:nvSpPr>
        <p:spPr>
          <a:prstGeom prst="rect">
            <a:avLst/>
          </a:prstGeom>
        </p:spPr>
        <p:txBody>
          <a:bodyPr/>
          <a:lstStyle/>
          <a:p>
            <a:endParaRPr/>
          </a:p>
        </p:txBody>
      </p:sp>
      <p:sp>
        <p:nvSpPr>
          <p:cNvPr id="197" name="Shape 197"/>
          <p:cNvSpPr>
            <a:spLocks noGrp="1"/>
          </p:cNvSpPr>
          <p:nvPr>
            <p:ph type="body" sz="quarter" idx="1"/>
          </p:nvPr>
        </p:nvSpPr>
        <p:spPr>
          <a:prstGeom prst="rect">
            <a:avLst/>
          </a:prstGeom>
        </p:spPr>
        <p:txBody>
          <a:bodyPr/>
          <a:lstStyle>
            <a:lvl1pPr>
              <a:defRPr b="1"/>
            </a:lvl1pPr>
          </a:lstStyle>
          <a:p>
            <a:r>
              <a:t>NOTE: Slide is animated.  Click on the question to make the answer appear!</a:t>
            </a:r>
          </a:p>
        </p:txBody>
      </p:sp>
    </p:spTree>
    <p:extLst>
      <p:ext uri="{BB962C8B-B14F-4D97-AF65-F5344CB8AC3E}">
        <p14:creationId xmlns:p14="http://schemas.microsoft.com/office/powerpoint/2010/main" val="3458365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3" name="Shape 13"/>
          <p:cNvSpPr>
            <a:spLocks noGrp="1"/>
          </p:cNvSpPr>
          <p:nvPr>
            <p:ph type="title"/>
          </p:nvPr>
        </p:nvSpPr>
        <p:spPr>
          <a:xfrm>
            <a:off x="685800" y="1371600"/>
            <a:ext cx="7848600" cy="1927225"/>
          </a:xfrm>
          <a:prstGeom prst="rect">
            <a:avLst/>
          </a:prstGeom>
        </p:spPr>
        <p:txBody>
          <a:bodyPr anchor="b"/>
          <a:lstStyle>
            <a:lvl1pPr>
              <a:defRPr sz="5400" cap="all"/>
            </a:lvl1pPr>
          </a:lstStyle>
          <a:p>
            <a:r>
              <a:t>Click to edit Master title style</a:t>
            </a:r>
          </a:p>
        </p:txBody>
      </p:sp>
      <p:sp>
        <p:nvSpPr>
          <p:cNvPr id="14" name="Shape 14"/>
          <p:cNvSpPr>
            <a:spLocks noGrp="1"/>
          </p:cNvSpPr>
          <p:nvPr>
            <p:ph type="body" sz="quarter" idx="1"/>
          </p:nvPr>
        </p:nvSpPr>
        <p:spPr>
          <a:xfrm>
            <a:off x="685800" y="3505200"/>
            <a:ext cx="6400800" cy="1752600"/>
          </a:xfrm>
          <a:prstGeom prst="rect">
            <a:avLst/>
          </a:prstGeom>
        </p:spPr>
        <p:txBody>
          <a:bodyPr/>
          <a:lstStyle>
            <a:lvl1pPr marL="0" indent="0">
              <a:buClrTx/>
              <a:buSzTx/>
              <a:buFontTx/>
              <a:buNone/>
              <a:defRPr>
                <a:solidFill>
                  <a:srgbClr val="57576E"/>
                </a:solidFill>
              </a:defRPr>
            </a:lvl1pPr>
          </a:lstStyle>
          <a:p>
            <a:r>
              <a:t>Click to edit Master subtitle style</a:t>
            </a:r>
          </a:p>
        </p:txBody>
      </p:sp>
      <p:sp>
        <p:nvSpPr>
          <p:cNvPr id="15" name="Shape 15"/>
          <p:cNvSpPr/>
          <p:nvPr/>
        </p:nvSpPr>
        <p:spPr>
          <a:xfrm>
            <a:off x="685800" y="3398520"/>
            <a:ext cx="7848601" cy="1589"/>
          </a:xfrm>
          <a:prstGeom prst="line">
            <a:avLst/>
          </a:prstGeom>
          <a:ln w="19050">
            <a:solidFill>
              <a:srgbClr val="D2533C"/>
            </a:solidFill>
          </a:ln>
        </p:spPr>
        <p:txBody>
          <a:bodyPr lIns="45719" rIns="45719"/>
          <a:lstStyle/>
          <a:p>
            <a:endParaRPr/>
          </a:p>
        </p:txBody>
      </p:sp>
      <p:sp>
        <p:nvSpPr>
          <p:cNvPr id="16" name="Shape 1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6" name="Shape 96"/>
          <p:cNvSpPr>
            <a:spLocks noGrp="1"/>
          </p:cNvSpPr>
          <p:nvPr>
            <p:ph type="title"/>
          </p:nvPr>
        </p:nvSpPr>
        <p:spPr>
          <a:xfrm>
            <a:off x="457200" y="792480"/>
            <a:ext cx="2142681" cy="1264920"/>
          </a:xfrm>
          <a:prstGeom prst="rect">
            <a:avLst/>
          </a:prstGeom>
        </p:spPr>
        <p:txBody>
          <a:bodyPr anchor="b"/>
          <a:lstStyle>
            <a:lvl1pPr>
              <a:defRPr sz="2400"/>
            </a:lvl1pPr>
          </a:lstStyle>
          <a:p>
            <a:r>
              <a:t>Click to edit Master title style</a:t>
            </a:r>
          </a:p>
        </p:txBody>
      </p:sp>
      <p:sp>
        <p:nvSpPr>
          <p:cNvPr id="97" name="Shape 97"/>
          <p:cNvSpPr>
            <a:spLocks noGrp="1"/>
          </p:cNvSpPr>
          <p:nvPr>
            <p:ph type="pic" idx="13"/>
          </p:nvPr>
        </p:nvSpPr>
        <p:spPr>
          <a:xfrm>
            <a:off x="2858610" y="838200"/>
            <a:ext cx="5904390" cy="5500458"/>
          </a:xfrm>
          <a:prstGeom prst="rect">
            <a:avLst/>
          </a:prstGeom>
          <a:ln w="76200">
            <a:solidFill>
              <a:srgbClr val="FFFFFF"/>
            </a:solidFill>
            <a:miter lim="800000"/>
          </a:ln>
          <a:effectLst>
            <a:outerShdw blurRad="50800" dist="12700" dir="5400000" rotWithShape="0">
              <a:srgbClr val="000000">
                <a:alpha val="58999"/>
              </a:srgbClr>
            </a:outerShdw>
          </a:effectLst>
        </p:spPr>
        <p:txBody>
          <a:bodyPr lIns="91439" rIns="91439">
            <a:noAutofit/>
          </a:bodyPr>
          <a:lstStyle/>
          <a:p>
            <a:endParaRPr/>
          </a:p>
        </p:txBody>
      </p:sp>
      <p:sp>
        <p:nvSpPr>
          <p:cNvPr id="98" name="Shape 98"/>
          <p:cNvSpPr>
            <a:spLocks noGrp="1"/>
          </p:cNvSpPr>
          <p:nvPr>
            <p:ph type="body" sz="quarter" idx="1"/>
          </p:nvPr>
        </p:nvSpPr>
        <p:spPr>
          <a:xfrm>
            <a:off x="457200" y="2133600"/>
            <a:ext cx="2139696" cy="4242816"/>
          </a:xfrm>
          <a:prstGeom prst="rect">
            <a:avLst/>
          </a:prstGeom>
        </p:spPr>
        <p:txBody>
          <a:bodyPr/>
          <a:lstStyle>
            <a:lvl1pPr marL="0" indent="0">
              <a:spcBef>
                <a:spcPts val="300"/>
              </a:spcBef>
              <a:buClrTx/>
              <a:buSzTx/>
              <a:buFontTx/>
              <a:buNone/>
              <a:defRPr sz="1400"/>
            </a:lvl1pPr>
          </a:lstStyle>
          <a:p>
            <a:r>
              <a:t>Click to edit Master text styles</a:t>
            </a:r>
          </a:p>
        </p:txBody>
      </p:sp>
      <p:sp>
        <p:nvSpPr>
          <p:cNvPr id="99" name="Shape 9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06" name="Shape 106"/>
          <p:cNvSpPr>
            <a:spLocks noGrp="1"/>
          </p:cNvSpPr>
          <p:nvPr>
            <p:ph type="title"/>
          </p:nvPr>
        </p:nvSpPr>
        <p:spPr>
          <a:prstGeom prst="rect">
            <a:avLst/>
          </a:prstGeom>
        </p:spPr>
        <p:txBody>
          <a:bodyPr/>
          <a:lstStyle/>
          <a:p>
            <a:r>
              <a:t>Click to edit Master title style</a:t>
            </a:r>
          </a:p>
        </p:txBody>
      </p:sp>
      <p:sp>
        <p:nvSpPr>
          <p:cNvPr id="107" name="Shape 107"/>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8" name="Shape 10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15" name="Shape 115"/>
          <p:cNvSpPr>
            <a:spLocks noGrp="1"/>
          </p:cNvSpPr>
          <p:nvPr>
            <p:ph type="title"/>
          </p:nvPr>
        </p:nvSpPr>
        <p:spPr>
          <a:xfrm>
            <a:off x="6629400" y="609600"/>
            <a:ext cx="2057400" cy="5867400"/>
          </a:xfrm>
          <a:prstGeom prst="rect">
            <a:avLst/>
          </a:prstGeom>
        </p:spPr>
        <p:txBody>
          <a:bodyPr anchor="b"/>
          <a:lstStyle/>
          <a:p>
            <a:r>
              <a:t>Click to edit Master title style</a:t>
            </a:r>
          </a:p>
        </p:txBody>
      </p:sp>
      <p:sp>
        <p:nvSpPr>
          <p:cNvPr id="116" name="Shape 116"/>
          <p:cNvSpPr>
            <a:spLocks noGrp="1"/>
          </p:cNvSpPr>
          <p:nvPr>
            <p:ph type="body" idx="1"/>
          </p:nvPr>
        </p:nvSpPr>
        <p:spPr>
          <a:xfrm>
            <a:off x="457200" y="609600"/>
            <a:ext cx="6019800" cy="5867400"/>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17" name="Shape 11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0">
    <p:spTree>
      <p:nvGrpSpPr>
        <p:cNvPr id="1" name=""/>
        <p:cNvGrpSpPr/>
        <p:nvPr/>
      </p:nvGrpSpPr>
      <p:grpSpPr>
        <a:xfrm>
          <a:off x="0" y="0"/>
          <a:ext cx="0" cy="0"/>
          <a:chOff x="0" y="0"/>
          <a:chExt cx="0" cy="0"/>
        </a:xfrm>
      </p:grpSpPr>
      <p:sp>
        <p:nvSpPr>
          <p:cNvPr id="23" name="Shape 23"/>
          <p:cNvSpPr>
            <a:spLocks noGrp="1"/>
          </p:cNvSpPr>
          <p:nvPr>
            <p:ph type="title"/>
          </p:nvPr>
        </p:nvSpPr>
        <p:spPr>
          <a:xfrm>
            <a:off x="685800" y="1371600"/>
            <a:ext cx="7848600" cy="1927225"/>
          </a:xfrm>
          <a:prstGeom prst="rect">
            <a:avLst/>
          </a:prstGeom>
        </p:spPr>
        <p:txBody>
          <a:bodyPr anchor="b"/>
          <a:lstStyle>
            <a:lvl1pPr>
              <a:defRPr sz="5400" cap="all"/>
            </a:lvl1pPr>
          </a:lstStyle>
          <a:p>
            <a:r>
              <a:t>Click to edit Master title style</a:t>
            </a:r>
          </a:p>
        </p:txBody>
      </p:sp>
      <p:sp>
        <p:nvSpPr>
          <p:cNvPr id="24" name="Shape 24"/>
          <p:cNvSpPr>
            <a:spLocks noGrp="1"/>
          </p:cNvSpPr>
          <p:nvPr>
            <p:ph type="body" sz="quarter" idx="1"/>
          </p:nvPr>
        </p:nvSpPr>
        <p:spPr>
          <a:xfrm>
            <a:off x="685800" y="3505200"/>
            <a:ext cx="6400800" cy="1752600"/>
          </a:xfrm>
          <a:prstGeom prst="rect">
            <a:avLst/>
          </a:prstGeom>
        </p:spPr>
        <p:txBody>
          <a:bodyPr/>
          <a:lstStyle>
            <a:lvl1pPr marL="0" indent="0">
              <a:buClrTx/>
              <a:buSzTx/>
              <a:buFontTx/>
              <a:buNone/>
              <a:defRPr>
                <a:solidFill>
                  <a:srgbClr val="57576E"/>
                </a:solidFill>
              </a:defRPr>
            </a:lvl1pPr>
          </a:lstStyle>
          <a:p>
            <a:r>
              <a:t>Click to edit Master subtitle style</a:t>
            </a:r>
          </a:p>
        </p:txBody>
      </p:sp>
      <p:sp>
        <p:nvSpPr>
          <p:cNvPr id="25" name="Shape 2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r>
              <a:t>Click to edit Master title style</a:t>
            </a:r>
          </a:p>
        </p:txBody>
      </p:sp>
      <p:sp>
        <p:nvSpPr>
          <p:cNvPr id="33" name="Shape 33"/>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34" name="Shape 3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bg>
      <p:bgPr>
        <a:solidFill>
          <a:srgbClr val="D2533C"/>
        </a:solidFill>
        <a:effectLst/>
      </p:bgPr>
    </p:bg>
    <p:spTree>
      <p:nvGrpSpPr>
        <p:cNvPr id="1" name=""/>
        <p:cNvGrpSpPr/>
        <p:nvPr/>
      </p:nvGrpSpPr>
      <p:grpSpPr>
        <a:xfrm>
          <a:off x="0" y="0"/>
          <a:ext cx="0" cy="0"/>
          <a:chOff x="0" y="0"/>
          <a:chExt cx="0" cy="0"/>
        </a:xfrm>
      </p:grpSpPr>
      <p:sp>
        <p:nvSpPr>
          <p:cNvPr id="41" name="Shape 41"/>
          <p:cNvSpPr>
            <a:spLocks noGrp="1"/>
          </p:cNvSpPr>
          <p:nvPr>
            <p:ph type="title"/>
          </p:nvPr>
        </p:nvSpPr>
        <p:spPr>
          <a:xfrm>
            <a:off x="722312" y="2362200"/>
            <a:ext cx="7772401" cy="2200275"/>
          </a:xfrm>
          <a:prstGeom prst="rect">
            <a:avLst/>
          </a:prstGeom>
        </p:spPr>
        <p:txBody>
          <a:bodyPr anchor="b"/>
          <a:lstStyle>
            <a:lvl1pPr>
              <a:defRPr sz="4800" cap="all">
                <a:solidFill>
                  <a:srgbClr val="F3F2DC"/>
                </a:solidFill>
              </a:defRPr>
            </a:lvl1pPr>
          </a:lstStyle>
          <a:p>
            <a:r>
              <a:t>Click to edit Master title style</a:t>
            </a:r>
          </a:p>
        </p:txBody>
      </p:sp>
      <p:sp>
        <p:nvSpPr>
          <p:cNvPr id="42" name="Shape 42"/>
          <p:cNvSpPr>
            <a:spLocks noGrp="1"/>
          </p:cNvSpPr>
          <p:nvPr>
            <p:ph type="body" sz="quarter" idx="1"/>
          </p:nvPr>
        </p:nvSpPr>
        <p:spPr>
          <a:xfrm>
            <a:off x="722312" y="4626864"/>
            <a:ext cx="7772401" cy="1500188"/>
          </a:xfrm>
          <a:prstGeom prst="rect">
            <a:avLst/>
          </a:prstGeom>
        </p:spPr>
        <p:txBody>
          <a:bodyPr/>
          <a:lstStyle>
            <a:lvl1pPr marL="0" indent="0">
              <a:buClrTx/>
              <a:buSzTx/>
              <a:buFontTx/>
              <a:buNone/>
              <a:defRPr>
                <a:solidFill>
                  <a:srgbClr val="F3F2DC"/>
                </a:solidFill>
              </a:defRPr>
            </a:lvl1pPr>
          </a:lstStyle>
          <a:p>
            <a:r>
              <a:t>Click to edit Master text styles</a:t>
            </a:r>
          </a:p>
        </p:txBody>
      </p:sp>
      <p:sp>
        <p:nvSpPr>
          <p:cNvPr id="43" name="Shape 4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p>
            <a:r>
              <a:t>Click to edit Master title style</a:t>
            </a:r>
          </a:p>
        </p:txBody>
      </p:sp>
      <p:sp>
        <p:nvSpPr>
          <p:cNvPr id="51" name="Shape 51"/>
          <p:cNvSpPr>
            <a:spLocks noGrp="1"/>
          </p:cNvSpPr>
          <p:nvPr>
            <p:ph type="body" sz="half" idx="1"/>
          </p:nvPr>
        </p:nvSpPr>
        <p:spPr>
          <a:xfrm>
            <a:off x="457200" y="1673351"/>
            <a:ext cx="4038600" cy="4718305"/>
          </a:xfrm>
          <a:prstGeom prst="rect">
            <a:avLst/>
          </a:prstGeom>
        </p:spPr>
        <p:txBody>
          <a:bodyPr/>
          <a:lstStyle>
            <a:lvl1pPr>
              <a:spcBef>
                <a:spcPts val="600"/>
              </a:spcBef>
              <a:defRPr sz="2800"/>
            </a:lvl1pPr>
            <a:lvl2pPr marL="487680" indent="-213360">
              <a:spcBef>
                <a:spcPts val="600"/>
              </a:spcBef>
              <a:defRPr sz="2800"/>
            </a:lvl2pPr>
            <a:lvl3pPr marL="804672" indent="-256032">
              <a:spcBef>
                <a:spcPts val="600"/>
              </a:spcBef>
              <a:defRPr sz="2800"/>
            </a:lvl3pPr>
            <a:lvl4pPr marL="1107439" indent="-284480">
              <a:spcBef>
                <a:spcPts val="600"/>
              </a:spcBef>
              <a:defRPr sz="2800"/>
            </a:lvl4pPr>
            <a:lvl5pPr marL="1264919" indent="-213360">
              <a:spcBef>
                <a:spcPts val="600"/>
              </a:spcBef>
              <a:defRPr sz="2800"/>
            </a:lvl5pPr>
          </a:lstStyle>
          <a:p>
            <a:r>
              <a:t>Click to edit Master text styles</a:t>
            </a:r>
          </a:p>
          <a:p>
            <a:pPr lvl="1"/>
            <a:r>
              <a:t>Second level</a:t>
            </a:r>
          </a:p>
          <a:p>
            <a:pPr lvl="2"/>
            <a:r>
              <a:t>Third level</a:t>
            </a:r>
          </a:p>
          <a:p>
            <a:pPr lvl="3"/>
            <a:r>
              <a:t>Fourth level</a:t>
            </a:r>
          </a:p>
          <a:p>
            <a:pPr lvl="4"/>
            <a:r>
              <a:t>Fifth level</a:t>
            </a:r>
          </a:p>
        </p:txBody>
      </p:sp>
      <p:sp>
        <p:nvSpPr>
          <p:cNvPr id="52" name="Shape 5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r>
              <a:t>Click to edit Master title style</a:t>
            </a:r>
          </a:p>
        </p:txBody>
      </p:sp>
      <p:sp>
        <p:nvSpPr>
          <p:cNvPr id="60" name="Shape 60"/>
          <p:cNvSpPr>
            <a:spLocks noGrp="1"/>
          </p:cNvSpPr>
          <p:nvPr>
            <p:ph type="body" sz="quarter" idx="1"/>
          </p:nvPr>
        </p:nvSpPr>
        <p:spPr>
          <a:xfrm>
            <a:off x="457200" y="1676400"/>
            <a:ext cx="3931921" cy="639763"/>
          </a:xfrm>
          <a:prstGeom prst="rect">
            <a:avLst/>
          </a:prstGeom>
        </p:spPr>
        <p:txBody>
          <a:bodyPr anchor="ctr"/>
          <a:lstStyle>
            <a:lvl1pPr marL="0" indent="0" algn="ctr">
              <a:spcBef>
                <a:spcPts val="400"/>
              </a:spcBef>
              <a:buClrTx/>
              <a:buSzTx/>
              <a:buFontTx/>
              <a:buNone/>
              <a:defRPr sz="2000">
                <a:solidFill>
                  <a:srgbClr val="D2533C"/>
                </a:solidFill>
              </a:defRPr>
            </a:lvl1pPr>
          </a:lstStyle>
          <a:p>
            <a:r>
              <a:t>Click to edit Master text styles</a:t>
            </a:r>
          </a:p>
        </p:txBody>
      </p:sp>
      <p:sp>
        <p:nvSpPr>
          <p:cNvPr id="61" name="Shape 61"/>
          <p:cNvSpPr>
            <a:spLocks noGrp="1"/>
          </p:cNvSpPr>
          <p:nvPr>
            <p:ph type="body" sz="quarter" idx="13"/>
          </p:nvPr>
        </p:nvSpPr>
        <p:spPr>
          <a:xfrm>
            <a:off x="4754879" y="1676399"/>
            <a:ext cx="3931921" cy="639764"/>
          </a:xfrm>
          <a:prstGeom prst="rect">
            <a:avLst/>
          </a:prstGeom>
        </p:spPr>
        <p:txBody>
          <a:bodyPr anchor="ctr"/>
          <a:lstStyle/>
          <a:p>
            <a:pPr marL="0" indent="0" algn="ctr">
              <a:spcBef>
                <a:spcPts val="400"/>
              </a:spcBef>
              <a:buClrTx/>
              <a:buSzTx/>
              <a:buFontTx/>
              <a:buNone/>
              <a:defRPr sz="2000">
                <a:solidFill>
                  <a:srgbClr val="D2533C"/>
                </a:solidFill>
              </a:defRPr>
            </a:pPr>
            <a:endParaRPr/>
          </a:p>
        </p:txBody>
      </p:sp>
      <p:sp>
        <p:nvSpPr>
          <p:cNvPr id="62" name="Shape 62"/>
          <p:cNvSpPr/>
          <p:nvPr/>
        </p:nvSpPr>
        <p:spPr>
          <a:xfrm flipH="1">
            <a:off x="4571999" y="1691640"/>
            <a:ext cx="795" cy="4709160"/>
          </a:xfrm>
          <a:prstGeom prst="line">
            <a:avLst/>
          </a:prstGeom>
          <a:ln w="19050">
            <a:solidFill>
              <a:srgbClr val="D2533C"/>
            </a:solidFill>
          </a:ln>
        </p:spPr>
        <p:txBody>
          <a:bodyPr lIns="45719" rIns="45719"/>
          <a:lstStyle/>
          <a:p>
            <a:endParaRPr/>
          </a:p>
        </p:txBody>
      </p:sp>
      <p:sp>
        <p:nvSpPr>
          <p:cNvPr id="63" name="Shape 6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0" name="Shape 70"/>
          <p:cNvSpPr>
            <a:spLocks noGrp="1"/>
          </p:cNvSpPr>
          <p:nvPr>
            <p:ph type="title"/>
          </p:nvPr>
        </p:nvSpPr>
        <p:spPr>
          <a:prstGeom prst="rect">
            <a:avLst/>
          </a:prstGeom>
        </p:spPr>
        <p:txBody>
          <a:bodyPr/>
          <a:lstStyle/>
          <a:p>
            <a:r>
              <a:t>Click to edit Master title style</a:t>
            </a:r>
          </a:p>
        </p:txBody>
      </p:sp>
      <p:sp>
        <p:nvSpPr>
          <p:cNvPr id="71" name="Shape 7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8" name="Shape 7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5" name="Shape 85"/>
          <p:cNvSpPr>
            <a:spLocks noGrp="1"/>
          </p:cNvSpPr>
          <p:nvPr>
            <p:ph type="title"/>
          </p:nvPr>
        </p:nvSpPr>
        <p:spPr>
          <a:xfrm>
            <a:off x="457200" y="792079"/>
            <a:ext cx="2139696" cy="1261874"/>
          </a:xfrm>
          <a:prstGeom prst="rect">
            <a:avLst/>
          </a:prstGeom>
        </p:spPr>
        <p:txBody>
          <a:bodyPr anchor="b"/>
          <a:lstStyle>
            <a:lvl1pPr>
              <a:defRPr sz="2400"/>
            </a:lvl1pPr>
          </a:lstStyle>
          <a:p>
            <a:r>
              <a:t>Click to edit Master title style</a:t>
            </a:r>
          </a:p>
        </p:txBody>
      </p:sp>
      <p:sp>
        <p:nvSpPr>
          <p:cNvPr id="86" name="Shape 86"/>
          <p:cNvSpPr>
            <a:spLocks noGrp="1"/>
          </p:cNvSpPr>
          <p:nvPr>
            <p:ph type="body" idx="1"/>
          </p:nvPr>
        </p:nvSpPr>
        <p:spPr>
          <a:xfrm>
            <a:off x="2971800" y="792079"/>
            <a:ext cx="5715000" cy="5577842"/>
          </a:xfrm>
          <a:prstGeom prst="rect">
            <a:avLst/>
          </a:prstGeom>
        </p:spPr>
        <p:txBody>
          <a:bodyPr/>
          <a:lstStyle>
            <a:lvl1pPr>
              <a:spcBef>
                <a:spcPts val="700"/>
              </a:spcBef>
              <a:defRPr sz="3200"/>
            </a:lvl1pPr>
            <a:lvl2pPr marL="483325" indent="-209005">
              <a:spcBef>
                <a:spcPts val="700"/>
              </a:spcBef>
              <a:defRPr sz="3200"/>
            </a:lvl2pPr>
            <a:lvl3pPr marL="792480" indent="-243840">
              <a:spcBef>
                <a:spcPts val="700"/>
              </a:spcBef>
              <a:defRPr sz="3200"/>
            </a:lvl3pPr>
            <a:lvl4pPr marL="1115567" indent="-292608">
              <a:spcBef>
                <a:spcPts val="700"/>
              </a:spcBef>
              <a:defRPr sz="3200"/>
            </a:lvl4pPr>
            <a:lvl5pPr marL="1271016" indent="-219456">
              <a:spcBef>
                <a:spcPts val="700"/>
              </a:spcBef>
              <a:defRPr sz="3200"/>
            </a:lvl5pPr>
          </a:lstStyle>
          <a:p>
            <a:r>
              <a:t>Click to edit Master text styles</a:t>
            </a:r>
          </a:p>
          <a:p>
            <a:pPr lvl="1"/>
            <a:r>
              <a:t>Second level</a:t>
            </a:r>
          </a:p>
          <a:p>
            <a:pPr lvl="2"/>
            <a:r>
              <a:t>Third level</a:t>
            </a:r>
          </a:p>
          <a:p>
            <a:pPr lvl="3"/>
            <a:r>
              <a:t>Fourth level</a:t>
            </a:r>
          </a:p>
          <a:p>
            <a:pPr lvl="4"/>
            <a:r>
              <a:t>Fifth level</a:t>
            </a:r>
          </a:p>
        </p:txBody>
      </p:sp>
      <p:sp>
        <p:nvSpPr>
          <p:cNvPr id="87" name="Shape 87"/>
          <p:cNvSpPr>
            <a:spLocks noGrp="1"/>
          </p:cNvSpPr>
          <p:nvPr>
            <p:ph type="body" sz="quarter" idx="13"/>
          </p:nvPr>
        </p:nvSpPr>
        <p:spPr>
          <a:xfrm>
            <a:off x="457201" y="2130551"/>
            <a:ext cx="2139696" cy="4243616"/>
          </a:xfrm>
          <a:prstGeom prst="rect">
            <a:avLst/>
          </a:prstGeom>
        </p:spPr>
        <p:txBody>
          <a:bodyPr/>
          <a:lstStyle/>
          <a:p>
            <a:pPr marL="0" indent="0">
              <a:spcBef>
                <a:spcPts val="300"/>
              </a:spcBef>
              <a:buClrTx/>
              <a:buSzTx/>
              <a:buFontTx/>
              <a:buNone/>
              <a:defRPr sz="1400"/>
            </a:pPr>
            <a:endParaRPr/>
          </a:p>
        </p:txBody>
      </p:sp>
      <p:sp>
        <p:nvSpPr>
          <p:cNvPr id="88" name="Shape 88"/>
          <p:cNvSpPr/>
          <p:nvPr/>
        </p:nvSpPr>
        <p:spPr>
          <a:xfrm flipH="1">
            <a:off x="2775010" y="792079"/>
            <a:ext cx="1589" cy="5577841"/>
          </a:xfrm>
          <a:prstGeom prst="line">
            <a:avLst/>
          </a:prstGeom>
          <a:ln w="19050">
            <a:solidFill>
              <a:srgbClr val="D2533C"/>
            </a:solidFill>
          </a:ln>
        </p:spPr>
        <p:txBody>
          <a:bodyPr lIns="45719" rIns="45719"/>
          <a:lstStyle/>
          <a:p>
            <a:endParaRPr/>
          </a:p>
        </p:txBody>
      </p:sp>
      <p:sp>
        <p:nvSpPr>
          <p:cNvPr id="89" name="Shape 8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 name="Shape 3"/>
          <p:cNvSpPr/>
          <p:nvPr/>
        </p:nvSpPr>
        <p:spPr>
          <a:xfrm>
            <a:off x="0" y="-1"/>
            <a:ext cx="9144000" cy="365762"/>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4" name="Shape 4"/>
          <p:cNvSpPr>
            <a:spLocks noGrp="1"/>
          </p:cNvSpPr>
          <p:nvPr>
            <p:ph type="title"/>
          </p:nvPr>
        </p:nvSpPr>
        <p:spPr>
          <a:xfrm>
            <a:off x="457200" y="533400"/>
            <a:ext cx="8229600" cy="9906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Click to edit Master title style</a:t>
            </a:r>
          </a:p>
        </p:txBody>
      </p:sp>
      <p:sp>
        <p:nvSpPr>
          <p:cNvPr id="5" name="Shape 5"/>
          <p:cNvSpPr>
            <a:spLocks noGrp="1"/>
          </p:cNvSpPr>
          <p:nvPr>
            <p:ph type="body" idx="1"/>
          </p:nvPr>
        </p:nvSpPr>
        <p:spPr>
          <a:xfrm>
            <a:off x="457200" y="1600200"/>
            <a:ext cx="8229600" cy="4876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6" name="Shape 6"/>
          <p:cNvSpPr>
            <a:spLocks noGrp="1"/>
          </p:cNvSpPr>
          <p:nvPr>
            <p:ph type="sldNum" sz="quarter" idx="2"/>
          </p:nvPr>
        </p:nvSpPr>
        <p:spPr>
          <a:xfrm>
            <a:off x="8001751" y="29210"/>
            <a:ext cx="303298" cy="307340"/>
          </a:xfrm>
          <a:prstGeom prst="rect">
            <a:avLst/>
          </a:prstGeom>
          <a:ln w="12700">
            <a:miter lim="400000"/>
          </a:ln>
        </p:spPr>
        <p:txBody>
          <a:bodyPr wrap="none" lIns="45719" rIns="45719" anchor="ctr">
            <a:spAutoFit/>
          </a:bodyPr>
          <a:lstStyle>
            <a:lvl1pPr algn="ctr">
              <a:defRPr sz="1400" b="1">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Century Gothic"/>
          <a:ea typeface="Century Gothic"/>
          <a:cs typeface="Century Gothic"/>
          <a:sym typeface="Century Gothic"/>
        </a:defRPr>
      </a:lvl1pPr>
      <a:lvl2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Century Gothic"/>
          <a:ea typeface="Century Gothic"/>
          <a:cs typeface="Century Gothic"/>
          <a:sym typeface="Century Gothic"/>
        </a:defRPr>
      </a:lvl2pPr>
      <a:lvl3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Century Gothic"/>
          <a:ea typeface="Century Gothic"/>
          <a:cs typeface="Century Gothic"/>
          <a:sym typeface="Century Gothic"/>
        </a:defRPr>
      </a:lvl3pPr>
      <a:lvl4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Century Gothic"/>
          <a:ea typeface="Century Gothic"/>
          <a:cs typeface="Century Gothic"/>
          <a:sym typeface="Century Gothic"/>
        </a:defRPr>
      </a:lvl4pPr>
      <a:lvl5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Century Gothic"/>
          <a:ea typeface="Century Gothic"/>
          <a:cs typeface="Century Gothic"/>
          <a:sym typeface="Century Gothic"/>
        </a:defRPr>
      </a:lvl5pPr>
      <a:lvl6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Century Gothic"/>
          <a:ea typeface="Century Gothic"/>
          <a:cs typeface="Century Gothic"/>
          <a:sym typeface="Century Gothic"/>
        </a:defRPr>
      </a:lvl6pPr>
      <a:lvl7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Century Gothic"/>
          <a:ea typeface="Century Gothic"/>
          <a:cs typeface="Century Gothic"/>
          <a:sym typeface="Century Gothic"/>
        </a:defRPr>
      </a:lvl7pPr>
      <a:lvl8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Century Gothic"/>
          <a:ea typeface="Century Gothic"/>
          <a:cs typeface="Century Gothic"/>
          <a:sym typeface="Century Gothic"/>
        </a:defRPr>
      </a:lvl8pPr>
      <a:lvl9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Century Gothic"/>
          <a:ea typeface="Century Gothic"/>
          <a:cs typeface="Century Gothic"/>
          <a:sym typeface="Century Gothic"/>
        </a:defRPr>
      </a:lvl9pPr>
    </p:titleStyle>
    <p:bodyStyle>
      <a:lvl1pPr marL="182879" marR="0" indent="-182879" algn="l" defTabSz="914400" rtl="0" latinLnBrk="0">
        <a:lnSpc>
          <a:spcPct val="100000"/>
        </a:lnSpc>
        <a:spcBef>
          <a:spcPts val="500"/>
        </a:spcBef>
        <a:spcAft>
          <a:spcPts val="0"/>
        </a:spcAft>
        <a:buClr>
          <a:schemeClr val="accent1"/>
        </a:buClr>
        <a:buSzPct val="85000"/>
        <a:buFont typeface="Arial"/>
        <a:buChar char="•"/>
        <a:tabLst/>
        <a:defRPr sz="2400" b="0" i="0" u="none" strike="noStrike" cap="none" spc="0" baseline="0">
          <a:ln>
            <a:noFill/>
          </a:ln>
          <a:solidFill>
            <a:srgbClr val="292934"/>
          </a:solidFill>
          <a:uFillTx/>
          <a:latin typeface="Century Gothic"/>
          <a:ea typeface="Century Gothic"/>
          <a:cs typeface="Century Gothic"/>
          <a:sym typeface="Century Gothic"/>
        </a:defRPr>
      </a:lvl1pPr>
      <a:lvl2pPr marL="493775" marR="0" indent="-219455" algn="l" defTabSz="914400" rtl="0" latinLnBrk="0">
        <a:lnSpc>
          <a:spcPct val="100000"/>
        </a:lnSpc>
        <a:spcBef>
          <a:spcPts val="500"/>
        </a:spcBef>
        <a:spcAft>
          <a:spcPts val="0"/>
        </a:spcAft>
        <a:buClr>
          <a:schemeClr val="accent1"/>
        </a:buClr>
        <a:buSzPct val="85000"/>
        <a:buFont typeface="Arial"/>
        <a:buChar char="•"/>
        <a:tabLst/>
        <a:defRPr sz="2400" b="0" i="0" u="none" strike="noStrike" cap="none" spc="0" baseline="0">
          <a:ln>
            <a:noFill/>
          </a:ln>
          <a:solidFill>
            <a:srgbClr val="292934"/>
          </a:solidFill>
          <a:uFillTx/>
          <a:latin typeface="Century Gothic"/>
          <a:ea typeface="Century Gothic"/>
          <a:cs typeface="Century Gothic"/>
          <a:sym typeface="Century Gothic"/>
        </a:defRPr>
      </a:lvl2pPr>
      <a:lvl3pPr marL="792479" marR="0" indent="-243840" algn="l" defTabSz="914400" rtl="0" latinLnBrk="0">
        <a:lnSpc>
          <a:spcPct val="100000"/>
        </a:lnSpc>
        <a:spcBef>
          <a:spcPts val="500"/>
        </a:spcBef>
        <a:spcAft>
          <a:spcPts val="0"/>
        </a:spcAft>
        <a:buClr>
          <a:schemeClr val="accent1"/>
        </a:buClr>
        <a:buSzPct val="90000"/>
        <a:buFont typeface="Arial"/>
        <a:buChar char="•"/>
        <a:tabLst/>
        <a:defRPr sz="2400" b="0" i="0" u="none" strike="noStrike" cap="none" spc="0" baseline="0">
          <a:ln>
            <a:noFill/>
          </a:ln>
          <a:solidFill>
            <a:srgbClr val="292934"/>
          </a:solidFill>
          <a:uFillTx/>
          <a:latin typeface="Century Gothic"/>
          <a:ea typeface="Century Gothic"/>
          <a:cs typeface="Century Gothic"/>
          <a:sym typeface="Century Gothic"/>
        </a:defRPr>
      </a:lvl3pPr>
      <a:lvl4pPr marL="1097279" marR="0" indent="-274319"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Century Gothic"/>
          <a:ea typeface="Century Gothic"/>
          <a:cs typeface="Century Gothic"/>
          <a:sym typeface="Century Gothic"/>
        </a:defRPr>
      </a:lvl4pPr>
      <a:lvl5pPr marL="1286691" marR="0" indent="-235131"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Century Gothic"/>
          <a:ea typeface="Century Gothic"/>
          <a:cs typeface="Century Gothic"/>
          <a:sym typeface="Century Gothic"/>
        </a:defRPr>
      </a:lvl5pPr>
      <a:lvl6pPr marL="152634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Century Gothic"/>
          <a:ea typeface="Century Gothic"/>
          <a:cs typeface="Century Gothic"/>
          <a:sym typeface="Century Gothic"/>
        </a:defRPr>
      </a:lvl6pPr>
      <a:lvl7pPr marL="170922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Century Gothic"/>
          <a:ea typeface="Century Gothic"/>
          <a:cs typeface="Century Gothic"/>
          <a:sym typeface="Century Gothic"/>
        </a:defRPr>
      </a:lvl7pPr>
      <a:lvl8pPr marL="189210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Century Gothic"/>
          <a:ea typeface="Century Gothic"/>
          <a:cs typeface="Century Gothic"/>
          <a:sym typeface="Century Gothic"/>
        </a:defRPr>
      </a:lvl8pPr>
      <a:lvl9pPr marL="207498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Century Gothic"/>
          <a:ea typeface="Century Gothic"/>
          <a:cs typeface="Century Gothic"/>
          <a:sym typeface="Century Gothic"/>
        </a:defRPr>
      </a:lvl9pPr>
    </p:bodyStyle>
    <p:otherStyle>
      <a:lvl1pPr marL="0" marR="0" indent="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entury Gothic"/>
        </a:defRPr>
      </a:lvl1pPr>
      <a:lvl2pPr marL="0" marR="0" indent="4572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entury Gothic"/>
        </a:defRPr>
      </a:lvl2pPr>
      <a:lvl3pPr marL="0" marR="0" indent="9144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entury Gothic"/>
        </a:defRPr>
      </a:lvl3pPr>
      <a:lvl4pPr marL="0" marR="0" indent="13716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entury Gothic"/>
        </a:defRPr>
      </a:lvl4pPr>
      <a:lvl5pPr marL="0" marR="0" indent="18288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entury Gothic"/>
        </a:defRPr>
      </a:lvl5pPr>
      <a:lvl6pPr marL="0" marR="0" indent="22860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entury Gothic"/>
        </a:defRPr>
      </a:lvl6pPr>
      <a:lvl7pPr marL="0" marR="0" indent="27432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entury Gothic"/>
        </a:defRPr>
      </a:lvl7pPr>
      <a:lvl8pPr marL="0" marR="0" indent="32004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entury Gothic"/>
        </a:defRPr>
      </a:lvl8pPr>
      <a:lvl9pPr marL="0" marR="0" indent="36576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entury Gothic"/>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19.jpeg"/><Relationship Id="rId4" Type="http://schemas.openxmlformats.org/officeDocument/2006/relationships/image" Target="../media/image18.jpeg"/></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21.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www.todayis4tomorrow.tumblr.com/"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prstGeom prst="rect">
            <a:avLst/>
          </a:prstGeom>
        </p:spPr>
        <p:txBody>
          <a:bodyPr/>
          <a:lstStyle>
            <a:lvl1pPr>
              <a:defRPr sz="4300"/>
            </a:lvl1pPr>
          </a:lstStyle>
          <a:p>
            <a:r>
              <a:t>Menstruation, Pregnancy &amp; Childbirth</a:t>
            </a:r>
          </a:p>
        </p:txBody>
      </p:sp>
      <p:sp>
        <p:nvSpPr>
          <p:cNvPr id="127" name="Shape 127"/>
          <p:cNvSpPr>
            <a:spLocks noGrp="1"/>
          </p:cNvSpPr>
          <p:nvPr>
            <p:ph type="body" sz="quarter" idx="1"/>
          </p:nvPr>
        </p:nvSpPr>
        <p:spPr>
          <a:xfrm>
            <a:off x="722312" y="4626864"/>
            <a:ext cx="7772401" cy="1500188"/>
          </a:xfrm>
          <a:prstGeom prst="rect">
            <a:avLst/>
          </a:prstGeom>
        </p:spPr>
        <p:txBody>
          <a:bodyPr/>
          <a:lstStyle/>
          <a:p>
            <a:r>
              <a:t>LESSON 14</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p:cNvSpPr>
          <p:nvPr>
            <p:ph type="title"/>
          </p:nvPr>
        </p:nvSpPr>
        <p:spPr>
          <a:prstGeom prst="rect">
            <a:avLst/>
          </a:prstGeom>
        </p:spPr>
        <p:txBody>
          <a:bodyPr/>
          <a:lstStyle/>
          <a:p>
            <a:r>
              <a:t>Keeping Track of Periods</a:t>
            </a:r>
          </a:p>
        </p:txBody>
      </p:sp>
      <p:sp>
        <p:nvSpPr>
          <p:cNvPr id="200" name="Shape 200"/>
          <p:cNvSpPr/>
          <p:nvPr/>
        </p:nvSpPr>
        <p:spPr>
          <a:xfrm>
            <a:off x="1795781" y="1533215"/>
            <a:ext cx="2768657" cy="370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stStyle>
          <a:p>
            <a:r>
              <a:t>CHART</a:t>
            </a:r>
          </a:p>
        </p:txBody>
      </p:sp>
      <p:sp>
        <p:nvSpPr>
          <p:cNvPr id="201" name="Shape 201"/>
          <p:cNvSpPr/>
          <p:nvPr/>
        </p:nvSpPr>
        <p:spPr>
          <a:xfrm>
            <a:off x="5902185" y="1533215"/>
            <a:ext cx="2768657" cy="370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stStyle>
          <a:p>
            <a:r>
              <a:t>FREE PHONE APPS</a:t>
            </a:r>
          </a:p>
        </p:txBody>
      </p:sp>
      <p:pic>
        <p:nvPicPr>
          <p:cNvPr id="202" name="image6.png" descr="chart.png"/>
          <p:cNvPicPr>
            <a:picLocks noChangeAspect="1"/>
          </p:cNvPicPr>
          <p:nvPr/>
        </p:nvPicPr>
        <p:blipFill>
          <a:blip r:embed="rId3">
            <a:extLst/>
          </a:blip>
          <a:stretch>
            <a:fillRect/>
          </a:stretch>
        </p:blipFill>
        <p:spPr>
          <a:xfrm>
            <a:off x="1435608" y="2086174"/>
            <a:ext cx="3489003" cy="2418192"/>
          </a:xfrm>
          <a:prstGeom prst="rect">
            <a:avLst/>
          </a:prstGeom>
          <a:ln w="12700">
            <a:miter lim="400000"/>
          </a:ln>
        </p:spPr>
      </p:pic>
      <p:sp>
        <p:nvSpPr>
          <p:cNvPr id="203" name="Shape 203"/>
          <p:cNvSpPr/>
          <p:nvPr/>
        </p:nvSpPr>
        <p:spPr>
          <a:xfrm>
            <a:off x="1519470" y="4742027"/>
            <a:ext cx="3405141" cy="1005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vl1pPr>
          </a:lstStyle>
          <a:p>
            <a:r>
              <a:t>www.patient.co.uk/diagram/Menstrual-Diary.htm</a:t>
            </a:r>
          </a:p>
        </p:txBody>
      </p:sp>
      <p:pic>
        <p:nvPicPr>
          <p:cNvPr id="204" name="image7.png" descr="iPeriod.png"/>
          <p:cNvPicPr>
            <a:picLocks noChangeAspect="1"/>
          </p:cNvPicPr>
          <p:nvPr/>
        </p:nvPicPr>
        <p:blipFill>
          <a:blip r:embed="rId4">
            <a:extLst/>
          </a:blip>
          <a:stretch>
            <a:fillRect/>
          </a:stretch>
        </p:blipFill>
        <p:spPr>
          <a:xfrm>
            <a:off x="5914876" y="2111645"/>
            <a:ext cx="1596721" cy="1810774"/>
          </a:xfrm>
          <a:prstGeom prst="rect">
            <a:avLst/>
          </a:prstGeom>
          <a:ln w="12700">
            <a:miter lim="400000"/>
          </a:ln>
        </p:spPr>
      </p:pic>
      <p:sp>
        <p:nvSpPr>
          <p:cNvPr id="205" name="Shape 205"/>
          <p:cNvSpPr/>
          <p:nvPr/>
        </p:nvSpPr>
        <p:spPr>
          <a:xfrm>
            <a:off x="5936508" y="4426822"/>
            <a:ext cx="2700012" cy="1005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000"/>
            </a:pPr>
            <a:r>
              <a:t>iPeriod (Apple)</a:t>
            </a:r>
          </a:p>
          <a:p>
            <a:pPr algn="ctr">
              <a:defRPr sz="2000"/>
            </a:pPr>
            <a:r>
              <a:t>Happy Period (Android)</a:t>
            </a:r>
          </a:p>
        </p:txBody>
      </p:sp>
      <p:pic>
        <p:nvPicPr>
          <p:cNvPr id="206" name="image8.png" descr="happyperiod2.png"/>
          <p:cNvPicPr>
            <a:picLocks noChangeAspect="1"/>
          </p:cNvPicPr>
          <p:nvPr/>
        </p:nvPicPr>
        <p:blipFill>
          <a:blip r:embed="rId5">
            <a:extLst/>
          </a:blip>
          <a:stretch>
            <a:fillRect/>
          </a:stretch>
        </p:blipFill>
        <p:spPr>
          <a:xfrm>
            <a:off x="7291651" y="2254525"/>
            <a:ext cx="1200401" cy="2000668"/>
          </a:xfrm>
          <a:prstGeom prst="rect">
            <a:avLst/>
          </a:prstGeom>
          <a:ln w="12700">
            <a:solidFill>
              <a:srgbClr val="292934"/>
            </a:solidFill>
          </a:ln>
        </p:spPr>
      </p:pic>
      <p:sp>
        <p:nvSpPr>
          <p:cNvPr id="207" name="Shape 207"/>
          <p:cNvSpPr/>
          <p:nvPr/>
        </p:nvSpPr>
        <p:spPr>
          <a:xfrm>
            <a:off x="1315682" y="6029890"/>
            <a:ext cx="7320838" cy="459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a:solidFill>
                  <a:srgbClr val="2A6D7D"/>
                </a:solidFill>
              </a:defRPr>
            </a:lvl1pPr>
          </a:lstStyle>
          <a:p>
            <a:r>
              <a:t>Period questions answered - ubykotex.com</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a:spLocks noGrp="1"/>
          </p:cNvSpPr>
          <p:nvPr>
            <p:ph type="title"/>
          </p:nvPr>
        </p:nvSpPr>
        <p:spPr>
          <a:prstGeom prst="rect">
            <a:avLst/>
          </a:prstGeom>
        </p:spPr>
        <p:txBody>
          <a:bodyPr/>
          <a:lstStyle/>
          <a:p>
            <a:pPr defTabSz="685800">
              <a:defRPr sz="2925" spc="-75"/>
            </a:pPr>
            <a:r>
              <a:t>FERTILIZATION</a:t>
            </a:r>
            <a:br/>
            <a:endParaRPr/>
          </a:p>
        </p:txBody>
      </p:sp>
      <p:pic>
        <p:nvPicPr>
          <p:cNvPr id="212" name="image9.jpg"/>
          <p:cNvPicPr>
            <a:picLocks noChangeAspect="1"/>
          </p:cNvPicPr>
          <p:nvPr/>
        </p:nvPicPr>
        <p:blipFill>
          <a:blip r:embed="rId3">
            <a:extLst/>
          </a:blip>
          <a:srcRect l="12399" t="22268" r="12612" b="4879"/>
          <a:stretch>
            <a:fillRect/>
          </a:stretch>
        </p:blipFill>
        <p:spPr>
          <a:xfrm>
            <a:off x="5057479" y="956296"/>
            <a:ext cx="4085120" cy="3066731"/>
          </a:xfrm>
          <a:prstGeom prst="rect">
            <a:avLst/>
          </a:prstGeom>
          <a:ln w="12700">
            <a:miter lim="400000"/>
          </a:ln>
        </p:spPr>
      </p:pic>
      <p:sp>
        <p:nvSpPr>
          <p:cNvPr id="213" name="Shape 213"/>
          <p:cNvSpPr/>
          <p:nvPr/>
        </p:nvSpPr>
        <p:spPr>
          <a:xfrm>
            <a:off x="5672547" y="933207"/>
            <a:ext cx="659877" cy="688821"/>
          </a:xfrm>
          <a:prstGeom prst="ellipse">
            <a:avLst/>
          </a:prstGeom>
          <a:ln w="26425">
            <a:solidFill>
              <a:srgbClr val="D2533C"/>
            </a:solidFill>
          </a:ln>
        </p:spPr>
        <p:txBody>
          <a:bodyPr lIns="45719" rIns="45719" anchor="ctr"/>
          <a:lstStyle/>
          <a:p>
            <a:pPr algn="ctr">
              <a:defRPr>
                <a:solidFill>
                  <a:srgbClr val="FFFFFF"/>
                </a:solidFill>
              </a:defRPr>
            </a:pPr>
            <a:endParaRPr/>
          </a:p>
        </p:txBody>
      </p:sp>
      <p:sp>
        <p:nvSpPr>
          <p:cNvPr id="214" name="Shape 214"/>
          <p:cNvSpPr>
            <a:spLocks noGrp="1"/>
          </p:cNvSpPr>
          <p:nvPr>
            <p:ph type="body" sz="half" idx="1"/>
          </p:nvPr>
        </p:nvSpPr>
        <p:spPr>
          <a:xfrm>
            <a:off x="384612" y="1385077"/>
            <a:ext cx="4460765" cy="5071965"/>
          </a:xfrm>
          <a:prstGeom prst="rect">
            <a:avLst/>
          </a:prstGeom>
        </p:spPr>
        <p:txBody>
          <a:bodyPr/>
          <a:lstStyle/>
          <a:p>
            <a:pPr>
              <a:spcBef>
                <a:spcPts val="1200"/>
              </a:spcBef>
              <a:buClrTx/>
            </a:pPr>
            <a:r>
              <a:t>Fertilization occurs in the fallopian tube </a:t>
            </a:r>
            <a:r>
              <a:rPr i="1"/>
              <a:t>(2 weeks before period would begin)</a:t>
            </a:r>
          </a:p>
          <a:p>
            <a:pPr>
              <a:spcBef>
                <a:spcPts val="1200"/>
              </a:spcBef>
              <a:buClrTx/>
            </a:pPr>
            <a:r>
              <a:t>Over half of all fertilized eggs don’t become a pregnancy</a:t>
            </a:r>
          </a:p>
          <a:p>
            <a:pPr>
              <a:spcBef>
                <a:spcPts val="1200"/>
              </a:spcBef>
              <a:buClrTx/>
              <a:tabLst>
                <a:tab pos="330200" algn="l"/>
              </a:tabLst>
            </a:pPr>
            <a:r>
              <a:t>If it lives, within 12 hours the egg begins to divide &amp;</a:t>
            </a:r>
            <a:br/>
            <a:r>
              <a:t>travels down the fallopian</a:t>
            </a:r>
            <a:br/>
            <a:r>
              <a:t>tube toward the uterus</a:t>
            </a:r>
          </a:p>
        </p:txBody>
      </p:sp>
      <p:sp>
        <p:nvSpPr>
          <p:cNvPr id="215" name="Shape 215"/>
          <p:cNvSpPr/>
          <p:nvPr/>
        </p:nvSpPr>
        <p:spPr>
          <a:xfrm>
            <a:off x="5230707" y="4474000"/>
            <a:ext cx="2422201" cy="2268793"/>
          </a:xfrm>
          <a:prstGeom prst="ellipse">
            <a:avLst/>
          </a:prstGeom>
          <a:solidFill>
            <a:srgbClr val="FFFFFF"/>
          </a:solidFill>
          <a:ln w="57150">
            <a:solidFill>
              <a:srgbClr val="D2533C"/>
            </a:solidFill>
          </a:ln>
          <a:effectLst>
            <a:outerShdw blurRad="50800" dist="38100" dir="2700000" rotWithShape="0">
              <a:srgbClr val="000000">
                <a:alpha val="40000"/>
              </a:srgbClr>
            </a:outerShdw>
          </a:effectLst>
        </p:spPr>
        <p:txBody>
          <a:bodyPr lIns="45719" rIns="45719" anchor="ctr"/>
          <a:lstStyle/>
          <a:p>
            <a:pPr algn="ctr">
              <a:defRPr>
                <a:solidFill>
                  <a:srgbClr val="FFFFFF"/>
                </a:solidFill>
              </a:defRPr>
            </a:pPr>
            <a:endParaRPr/>
          </a:p>
        </p:txBody>
      </p:sp>
      <p:sp>
        <p:nvSpPr>
          <p:cNvPr id="216" name="Shape 216"/>
          <p:cNvSpPr/>
          <p:nvPr/>
        </p:nvSpPr>
        <p:spPr>
          <a:xfrm>
            <a:off x="5721127" y="4749208"/>
            <a:ext cx="809921" cy="952501"/>
          </a:xfrm>
          <a:prstGeom prst="ellipse">
            <a:avLst/>
          </a:prstGeom>
          <a:solidFill>
            <a:srgbClr val="FFCC00"/>
          </a:solidFill>
          <a:ln w="26425">
            <a:solidFill>
              <a:srgbClr val="FFC000"/>
            </a:solidFill>
          </a:ln>
        </p:spPr>
        <p:txBody>
          <a:bodyPr lIns="45719" rIns="45719" anchor="ctr"/>
          <a:lstStyle/>
          <a:p>
            <a:pPr algn="ctr">
              <a:defRPr>
                <a:solidFill>
                  <a:srgbClr val="FFFFFF"/>
                </a:solidFill>
              </a:defRPr>
            </a:pPr>
            <a:endParaRPr/>
          </a:p>
        </p:txBody>
      </p:sp>
      <p:pic>
        <p:nvPicPr>
          <p:cNvPr id="217" name="image10.jpg"/>
          <p:cNvPicPr>
            <a:picLocks noChangeAspect="1"/>
          </p:cNvPicPr>
          <p:nvPr/>
        </p:nvPicPr>
        <p:blipFill>
          <a:blip r:embed="rId4">
            <a:extLst/>
          </a:blip>
          <a:srcRect l="37181" t="4961" r="34425" b="4341"/>
          <a:stretch>
            <a:fillRect/>
          </a:stretch>
        </p:blipFill>
        <p:spPr>
          <a:xfrm rot="18833923">
            <a:off x="6671565" y="5371948"/>
            <a:ext cx="460793" cy="1137399"/>
          </a:xfrm>
          <a:prstGeom prst="rect">
            <a:avLst/>
          </a:prstGeom>
          <a:ln w="12700">
            <a:miter lim="400000"/>
          </a:ln>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p:cNvSpPr>
          <p:nvPr>
            <p:ph type="title"/>
          </p:nvPr>
        </p:nvSpPr>
        <p:spPr>
          <a:xfrm>
            <a:off x="410181" y="530959"/>
            <a:ext cx="7498082" cy="1143001"/>
          </a:xfrm>
          <a:prstGeom prst="rect">
            <a:avLst/>
          </a:prstGeom>
        </p:spPr>
        <p:txBody>
          <a:bodyPr/>
          <a:lstStyle/>
          <a:p>
            <a:pPr>
              <a:defRPr sz="3900"/>
            </a:pPr>
            <a:r>
              <a:t>IMPLANTATION</a:t>
            </a:r>
            <a:br/>
            <a:r>
              <a:rPr sz="2400"/>
              <a:t>When Pregnancy Begins</a:t>
            </a:r>
          </a:p>
        </p:txBody>
      </p:sp>
      <p:sp>
        <p:nvSpPr>
          <p:cNvPr id="222" name="Shape 222"/>
          <p:cNvSpPr>
            <a:spLocks noGrp="1"/>
          </p:cNvSpPr>
          <p:nvPr>
            <p:ph type="body" sz="half" idx="1"/>
          </p:nvPr>
        </p:nvSpPr>
        <p:spPr>
          <a:xfrm>
            <a:off x="410181" y="1761692"/>
            <a:ext cx="4237233" cy="5213584"/>
          </a:xfrm>
          <a:prstGeom prst="rect">
            <a:avLst/>
          </a:prstGeom>
        </p:spPr>
        <p:txBody>
          <a:bodyPr/>
          <a:lstStyle/>
          <a:p>
            <a:pPr>
              <a:spcBef>
                <a:spcPts val="1200"/>
              </a:spcBef>
              <a:buClrTx/>
            </a:pPr>
            <a:r>
              <a:t>Egg reaches uterus after 4-5 days &amp; plants itself in the endometrium.  This is called </a:t>
            </a:r>
            <a:r>
              <a:rPr i="1"/>
              <a:t>implantation.</a:t>
            </a:r>
          </a:p>
          <a:p>
            <a:pPr>
              <a:spcBef>
                <a:spcPts val="1200"/>
              </a:spcBef>
              <a:buClrTx/>
            </a:pPr>
            <a:r>
              <a:t>Implantation is what most health care providers consider the beginning of</a:t>
            </a:r>
            <a:br/>
            <a:r>
              <a:t>pregnancy (conception)</a:t>
            </a:r>
          </a:p>
        </p:txBody>
      </p:sp>
      <p:pic>
        <p:nvPicPr>
          <p:cNvPr id="223" name="image9.jpg"/>
          <p:cNvPicPr>
            <a:picLocks noChangeAspect="1"/>
          </p:cNvPicPr>
          <p:nvPr/>
        </p:nvPicPr>
        <p:blipFill>
          <a:blip r:embed="rId3">
            <a:extLst/>
          </a:blip>
          <a:srcRect l="12399" t="22268" r="12612" b="4879"/>
          <a:stretch>
            <a:fillRect/>
          </a:stretch>
        </p:blipFill>
        <p:spPr>
          <a:xfrm>
            <a:off x="4916077" y="2026100"/>
            <a:ext cx="4085119" cy="3066731"/>
          </a:xfrm>
          <a:prstGeom prst="rect">
            <a:avLst/>
          </a:prstGeom>
          <a:ln w="12700">
            <a:miter lim="400000"/>
          </a:ln>
        </p:spPr>
      </p:pic>
      <p:sp>
        <p:nvSpPr>
          <p:cNvPr id="224" name="Shape 224"/>
          <p:cNvSpPr/>
          <p:nvPr/>
        </p:nvSpPr>
        <p:spPr>
          <a:xfrm>
            <a:off x="6373698" y="2523596"/>
            <a:ext cx="659877" cy="688821"/>
          </a:xfrm>
          <a:prstGeom prst="ellipse">
            <a:avLst/>
          </a:prstGeom>
          <a:ln w="26425">
            <a:solidFill>
              <a:srgbClr val="D2533C"/>
            </a:solidFill>
          </a:ln>
        </p:spPr>
        <p:txBody>
          <a:bodyPr lIns="45719" rIns="45719" anchor="ctr"/>
          <a:lstStyle/>
          <a:p>
            <a:pPr algn="ctr">
              <a:defRPr>
                <a:solidFill>
                  <a:srgbClr val="FFFFFF"/>
                </a:solidFill>
              </a:defRPr>
            </a:pPr>
            <a:endParaRPr/>
          </a:p>
        </p:txBody>
      </p:sp>
      <p:sp>
        <p:nvSpPr>
          <p:cNvPr id="225" name="Shape 225"/>
          <p:cNvSpPr/>
          <p:nvPr/>
        </p:nvSpPr>
        <p:spPr>
          <a:xfrm>
            <a:off x="6540768" y="2810518"/>
            <a:ext cx="210907" cy="205605"/>
          </a:xfrm>
          <a:prstGeom prst="ellipse">
            <a:avLst/>
          </a:prstGeom>
          <a:solidFill>
            <a:srgbClr val="FFCC00"/>
          </a:solidFill>
          <a:ln w="26425">
            <a:solidFill>
              <a:srgbClr val="FFC000"/>
            </a:solidFill>
          </a:ln>
        </p:spPr>
        <p:txBody>
          <a:bodyPr lIns="45719" rIns="45719" anchor="ctr"/>
          <a:lstStyle/>
          <a:p>
            <a:pPr algn="ctr">
              <a:defRPr>
                <a:solidFill>
                  <a:srgbClr val="FFFFFF"/>
                </a:solidFill>
              </a:defRPr>
            </a:pPr>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p:cNvSpPr>
          <p:nvPr>
            <p:ph type="title"/>
          </p:nvPr>
        </p:nvSpPr>
        <p:spPr>
          <a:xfrm>
            <a:off x="696686" y="2085810"/>
            <a:ext cx="9696637" cy="2379866"/>
          </a:xfrm>
          <a:prstGeom prst="rect">
            <a:avLst/>
          </a:prstGeom>
        </p:spPr>
        <p:txBody>
          <a:bodyPr/>
          <a:lstStyle>
            <a:lvl1pPr>
              <a:defRPr sz="5100"/>
            </a:lvl1pPr>
          </a:lstStyle>
          <a:p>
            <a:r>
              <a:t>PREGNANCY OPTIONS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Shape 233"/>
          <p:cNvSpPr>
            <a:spLocks noGrp="1"/>
          </p:cNvSpPr>
          <p:nvPr>
            <p:ph type="title"/>
          </p:nvPr>
        </p:nvSpPr>
        <p:spPr>
          <a:prstGeom prst="rect">
            <a:avLst/>
          </a:prstGeom>
        </p:spPr>
        <p:txBody>
          <a:bodyPr/>
          <a:lstStyle/>
          <a:p>
            <a:r>
              <a:t>Pregnancy Options</a:t>
            </a:r>
          </a:p>
        </p:txBody>
      </p:sp>
      <p:sp>
        <p:nvSpPr>
          <p:cNvPr id="234" name="Shape 234"/>
          <p:cNvSpPr>
            <a:spLocks noGrp="1"/>
          </p:cNvSpPr>
          <p:nvPr>
            <p:ph type="body" idx="1"/>
          </p:nvPr>
        </p:nvSpPr>
        <p:spPr>
          <a:xfrm>
            <a:off x="294964" y="1771650"/>
            <a:ext cx="8391836" cy="4800600"/>
          </a:xfrm>
          <a:prstGeom prst="rect">
            <a:avLst/>
          </a:prstGeom>
        </p:spPr>
        <p:txBody>
          <a:bodyPr/>
          <a:lstStyle/>
          <a:p>
            <a:pPr marL="596645" indent="-514350">
              <a:spcBef>
                <a:spcPts val="600"/>
              </a:spcBef>
              <a:defRPr sz="2600"/>
            </a:pPr>
            <a:r>
              <a:t>Carry pregnancy to term &amp; become a parent</a:t>
            </a:r>
          </a:p>
          <a:p>
            <a:pPr marL="596645" indent="-514350">
              <a:defRPr sz="2600"/>
            </a:pPr>
            <a:endParaRPr/>
          </a:p>
          <a:p>
            <a:pPr marL="596645" indent="-514350">
              <a:spcBef>
                <a:spcPts val="600"/>
              </a:spcBef>
              <a:defRPr sz="2600"/>
            </a:pPr>
            <a:r>
              <a:t>Carry pregnancy to term &amp; make an adoption plan</a:t>
            </a:r>
          </a:p>
          <a:p>
            <a:pPr marL="596645" indent="-514350">
              <a:defRPr sz="2600"/>
            </a:pPr>
            <a:endParaRPr/>
          </a:p>
          <a:p>
            <a:pPr marL="596645" indent="-514350">
              <a:spcBef>
                <a:spcPts val="600"/>
              </a:spcBef>
              <a:defRPr sz="2600"/>
            </a:pPr>
            <a:r>
              <a:t>Abortion</a:t>
            </a:r>
          </a:p>
          <a:p>
            <a:pPr marL="1200150" lvl="1" indent="-514350" defTabSz="1030287">
              <a:buFont typeface="Courier New"/>
              <a:buChar char="o"/>
            </a:pPr>
            <a:r>
              <a:t>Minors can have an abortion without parent/guardian permission</a:t>
            </a:r>
            <a:endParaRPr sz="2000"/>
          </a:p>
          <a:p>
            <a:pPr marL="1200150" lvl="1" indent="-514350" defTabSz="1030287">
              <a:buFont typeface="Courier New"/>
              <a:buChar char="o"/>
            </a:pPr>
            <a:r>
              <a:t>In CA, legal up to 24 weeks &amp; after 24 weeks to save life or health of mother</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p:cNvSpPr>
          <p:nvPr>
            <p:ph type="title"/>
          </p:nvPr>
        </p:nvSpPr>
        <p:spPr>
          <a:prstGeom prst="rect">
            <a:avLst/>
          </a:prstGeom>
        </p:spPr>
        <p:txBody>
          <a:bodyPr/>
          <a:lstStyle/>
          <a:p>
            <a:r>
              <a:t>CA Safe Surrender Baby Law</a:t>
            </a:r>
          </a:p>
        </p:txBody>
      </p:sp>
      <p:sp>
        <p:nvSpPr>
          <p:cNvPr id="239" name="Shape 239"/>
          <p:cNvSpPr>
            <a:spLocks noGrp="1"/>
          </p:cNvSpPr>
          <p:nvPr>
            <p:ph type="body" sz="half" idx="1"/>
          </p:nvPr>
        </p:nvSpPr>
        <p:spPr>
          <a:xfrm>
            <a:off x="364856" y="1790700"/>
            <a:ext cx="4207144" cy="4876800"/>
          </a:xfrm>
          <a:prstGeom prst="rect">
            <a:avLst/>
          </a:prstGeom>
        </p:spPr>
        <p:txBody>
          <a:bodyPr/>
          <a:lstStyle/>
          <a:p>
            <a:pPr>
              <a:spcBef>
                <a:spcPts val="600"/>
              </a:spcBef>
              <a:defRPr sz="2800"/>
            </a:pPr>
            <a:r>
              <a:t>Parent can legally surrender a baby within 72 hours of birth</a:t>
            </a:r>
          </a:p>
          <a:p>
            <a:pPr>
              <a:defRPr sz="2800"/>
            </a:pPr>
            <a:endParaRPr/>
          </a:p>
          <a:p>
            <a:pPr>
              <a:spcBef>
                <a:spcPts val="600"/>
              </a:spcBef>
              <a:defRPr sz="2800"/>
            </a:pPr>
            <a:r>
              <a:t>Baby must be dropped off at a “Safe Surrender” Site:</a:t>
            </a:r>
          </a:p>
          <a:p>
            <a:pPr marL="914400" lvl="1" indent="-236537">
              <a:spcBef>
                <a:spcPts val="600"/>
              </a:spcBef>
              <a:defRPr sz="2800"/>
            </a:pPr>
            <a:r>
              <a:t>Hospital</a:t>
            </a:r>
            <a:endParaRPr sz="2000"/>
          </a:p>
          <a:p>
            <a:pPr marL="914400" lvl="1" indent="-236537">
              <a:spcBef>
                <a:spcPts val="600"/>
              </a:spcBef>
              <a:defRPr sz="2800"/>
            </a:pPr>
            <a:r>
              <a:t>Fire department</a:t>
            </a:r>
            <a:endParaRPr sz="2000"/>
          </a:p>
          <a:p>
            <a:pPr marL="914400" lvl="1" indent="-236537">
              <a:spcBef>
                <a:spcPts val="600"/>
              </a:spcBef>
              <a:defRPr sz="2800"/>
            </a:pPr>
            <a:r>
              <a:t>Police station</a:t>
            </a:r>
          </a:p>
        </p:txBody>
      </p:sp>
      <p:pic>
        <p:nvPicPr>
          <p:cNvPr id="240" name="image11.png"/>
          <p:cNvPicPr>
            <a:picLocks noChangeAspect="1"/>
          </p:cNvPicPr>
          <p:nvPr/>
        </p:nvPicPr>
        <p:blipFill>
          <a:blip r:embed="rId3">
            <a:extLst/>
          </a:blip>
          <a:stretch>
            <a:fillRect/>
          </a:stretch>
        </p:blipFill>
        <p:spPr>
          <a:xfrm>
            <a:off x="4664343" y="1524000"/>
            <a:ext cx="4232711" cy="4232710"/>
          </a:xfrm>
          <a:prstGeom prst="rect">
            <a:avLst/>
          </a:prstGeom>
          <a:ln w="12700">
            <a:miter lim="400000"/>
          </a:ln>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p:cNvSpPr>
            <a:spLocks noGrp="1"/>
          </p:cNvSpPr>
          <p:nvPr>
            <p:ph type="title"/>
          </p:nvPr>
        </p:nvSpPr>
        <p:spPr>
          <a:xfrm>
            <a:off x="367078" y="2085810"/>
            <a:ext cx="9696638" cy="2379866"/>
          </a:xfrm>
          <a:prstGeom prst="rect">
            <a:avLst/>
          </a:prstGeom>
        </p:spPr>
        <p:txBody>
          <a:bodyPr/>
          <a:lstStyle>
            <a:lvl1pPr>
              <a:defRPr sz="5100"/>
            </a:lvl1pPr>
          </a:lstStyle>
          <a:p>
            <a:r>
              <a:t>Pregnancy &amp; Childbirth</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a:spLocks noGrp="1"/>
          </p:cNvSpPr>
          <p:nvPr>
            <p:ph type="title"/>
          </p:nvPr>
        </p:nvSpPr>
        <p:spPr>
          <a:prstGeom prst="rect">
            <a:avLst/>
          </a:prstGeom>
        </p:spPr>
        <p:txBody>
          <a:bodyPr/>
          <a:lstStyle/>
          <a:p>
            <a:r>
              <a:t>Pregnancy Symptoms</a:t>
            </a:r>
          </a:p>
        </p:txBody>
      </p:sp>
      <p:sp>
        <p:nvSpPr>
          <p:cNvPr id="249" name="Shape 249"/>
          <p:cNvSpPr>
            <a:spLocks noGrp="1"/>
          </p:cNvSpPr>
          <p:nvPr>
            <p:ph type="body" idx="1"/>
          </p:nvPr>
        </p:nvSpPr>
        <p:spPr>
          <a:prstGeom prst="rect">
            <a:avLst/>
          </a:prstGeom>
        </p:spPr>
        <p:txBody>
          <a:bodyPr/>
          <a:lstStyle>
            <a:lvl1pPr marL="0" indent="82296">
              <a:buSzTx/>
              <a:buNone/>
            </a:lvl1pPr>
          </a:lstStyle>
          <a:p>
            <a:r>
              <a:t>What are some physical signs of pregnancy?</a:t>
            </a:r>
          </a:p>
        </p:txBody>
      </p:sp>
      <p:sp>
        <p:nvSpPr>
          <p:cNvPr id="250" name="Shape 250"/>
          <p:cNvSpPr/>
          <p:nvPr/>
        </p:nvSpPr>
        <p:spPr>
          <a:xfrm>
            <a:off x="1704669" y="2311267"/>
            <a:ext cx="6933080" cy="2250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85750" indent="-285750">
              <a:buSzPct val="100000"/>
              <a:buFont typeface="Arial"/>
              <a:buChar char="•"/>
              <a:defRPr sz="2800">
                <a:solidFill>
                  <a:srgbClr val="2A6D7D"/>
                </a:solidFill>
              </a:defRPr>
            </a:pPr>
            <a:r>
              <a:t>Missing a period</a:t>
            </a:r>
          </a:p>
          <a:p>
            <a:pPr marL="285750" indent="-285750">
              <a:buSzPct val="100000"/>
              <a:buFont typeface="Arial"/>
              <a:buChar char="•"/>
              <a:defRPr sz="2800">
                <a:solidFill>
                  <a:srgbClr val="2A6D7D"/>
                </a:solidFill>
              </a:defRPr>
            </a:pPr>
            <a:r>
              <a:t>Tender, swollen breasts</a:t>
            </a:r>
          </a:p>
          <a:p>
            <a:pPr marL="285750" indent="-285750">
              <a:buSzPct val="100000"/>
              <a:buFont typeface="Arial"/>
              <a:buChar char="•"/>
              <a:defRPr sz="2800">
                <a:solidFill>
                  <a:srgbClr val="2A6D7D"/>
                </a:solidFill>
              </a:defRPr>
            </a:pPr>
            <a:r>
              <a:t>Fatigue / tiredness</a:t>
            </a:r>
          </a:p>
          <a:p>
            <a:pPr marL="285750" indent="-285750">
              <a:buSzPct val="100000"/>
              <a:buFont typeface="Arial"/>
              <a:buChar char="•"/>
              <a:defRPr sz="2800">
                <a:solidFill>
                  <a:srgbClr val="2A6D7D"/>
                </a:solidFill>
              </a:defRPr>
            </a:pPr>
            <a:r>
              <a:t>Nausea with or without vomiting</a:t>
            </a:r>
          </a:p>
          <a:p>
            <a:pPr marL="285750" indent="-285750">
              <a:buSzPct val="100000"/>
              <a:buFont typeface="Arial"/>
              <a:buChar char="•"/>
              <a:defRPr sz="2800">
                <a:solidFill>
                  <a:srgbClr val="2A6D7D"/>
                </a:solidFill>
              </a:defRPr>
            </a:pPr>
            <a:r>
              <a:t>Frequent urination</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250"/>
                                        </p:tgtEl>
                                        <p:attrNameLst>
                                          <p:attrName>style.visibility</p:attrName>
                                        </p:attrNameLst>
                                      </p:cBhvr>
                                      <p:to>
                                        <p:strVal val="visible"/>
                                      </p:to>
                                    </p:set>
                                    <p:animEffect transition="in" filter="blinds(horizontal)">
                                      <p:cBhvr>
                                        <p:cTn id="7" dur="500"/>
                                        <p:tgtEl>
                                          <p:spTgt spid="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 grpId="1"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Shape 254"/>
          <p:cNvSpPr>
            <a:spLocks noGrp="1"/>
          </p:cNvSpPr>
          <p:nvPr>
            <p:ph type="title"/>
          </p:nvPr>
        </p:nvSpPr>
        <p:spPr>
          <a:prstGeom prst="rect">
            <a:avLst/>
          </a:prstGeom>
        </p:spPr>
        <p:txBody>
          <a:bodyPr/>
          <a:lstStyle/>
          <a:p>
            <a:r>
              <a:t>STAGES OF PREGNANCY </a:t>
            </a:r>
          </a:p>
        </p:txBody>
      </p:sp>
      <p:sp>
        <p:nvSpPr>
          <p:cNvPr id="255" name="Shape 255"/>
          <p:cNvSpPr>
            <a:spLocks noGrp="1"/>
          </p:cNvSpPr>
          <p:nvPr>
            <p:ph type="body" sz="half" idx="1"/>
          </p:nvPr>
        </p:nvSpPr>
        <p:spPr>
          <a:xfrm>
            <a:off x="-1" y="2206754"/>
            <a:ext cx="3153268" cy="4876801"/>
          </a:xfrm>
          <a:prstGeom prst="rect">
            <a:avLst/>
          </a:prstGeom>
        </p:spPr>
        <p:txBody>
          <a:bodyPr/>
          <a:lstStyle/>
          <a:p>
            <a:pPr marL="457200" lvl="1" indent="-182879">
              <a:buClrTx/>
              <a:defRPr sz="2200"/>
            </a:pPr>
            <a:r>
              <a:t>EMBRYO – first 2 months</a:t>
            </a:r>
            <a:endParaRPr sz="2000"/>
          </a:p>
          <a:p>
            <a:pPr marL="457200" lvl="1" indent="-182879">
              <a:spcBef>
                <a:spcPts val="400"/>
              </a:spcBef>
              <a:buClrTx/>
              <a:defRPr sz="2200"/>
            </a:pPr>
            <a:endParaRPr sz="2000"/>
          </a:p>
          <a:p>
            <a:pPr marL="457200" lvl="1" indent="-182879">
              <a:buClrTx/>
              <a:defRPr sz="2200"/>
            </a:pPr>
            <a:r>
              <a:t>FETUS – from month 3 through birth</a:t>
            </a:r>
            <a:endParaRPr sz="2000"/>
          </a:p>
          <a:p>
            <a:pPr marL="457200" lvl="1" indent="-182879">
              <a:spcBef>
                <a:spcPts val="400"/>
              </a:spcBef>
              <a:buClrTx/>
              <a:defRPr sz="2200"/>
            </a:pPr>
            <a:endParaRPr sz="2000"/>
          </a:p>
          <a:p>
            <a:pPr marL="457200" lvl="1" indent="-182879">
              <a:buClrTx/>
              <a:defRPr sz="2200"/>
            </a:pPr>
            <a:r>
              <a:t>BABY – medically, only after birth</a:t>
            </a:r>
          </a:p>
        </p:txBody>
      </p:sp>
      <p:pic>
        <p:nvPicPr>
          <p:cNvPr id="256" name="image12.jpg"/>
          <p:cNvPicPr>
            <a:picLocks noChangeAspect="1"/>
          </p:cNvPicPr>
          <p:nvPr/>
        </p:nvPicPr>
        <p:blipFill>
          <a:blip r:embed="rId2">
            <a:extLst/>
          </a:blip>
          <a:srcRect l="9016" t="19479" r="8272" b="4857"/>
          <a:stretch>
            <a:fillRect/>
          </a:stretch>
        </p:blipFill>
        <p:spPr>
          <a:xfrm>
            <a:off x="3534890" y="2268714"/>
            <a:ext cx="5326304" cy="3799003"/>
          </a:xfrm>
          <a:prstGeom prst="rect">
            <a:avLst/>
          </a:prstGeom>
          <a:ln w="57150">
            <a:solidFill>
              <a:schemeClr val="accent5"/>
            </a:solidFill>
          </a:ln>
        </p:spPr>
      </p:pic>
      <p:sp>
        <p:nvSpPr>
          <p:cNvPr id="257" name="Shape 257"/>
          <p:cNvSpPr/>
          <p:nvPr/>
        </p:nvSpPr>
        <p:spPr>
          <a:xfrm>
            <a:off x="4312680" y="1747100"/>
            <a:ext cx="3770722" cy="459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a:solidFill>
                  <a:schemeClr val="accent4"/>
                </a:solidFill>
              </a:defRPr>
            </a:lvl1pPr>
          </a:lstStyle>
          <a:p>
            <a:r>
              <a:t>Weeks of development</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Shape 259"/>
          <p:cNvSpPr>
            <a:spLocks noGrp="1"/>
          </p:cNvSpPr>
          <p:nvPr>
            <p:ph type="title"/>
          </p:nvPr>
        </p:nvSpPr>
        <p:spPr>
          <a:prstGeom prst="rect">
            <a:avLst/>
          </a:prstGeom>
        </p:spPr>
        <p:txBody>
          <a:bodyPr/>
          <a:lstStyle/>
          <a:p>
            <a:r>
              <a:t>STAGES OF PREGNANCY</a:t>
            </a:r>
          </a:p>
        </p:txBody>
      </p:sp>
      <p:sp>
        <p:nvSpPr>
          <p:cNvPr id="260" name="Shape 260"/>
          <p:cNvSpPr>
            <a:spLocks noGrp="1"/>
          </p:cNvSpPr>
          <p:nvPr>
            <p:ph type="body" sz="quarter" idx="1"/>
          </p:nvPr>
        </p:nvSpPr>
        <p:spPr>
          <a:xfrm>
            <a:off x="457199" y="1438758"/>
            <a:ext cx="7498082" cy="1046538"/>
          </a:xfrm>
          <a:prstGeom prst="rect">
            <a:avLst/>
          </a:prstGeom>
        </p:spPr>
        <p:txBody>
          <a:bodyPr/>
          <a:lstStyle>
            <a:lvl1pPr marL="0" indent="82296">
              <a:buSzTx/>
              <a:buNone/>
            </a:lvl1pPr>
          </a:lstStyle>
          <a:p>
            <a:r>
              <a:t>Pregnancy is divided into three 3-month periods called “trimesters”</a:t>
            </a:r>
          </a:p>
        </p:txBody>
      </p:sp>
      <p:pic>
        <p:nvPicPr>
          <p:cNvPr id="261" name="image13.jpeg" descr="trimester1.jpg"/>
          <p:cNvPicPr>
            <a:picLocks noChangeAspect="1"/>
          </p:cNvPicPr>
          <p:nvPr/>
        </p:nvPicPr>
        <p:blipFill>
          <a:blip r:embed="rId2">
            <a:extLst/>
          </a:blip>
          <a:stretch>
            <a:fillRect/>
          </a:stretch>
        </p:blipFill>
        <p:spPr>
          <a:xfrm flipH="1">
            <a:off x="813439" y="2650108"/>
            <a:ext cx="1394165" cy="3075363"/>
          </a:xfrm>
          <a:prstGeom prst="rect">
            <a:avLst/>
          </a:prstGeom>
          <a:ln w="12700">
            <a:miter lim="400000"/>
          </a:ln>
        </p:spPr>
      </p:pic>
      <p:pic>
        <p:nvPicPr>
          <p:cNvPr id="262" name="image14.jpeg" descr="trimester2.jpg"/>
          <p:cNvPicPr>
            <a:picLocks noChangeAspect="1"/>
          </p:cNvPicPr>
          <p:nvPr/>
        </p:nvPicPr>
        <p:blipFill>
          <a:blip r:embed="rId3">
            <a:extLst/>
          </a:blip>
          <a:stretch>
            <a:fillRect/>
          </a:stretch>
        </p:blipFill>
        <p:spPr>
          <a:xfrm flipH="1">
            <a:off x="3349481" y="2650108"/>
            <a:ext cx="1721006" cy="3091623"/>
          </a:xfrm>
          <a:prstGeom prst="rect">
            <a:avLst/>
          </a:prstGeom>
          <a:ln w="12700">
            <a:miter lim="400000"/>
          </a:ln>
        </p:spPr>
      </p:pic>
      <p:pic>
        <p:nvPicPr>
          <p:cNvPr id="263" name="image15.jpeg" descr="trimester3.jpg"/>
          <p:cNvPicPr>
            <a:picLocks noChangeAspect="1"/>
          </p:cNvPicPr>
          <p:nvPr/>
        </p:nvPicPr>
        <p:blipFill>
          <a:blip r:embed="rId4">
            <a:extLst/>
          </a:blip>
          <a:stretch>
            <a:fillRect/>
          </a:stretch>
        </p:blipFill>
        <p:spPr>
          <a:xfrm flipH="1">
            <a:off x="6136950" y="2641067"/>
            <a:ext cx="1835445" cy="3093445"/>
          </a:xfrm>
          <a:prstGeom prst="rect">
            <a:avLst/>
          </a:prstGeom>
          <a:ln w="12700">
            <a:miter lim="400000"/>
          </a:ln>
        </p:spPr>
      </p:pic>
      <p:sp>
        <p:nvSpPr>
          <p:cNvPr id="264" name="Shape 264"/>
          <p:cNvSpPr/>
          <p:nvPr/>
        </p:nvSpPr>
        <p:spPr>
          <a:xfrm>
            <a:off x="549730" y="5881239"/>
            <a:ext cx="7312226" cy="370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a:solidFill>
                  <a:srgbClr val="2A6D7D"/>
                </a:solidFill>
              </a:defRPr>
            </a:pPr>
            <a:r>
              <a:t>  1</a:t>
            </a:r>
            <a:r>
              <a:rPr baseline="30000"/>
              <a:t>st</a:t>
            </a:r>
            <a:r>
              <a:t> Trimester                        2</a:t>
            </a:r>
            <a:r>
              <a:rPr baseline="30000"/>
              <a:t>nd</a:t>
            </a:r>
            <a:r>
              <a:t> Trimester                        3</a:t>
            </a:r>
            <a:r>
              <a:rPr baseline="30000"/>
              <a:t>rd</a:t>
            </a:r>
            <a:r>
              <a:t> Trimester</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image2.jpg"/>
          <p:cNvPicPr>
            <a:picLocks noChangeAspect="1"/>
          </p:cNvPicPr>
          <p:nvPr/>
        </p:nvPicPr>
        <p:blipFill>
          <a:blip r:embed="rId3">
            <a:extLst/>
          </a:blip>
          <a:stretch>
            <a:fillRect/>
          </a:stretch>
        </p:blipFill>
        <p:spPr>
          <a:xfrm>
            <a:off x="1947928" y="648805"/>
            <a:ext cx="4977540" cy="5972938"/>
          </a:xfrm>
          <a:prstGeom prst="rect">
            <a:avLst/>
          </a:prstGeom>
          <a:ln w="12700">
            <a:solidFill>
              <a:srgbClr val="292934"/>
            </a:solidFill>
          </a:ln>
        </p:spPr>
      </p:pic>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Shape 266"/>
          <p:cNvSpPr>
            <a:spLocks noGrp="1"/>
          </p:cNvSpPr>
          <p:nvPr>
            <p:ph type="title"/>
          </p:nvPr>
        </p:nvSpPr>
        <p:spPr>
          <a:prstGeom prst="rect">
            <a:avLst/>
          </a:prstGeom>
        </p:spPr>
        <p:txBody>
          <a:bodyPr/>
          <a:lstStyle/>
          <a:p>
            <a:r>
              <a:t>First Trimester (months 1-3)</a:t>
            </a:r>
          </a:p>
        </p:txBody>
      </p:sp>
      <p:sp>
        <p:nvSpPr>
          <p:cNvPr id="267" name="Shape 267"/>
          <p:cNvSpPr>
            <a:spLocks noGrp="1"/>
          </p:cNvSpPr>
          <p:nvPr>
            <p:ph type="body" idx="1"/>
          </p:nvPr>
        </p:nvSpPr>
        <p:spPr>
          <a:xfrm>
            <a:off x="2064439" y="1608014"/>
            <a:ext cx="6899479" cy="4850092"/>
          </a:xfrm>
          <a:prstGeom prst="rect">
            <a:avLst/>
          </a:prstGeom>
        </p:spPr>
        <p:txBody>
          <a:bodyPr/>
          <a:lstStyle/>
          <a:p>
            <a:pPr>
              <a:buClrTx/>
            </a:pPr>
            <a:r>
              <a:t>Many people don’t know they are pregnant during 1</a:t>
            </a:r>
            <a:r>
              <a:rPr baseline="30000"/>
              <a:t>st</a:t>
            </a:r>
            <a:r>
              <a:t> trimester</a:t>
            </a:r>
          </a:p>
          <a:p>
            <a:pPr>
              <a:buClrTx/>
            </a:pPr>
            <a:r>
              <a:t>Embryo/fetus needs enough folic acid (Vitamin B-9) for brain development</a:t>
            </a:r>
          </a:p>
          <a:p>
            <a:pPr>
              <a:buClrTx/>
            </a:pPr>
            <a:r>
              <a:t>Tobacco, alcohol, drugs, infections- including STIs, and unhealthy life choices are harmful embryo/fetus</a:t>
            </a:r>
          </a:p>
          <a:p>
            <a:endParaRPr/>
          </a:p>
          <a:p>
            <a:pPr marL="0" indent="82296">
              <a:spcBef>
                <a:spcPts val="600"/>
              </a:spcBef>
              <a:buSzTx/>
              <a:buNone/>
              <a:defRPr sz="2800" i="1">
                <a:solidFill>
                  <a:srgbClr val="2A6D7D"/>
                </a:solidFill>
              </a:defRPr>
            </a:pPr>
            <a:r>
              <a:t>MEDICATION ABORTION (pill) available through week 9 at most health centers</a:t>
            </a:r>
          </a:p>
        </p:txBody>
      </p:sp>
      <p:pic>
        <p:nvPicPr>
          <p:cNvPr id="268" name="image13.jpeg" descr="trimester1.jpg"/>
          <p:cNvPicPr>
            <a:picLocks noChangeAspect="1"/>
          </p:cNvPicPr>
          <p:nvPr/>
        </p:nvPicPr>
        <p:blipFill>
          <a:blip r:embed="rId3">
            <a:extLst/>
          </a:blip>
          <a:stretch>
            <a:fillRect/>
          </a:stretch>
        </p:blipFill>
        <p:spPr>
          <a:xfrm flipH="1">
            <a:off x="230956" y="1896433"/>
            <a:ext cx="1937208" cy="4273254"/>
          </a:xfrm>
          <a:prstGeom prst="rect">
            <a:avLst/>
          </a:prstGeom>
          <a:ln w="12700">
            <a:miter lim="400000"/>
          </a:ln>
        </p:spPr>
      </p:pic>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Shape 272"/>
          <p:cNvSpPr>
            <a:spLocks noGrp="1"/>
          </p:cNvSpPr>
          <p:nvPr>
            <p:ph type="title"/>
          </p:nvPr>
        </p:nvSpPr>
        <p:spPr>
          <a:prstGeom prst="rect">
            <a:avLst/>
          </a:prstGeom>
        </p:spPr>
        <p:txBody>
          <a:bodyPr/>
          <a:lstStyle/>
          <a:p>
            <a:r>
              <a:t>First Trimester (months 1-3)</a:t>
            </a:r>
          </a:p>
        </p:txBody>
      </p:sp>
      <p:sp>
        <p:nvSpPr>
          <p:cNvPr id="273" name="Shape 273"/>
          <p:cNvSpPr>
            <a:spLocks noGrp="1"/>
          </p:cNvSpPr>
          <p:nvPr>
            <p:ph type="body" sz="half" idx="1"/>
          </p:nvPr>
        </p:nvSpPr>
        <p:spPr>
          <a:xfrm>
            <a:off x="266700" y="1600200"/>
            <a:ext cx="3768267" cy="4876800"/>
          </a:xfrm>
          <a:prstGeom prst="rect">
            <a:avLst/>
          </a:prstGeom>
        </p:spPr>
        <p:txBody>
          <a:bodyPr/>
          <a:lstStyle/>
          <a:p>
            <a:pPr>
              <a:defRPr sz="2200"/>
            </a:pPr>
            <a:r>
              <a:t>Embryo from 5-11 weeks </a:t>
            </a:r>
          </a:p>
          <a:p>
            <a:pPr marL="457200" lvl="1" indent="-182879">
              <a:spcBef>
                <a:spcPts val="400"/>
              </a:spcBef>
              <a:defRPr sz="1800"/>
            </a:pPr>
            <a:r>
              <a:t>Major organs</a:t>
            </a:r>
          </a:p>
          <a:p>
            <a:pPr marL="457200" lvl="1" indent="-182879">
              <a:spcBef>
                <a:spcPts val="400"/>
              </a:spcBef>
              <a:defRPr sz="1800"/>
            </a:pPr>
            <a:r>
              <a:t>Neural tube</a:t>
            </a:r>
          </a:p>
          <a:p>
            <a:pPr marL="457200" lvl="1" indent="-182879">
              <a:spcBef>
                <a:spcPts val="400"/>
              </a:spcBef>
              <a:defRPr sz="1800"/>
            </a:pPr>
            <a:r>
              <a:t>Beginnings of eyes, ears, lips</a:t>
            </a:r>
            <a:br/>
            <a:endParaRPr/>
          </a:p>
          <a:p>
            <a:pPr>
              <a:defRPr sz="2200"/>
            </a:pPr>
            <a:r>
              <a:t>Fetus at 12 weeks </a:t>
            </a:r>
          </a:p>
          <a:p>
            <a:pPr marL="457200" lvl="1" indent="-182879">
              <a:spcBef>
                <a:spcPts val="400"/>
              </a:spcBef>
              <a:defRPr sz="1800"/>
            </a:pPr>
            <a:r>
              <a:t>Umbilical cord connects fetus to placenta</a:t>
            </a:r>
            <a:br/>
            <a:endParaRPr/>
          </a:p>
          <a:p>
            <a:pPr>
              <a:defRPr sz="2200"/>
            </a:pPr>
            <a:r>
              <a:t>By end of 3</a:t>
            </a:r>
            <a:r>
              <a:rPr baseline="30000"/>
              <a:t>rd</a:t>
            </a:r>
            <a:r>
              <a:t> month</a:t>
            </a:r>
          </a:p>
          <a:p>
            <a:pPr marL="457200" lvl="1" indent="-182879">
              <a:spcBef>
                <a:spcPts val="400"/>
              </a:spcBef>
              <a:defRPr sz="1800"/>
            </a:pPr>
            <a:r>
              <a:t>2-3 inches long</a:t>
            </a:r>
          </a:p>
          <a:p>
            <a:pPr marL="457200" lvl="1" indent="-182879">
              <a:spcBef>
                <a:spcPts val="400"/>
              </a:spcBef>
              <a:defRPr sz="1800"/>
            </a:pPr>
            <a:r>
              <a:t>Beginnings of sex organs</a:t>
            </a:r>
          </a:p>
          <a:p>
            <a:pPr marL="457200" lvl="1" indent="-182879">
              <a:spcBef>
                <a:spcPts val="400"/>
              </a:spcBef>
              <a:defRPr sz="1800"/>
            </a:pPr>
            <a:r>
              <a:t>Begins to move</a:t>
            </a:r>
          </a:p>
        </p:txBody>
      </p:sp>
      <p:pic>
        <p:nvPicPr>
          <p:cNvPr id="274" name="image16.jpg"/>
          <p:cNvPicPr>
            <a:picLocks noChangeAspect="1"/>
          </p:cNvPicPr>
          <p:nvPr/>
        </p:nvPicPr>
        <p:blipFill>
          <a:blip r:embed="rId2">
            <a:extLst/>
          </a:blip>
          <a:srcRect l="7698" t="20230" r="44137" b="54360"/>
          <a:stretch>
            <a:fillRect/>
          </a:stretch>
        </p:blipFill>
        <p:spPr>
          <a:xfrm>
            <a:off x="4140625" y="2955738"/>
            <a:ext cx="4780998" cy="1966554"/>
          </a:xfrm>
          <a:prstGeom prst="rect">
            <a:avLst/>
          </a:prstGeom>
          <a:ln w="57150">
            <a:solidFill>
              <a:schemeClr val="accent5"/>
            </a:solidFill>
          </a:ln>
        </p:spPr>
      </p:pic>
      <p:sp>
        <p:nvSpPr>
          <p:cNvPr id="275" name="Shape 275"/>
          <p:cNvSpPr/>
          <p:nvPr/>
        </p:nvSpPr>
        <p:spPr>
          <a:xfrm>
            <a:off x="4688183" y="2494072"/>
            <a:ext cx="3770722" cy="459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a:solidFill>
                  <a:schemeClr val="accent4"/>
                </a:solidFill>
              </a:defRPr>
            </a:lvl1pPr>
          </a:lstStyle>
          <a:p>
            <a:r>
              <a:t>Weeks of development</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7" name="image17.jpg"/>
          <p:cNvPicPr>
            <a:picLocks noChangeAspect="1"/>
          </p:cNvPicPr>
          <p:nvPr/>
        </p:nvPicPr>
        <p:blipFill>
          <a:blip r:embed="rId3">
            <a:extLst/>
          </a:blip>
          <a:srcRect l="10882" t="81047" r="78245" b="8025"/>
          <a:stretch>
            <a:fillRect/>
          </a:stretch>
        </p:blipFill>
        <p:spPr>
          <a:xfrm>
            <a:off x="7699001" y="3321198"/>
            <a:ext cx="954741" cy="748055"/>
          </a:xfrm>
          <a:prstGeom prst="rect">
            <a:avLst/>
          </a:prstGeom>
          <a:ln w="12700">
            <a:miter lim="400000"/>
          </a:ln>
        </p:spPr>
      </p:pic>
      <p:sp>
        <p:nvSpPr>
          <p:cNvPr id="278" name="Shape 278"/>
          <p:cNvSpPr>
            <a:spLocks noGrp="1"/>
          </p:cNvSpPr>
          <p:nvPr>
            <p:ph type="title"/>
          </p:nvPr>
        </p:nvSpPr>
        <p:spPr>
          <a:prstGeom prst="rect">
            <a:avLst/>
          </a:prstGeom>
        </p:spPr>
        <p:txBody>
          <a:bodyPr/>
          <a:lstStyle/>
          <a:p>
            <a:r>
              <a:t>Second Trimester (months 4-6)</a:t>
            </a:r>
          </a:p>
        </p:txBody>
      </p:sp>
      <p:sp>
        <p:nvSpPr>
          <p:cNvPr id="279" name="Shape 279"/>
          <p:cNvSpPr>
            <a:spLocks noGrp="1"/>
          </p:cNvSpPr>
          <p:nvPr>
            <p:ph type="body" sz="half" idx="1"/>
          </p:nvPr>
        </p:nvSpPr>
        <p:spPr>
          <a:xfrm>
            <a:off x="230956" y="1874491"/>
            <a:ext cx="8229601" cy="2494310"/>
          </a:xfrm>
          <a:prstGeom prst="rect">
            <a:avLst/>
          </a:prstGeom>
        </p:spPr>
        <p:txBody>
          <a:bodyPr/>
          <a:lstStyle/>
          <a:p>
            <a:r>
              <a:t>Organs continue to mature </a:t>
            </a:r>
          </a:p>
          <a:p>
            <a:r>
              <a:t>By end of 2</a:t>
            </a:r>
            <a:r>
              <a:rPr baseline="30000"/>
              <a:t>nd</a:t>
            </a:r>
            <a:r>
              <a:t> Trimester:</a:t>
            </a:r>
          </a:p>
          <a:p>
            <a:pPr marL="457200" lvl="1" indent="-182879">
              <a:spcBef>
                <a:spcPts val="400"/>
              </a:spcBef>
              <a:defRPr sz="2000"/>
            </a:pPr>
            <a:r>
              <a:t>14 inches long </a:t>
            </a:r>
          </a:p>
          <a:p>
            <a:pPr marL="457200" lvl="1" indent="-182879">
              <a:spcBef>
                <a:spcPts val="400"/>
              </a:spcBef>
              <a:defRPr sz="2000"/>
            </a:pPr>
            <a:r>
              <a:t>Cannot survive outside the </a:t>
            </a:r>
            <a:br/>
            <a:r>
              <a:t>uterus without a lot of </a:t>
            </a:r>
            <a:br/>
            <a:r>
              <a:t>special medical attention</a:t>
            </a:r>
          </a:p>
        </p:txBody>
      </p:sp>
      <p:pic>
        <p:nvPicPr>
          <p:cNvPr id="280" name="image18.jpg"/>
          <p:cNvPicPr>
            <a:picLocks noChangeAspect="1"/>
          </p:cNvPicPr>
          <p:nvPr/>
        </p:nvPicPr>
        <p:blipFill>
          <a:blip r:embed="rId4">
            <a:extLst/>
          </a:blip>
          <a:srcRect l="59375" t="18039" r="12518" b="57366"/>
          <a:stretch>
            <a:fillRect/>
          </a:stretch>
        </p:blipFill>
        <p:spPr>
          <a:xfrm>
            <a:off x="5030228" y="2434843"/>
            <a:ext cx="2395473" cy="1634410"/>
          </a:xfrm>
          <a:prstGeom prst="rect">
            <a:avLst/>
          </a:prstGeom>
          <a:ln w="12700">
            <a:miter lim="400000"/>
          </a:ln>
        </p:spPr>
      </p:pic>
      <p:pic>
        <p:nvPicPr>
          <p:cNvPr id="281" name="image19.jpg"/>
          <p:cNvPicPr>
            <a:picLocks noChangeAspect="1"/>
          </p:cNvPicPr>
          <p:nvPr/>
        </p:nvPicPr>
        <p:blipFill>
          <a:blip r:embed="rId5">
            <a:extLst/>
          </a:blip>
          <a:srcRect l="8724" t="55402" r="78245" b="28921"/>
          <a:stretch>
            <a:fillRect/>
          </a:stretch>
        </p:blipFill>
        <p:spPr>
          <a:xfrm>
            <a:off x="7701570" y="2633959"/>
            <a:ext cx="839147" cy="787114"/>
          </a:xfrm>
          <a:prstGeom prst="rect">
            <a:avLst/>
          </a:prstGeom>
          <a:ln w="12700">
            <a:miter lim="400000"/>
          </a:ln>
        </p:spPr>
      </p:pic>
      <p:sp>
        <p:nvSpPr>
          <p:cNvPr id="282" name="Shape 282"/>
          <p:cNvSpPr/>
          <p:nvPr/>
        </p:nvSpPr>
        <p:spPr>
          <a:xfrm>
            <a:off x="4769963" y="2211239"/>
            <a:ext cx="4044100" cy="2290714"/>
          </a:xfrm>
          <a:prstGeom prst="rect">
            <a:avLst/>
          </a:prstGeom>
          <a:ln w="57150">
            <a:solidFill>
              <a:schemeClr val="accent5"/>
            </a:solidFill>
          </a:ln>
        </p:spPr>
        <p:txBody>
          <a:bodyPr lIns="45719" rIns="45719" anchor="ctr"/>
          <a:lstStyle/>
          <a:p>
            <a:pPr algn="ctr">
              <a:defRPr>
                <a:solidFill>
                  <a:srgbClr val="FFFFFF"/>
                </a:solidFill>
              </a:defRPr>
            </a:pPr>
            <a:endParaRPr/>
          </a:p>
        </p:txBody>
      </p:sp>
      <p:sp>
        <p:nvSpPr>
          <p:cNvPr id="283" name="Shape 283"/>
          <p:cNvSpPr/>
          <p:nvPr/>
        </p:nvSpPr>
        <p:spPr>
          <a:xfrm>
            <a:off x="4987807" y="1761817"/>
            <a:ext cx="3770722" cy="459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a:solidFill>
                  <a:schemeClr val="accent4"/>
                </a:solidFill>
              </a:defRPr>
            </a:lvl1pPr>
          </a:lstStyle>
          <a:p>
            <a:r>
              <a:t>Weeks of development</a:t>
            </a:r>
          </a:p>
        </p:txBody>
      </p:sp>
      <p:sp>
        <p:nvSpPr>
          <p:cNvPr id="284" name="Shape 284"/>
          <p:cNvSpPr/>
          <p:nvPr/>
        </p:nvSpPr>
        <p:spPr>
          <a:xfrm>
            <a:off x="838200" y="5214274"/>
            <a:ext cx="7366000" cy="1196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indent="82296">
              <a:defRPr sz="2400" i="1">
                <a:solidFill>
                  <a:srgbClr val="2A6D7D"/>
                </a:solidFill>
              </a:defRPr>
            </a:lvl1pPr>
          </a:lstStyle>
          <a:p>
            <a:r>
              <a:t>Abortion is legal in CA up until 24 weeks for any reason &amp; after 24 weeks to save life or health of the mother</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Shape 288"/>
          <p:cNvSpPr>
            <a:spLocks noGrp="1"/>
          </p:cNvSpPr>
          <p:nvPr>
            <p:ph type="title"/>
          </p:nvPr>
        </p:nvSpPr>
        <p:spPr>
          <a:prstGeom prst="rect">
            <a:avLst/>
          </a:prstGeom>
        </p:spPr>
        <p:txBody>
          <a:bodyPr/>
          <a:lstStyle/>
          <a:p>
            <a:r>
              <a:t>Third Trimester (months 7-9)</a:t>
            </a:r>
          </a:p>
        </p:txBody>
      </p:sp>
      <p:sp>
        <p:nvSpPr>
          <p:cNvPr id="289" name="Shape 289"/>
          <p:cNvSpPr>
            <a:spLocks noGrp="1"/>
          </p:cNvSpPr>
          <p:nvPr>
            <p:ph type="body" sz="half" idx="1"/>
          </p:nvPr>
        </p:nvSpPr>
        <p:spPr>
          <a:xfrm>
            <a:off x="457199" y="1600200"/>
            <a:ext cx="3992254" cy="4876800"/>
          </a:xfrm>
          <a:prstGeom prst="rect">
            <a:avLst/>
          </a:prstGeom>
        </p:spPr>
        <p:txBody>
          <a:bodyPr/>
          <a:lstStyle/>
          <a:p>
            <a:pPr>
              <a:buClrTx/>
            </a:pPr>
            <a:r>
              <a:t>Brain &amp; lungs mature</a:t>
            </a:r>
          </a:p>
          <a:p>
            <a:pPr>
              <a:buClrTx/>
            </a:pPr>
            <a:r>
              <a:t>Eyes open and close</a:t>
            </a:r>
          </a:p>
          <a:p>
            <a:pPr>
              <a:buClrTx/>
            </a:pPr>
            <a:r>
              <a:t>Sucks on thumb </a:t>
            </a:r>
          </a:p>
          <a:p>
            <a:pPr>
              <a:buClrTx/>
            </a:pPr>
            <a:r>
              <a:t>Responds to light</a:t>
            </a:r>
          </a:p>
          <a:p>
            <a:pPr>
              <a:buClrTx/>
            </a:pPr>
            <a:r>
              <a:t>Due date: 40 weeks from the first day of the last menstrual period</a:t>
            </a:r>
          </a:p>
          <a:p>
            <a:pPr>
              <a:buClrTx/>
            </a:pPr>
            <a:r>
              <a:t>Average birth weight: 7.6 pounds</a:t>
            </a:r>
          </a:p>
          <a:p>
            <a:pPr>
              <a:buClrTx/>
            </a:pPr>
            <a:r>
              <a:t>Average birth length: 20 inches</a:t>
            </a:r>
          </a:p>
        </p:txBody>
      </p:sp>
      <p:pic>
        <p:nvPicPr>
          <p:cNvPr id="290" name="image12.jpg"/>
          <p:cNvPicPr>
            <a:picLocks noChangeAspect="1"/>
          </p:cNvPicPr>
          <p:nvPr/>
        </p:nvPicPr>
        <p:blipFill>
          <a:blip r:embed="rId3">
            <a:extLst/>
          </a:blip>
          <a:srcRect l="25560" t="45827" r="8272" b="4856"/>
          <a:stretch>
            <a:fillRect/>
          </a:stretch>
        </p:blipFill>
        <p:spPr>
          <a:xfrm>
            <a:off x="4600280" y="2441541"/>
            <a:ext cx="4260914" cy="2476106"/>
          </a:xfrm>
          <a:prstGeom prst="rect">
            <a:avLst/>
          </a:prstGeom>
          <a:ln w="57150">
            <a:solidFill>
              <a:schemeClr val="accent5"/>
            </a:solidFill>
          </a:ln>
        </p:spPr>
      </p:pic>
      <p:sp>
        <p:nvSpPr>
          <p:cNvPr id="291" name="Shape 291"/>
          <p:cNvSpPr/>
          <p:nvPr/>
        </p:nvSpPr>
        <p:spPr>
          <a:xfrm>
            <a:off x="5010263" y="1977932"/>
            <a:ext cx="3770722" cy="459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a:solidFill>
                  <a:schemeClr val="accent4"/>
                </a:solidFill>
              </a:defRPr>
            </a:lvl1pPr>
          </a:lstStyle>
          <a:p>
            <a:r>
              <a:t>Weeks of development</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Shape 295"/>
          <p:cNvSpPr>
            <a:spLocks noGrp="1"/>
          </p:cNvSpPr>
          <p:nvPr>
            <p:ph type="title"/>
          </p:nvPr>
        </p:nvSpPr>
        <p:spPr>
          <a:prstGeom prst="rect">
            <a:avLst/>
          </a:prstGeom>
        </p:spPr>
        <p:txBody>
          <a:bodyPr/>
          <a:lstStyle/>
          <a:p>
            <a:r>
              <a:t>Stages of Childbirth</a:t>
            </a:r>
          </a:p>
        </p:txBody>
      </p:sp>
      <p:sp>
        <p:nvSpPr>
          <p:cNvPr id="296" name="Shape 296"/>
          <p:cNvSpPr>
            <a:spLocks noGrp="1"/>
          </p:cNvSpPr>
          <p:nvPr>
            <p:ph type="body" sz="half" idx="1"/>
          </p:nvPr>
        </p:nvSpPr>
        <p:spPr>
          <a:xfrm>
            <a:off x="457199" y="1772238"/>
            <a:ext cx="3740169" cy="4646082"/>
          </a:xfrm>
          <a:prstGeom prst="rect">
            <a:avLst/>
          </a:prstGeom>
        </p:spPr>
        <p:txBody>
          <a:bodyPr/>
          <a:lstStyle/>
          <a:p>
            <a:pPr marL="177086" indent="-177086" defTabSz="886968">
              <a:lnSpc>
                <a:spcPct val="80000"/>
              </a:lnSpc>
              <a:spcBef>
                <a:spcPts val="400"/>
              </a:spcBef>
              <a:defRPr sz="2037" b="1"/>
            </a:pPr>
            <a:r>
              <a:t>Early Labor: </a:t>
            </a:r>
            <a:r>
              <a:rPr b="0"/>
              <a:t>Contractions begin &amp; cervix dilates to 3cm.  </a:t>
            </a:r>
            <a:br>
              <a:rPr b="0"/>
            </a:br>
            <a:endParaRPr sz="3298"/>
          </a:p>
          <a:p>
            <a:pPr marL="177086" indent="-177086" defTabSz="886968">
              <a:lnSpc>
                <a:spcPct val="80000"/>
              </a:lnSpc>
              <a:buSzPct val="80000"/>
              <a:defRPr sz="2037" b="1"/>
            </a:pPr>
            <a:r>
              <a:t>Stage 1 Active Labor: </a:t>
            </a:r>
            <a:r>
              <a:rPr b="0"/>
              <a:t>Contractions become stronger, longer, and closer together. Cervix becomes fully dilated to 10cm. </a:t>
            </a:r>
            <a:br>
              <a:rPr b="0"/>
            </a:br>
            <a:endParaRPr sz="3298"/>
          </a:p>
          <a:p>
            <a:pPr marL="177086" indent="-177086" defTabSz="886968">
              <a:lnSpc>
                <a:spcPct val="80000"/>
              </a:lnSpc>
              <a:buSzPct val="80000"/>
              <a:defRPr sz="2037" b="1"/>
            </a:pPr>
            <a:r>
              <a:t>Stage 2 Delivering the baby </a:t>
            </a:r>
            <a:br/>
            <a:endParaRPr sz="3298"/>
          </a:p>
          <a:p>
            <a:pPr marL="177086" indent="-177086" defTabSz="886968">
              <a:lnSpc>
                <a:spcPct val="80000"/>
              </a:lnSpc>
              <a:buSzPct val="80000"/>
              <a:defRPr sz="2037" b="1"/>
            </a:pPr>
            <a:r>
              <a:t>Stage 3 Delivering the placenta</a:t>
            </a:r>
          </a:p>
        </p:txBody>
      </p:sp>
      <p:pic>
        <p:nvPicPr>
          <p:cNvPr id="297" name="image20.jpg"/>
          <p:cNvPicPr>
            <a:picLocks noChangeAspect="1"/>
          </p:cNvPicPr>
          <p:nvPr/>
        </p:nvPicPr>
        <p:blipFill>
          <a:blip r:embed="rId3">
            <a:extLst/>
          </a:blip>
          <a:stretch>
            <a:fillRect/>
          </a:stretch>
        </p:blipFill>
        <p:spPr>
          <a:xfrm>
            <a:off x="5581584" y="1504949"/>
            <a:ext cx="2280371" cy="2951070"/>
          </a:xfrm>
          <a:prstGeom prst="rect">
            <a:avLst/>
          </a:prstGeom>
          <a:ln w="12700">
            <a:miter lim="400000"/>
          </a:ln>
        </p:spPr>
      </p:pic>
      <p:pic>
        <p:nvPicPr>
          <p:cNvPr id="298" name="image21.jpg"/>
          <p:cNvPicPr>
            <a:picLocks noChangeAspect="1"/>
          </p:cNvPicPr>
          <p:nvPr/>
        </p:nvPicPr>
        <p:blipFill>
          <a:blip r:embed="rId4">
            <a:extLst/>
          </a:blip>
          <a:srcRect t="12784" b="6254"/>
          <a:stretch>
            <a:fillRect/>
          </a:stretch>
        </p:blipFill>
        <p:spPr>
          <a:xfrm>
            <a:off x="4446504" y="1589046"/>
            <a:ext cx="4609205" cy="4829274"/>
          </a:xfrm>
          <a:prstGeom prst="rect">
            <a:avLst/>
          </a:prstGeom>
          <a:ln w="12700">
            <a:miter lim="400000"/>
          </a:ln>
        </p:spPr>
      </p:pic>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Shape 302"/>
          <p:cNvSpPr>
            <a:spLocks noGrp="1"/>
          </p:cNvSpPr>
          <p:nvPr>
            <p:ph type="title"/>
          </p:nvPr>
        </p:nvSpPr>
        <p:spPr>
          <a:prstGeom prst="rect">
            <a:avLst/>
          </a:prstGeom>
        </p:spPr>
        <p:txBody>
          <a:bodyPr/>
          <a:lstStyle/>
          <a:p>
            <a:r>
              <a:t>Childbirth Options</a:t>
            </a:r>
          </a:p>
        </p:txBody>
      </p:sp>
      <p:sp>
        <p:nvSpPr>
          <p:cNvPr id="303" name="Shape 303"/>
          <p:cNvSpPr>
            <a:spLocks noGrp="1"/>
          </p:cNvSpPr>
          <p:nvPr>
            <p:ph type="body" idx="1"/>
          </p:nvPr>
        </p:nvSpPr>
        <p:spPr>
          <a:prstGeom prst="rect">
            <a:avLst/>
          </a:prstGeom>
        </p:spPr>
        <p:txBody>
          <a:bodyPr/>
          <a:lstStyle/>
          <a:p>
            <a:pPr>
              <a:spcBef>
                <a:spcPts val="600"/>
              </a:spcBef>
              <a:defRPr sz="2800" b="1"/>
            </a:pPr>
            <a:r>
              <a:t>Type of birth: </a:t>
            </a:r>
            <a:r>
              <a:rPr b="0"/>
              <a:t>vaginal or cesarean birth</a:t>
            </a:r>
            <a:br>
              <a:rPr b="0"/>
            </a:br>
            <a:endParaRPr b="0"/>
          </a:p>
          <a:p>
            <a:pPr>
              <a:spcBef>
                <a:spcPts val="600"/>
              </a:spcBef>
              <a:defRPr sz="2800" b="1"/>
            </a:pPr>
            <a:r>
              <a:t>Setting: </a:t>
            </a:r>
            <a:r>
              <a:rPr b="0"/>
              <a:t>hospital, birthing center, home birth, water birth</a:t>
            </a:r>
            <a:br>
              <a:rPr b="0"/>
            </a:br>
            <a:endParaRPr b="0"/>
          </a:p>
          <a:p>
            <a:pPr>
              <a:spcBef>
                <a:spcPts val="600"/>
              </a:spcBef>
              <a:defRPr sz="2800" b="1"/>
            </a:pPr>
            <a:r>
              <a:t>Support: </a:t>
            </a:r>
            <a:r>
              <a:rPr b="0"/>
              <a:t>physician/doctor, midwife, doulas, friends, family, partner(s)</a:t>
            </a:r>
            <a:br>
              <a:rPr b="0"/>
            </a:br>
            <a:endParaRPr b="0"/>
          </a:p>
          <a:p>
            <a:pPr>
              <a:spcBef>
                <a:spcPts val="600"/>
              </a:spcBef>
              <a:defRPr sz="2800" b="1"/>
            </a:pPr>
            <a:r>
              <a:t>Comfort measures: </a:t>
            </a:r>
            <a:r>
              <a:rPr b="0"/>
              <a:t>medicines, positions, massage, acupressure, etc. </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p:cNvSpPr>
          <p:nvPr>
            <p:ph type="title"/>
          </p:nvPr>
        </p:nvSpPr>
        <p:spPr>
          <a:xfrm>
            <a:off x="696686" y="2085810"/>
            <a:ext cx="9696637" cy="2379866"/>
          </a:xfrm>
          <a:prstGeom prst="rect">
            <a:avLst/>
          </a:prstGeom>
        </p:spPr>
        <p:txBody>
          <a:bodyPr/>
          <a:lstStyle>
            <a:lvl1pPr>
              <a:defRPr sz="5100"/>
            </a:lvl1pPr>
          </a:lstStyle>
          <a:p>
            <a:r>
              <a:t>IMPACTS ON HEALTH</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p:cNvSpPr>
          <p:nvPr>
            <p:ph type="title"/>
          </p:nvPr>
        </p:nvSpPr>
        <p:spPr>
          <a:xfrm>
            <a:off x="590550" y="407416"/>
            <a:ext cx="8248650" cy="1256285"/>
          </a:xfrm>
          <a:prstGeom prst="rect">
            <a:avLst/>
          </a:prstGeom>
        </p:spPr>
        <p:txBody>
          <a:bodyPr/>
          <a:lstStyle/>
          <a:p>
            <a:r>
              <a:t>WHAT IMPACTS HEALTH?</a:t>
            </a:r>
          </a:p>
        </p:txBody>
      </p:sp>
      <p:sp>
        <p:nvSpPr>
          <p:cNvPr id="312" name="Shape 312"/>
          <p:cNvSpPr>
            <a:spLocks noGrp="1"/>
          </p:cNvSpPr>
          <p:nvPr>
            <p:ph type="body" idx="1"/>
          </p:nvPr>
        </p:nvSpPr>
        <p:spPr>
          <a:xfrm>
            <a:off x="590549" y="1847850"/>
            <a:ext cx="7406642" cy="4419600"/>
          </a:xfrm>
          <a:prstGeom prst="rect">
            <a:avLst/>
          </a:prstGeom>
        </p:spPr>
        <p:txBody>
          <a:bodyPr/>
          <a:lstStyle/>
          <a:p>
            <a:pPr marL="539495" indent="-457200">
              <a:spcBef>
                <a:spcPts val="600"/>
              </a:spcBef>
              <a:buClr>
                <a:schemeClr val="accent1"/>
              </a:buClr>
              <a:buSzPct val="85000"/>
              <a:buFont typeface="Arial"/>
              <a:buChar char="•"/>
              <a:defRPr sz="2900">
                <a:solidFill>
                  <a:srgbClr val="292934"/>
                </a:solidFill>
              </a:defRPr>
            </a:pPr>
            <a:r>
              <a:t>What actions do people do to be healthy?</a:t>
            </a:r>
            <a:endParaRPr sz="2200"/>
          </a:p>
          <a:p>
            <a:pPr marL="539495" indent="-457200">
              <a:buClr>
                <a:schemeClr val="accent1"/>
              </a:buClr>
              <a:buSzPct val="85000"/>
              <a:buFont typeface="Arial"/>
              <a:buChar char="•"/>
              <a:defRPr sz="3200">
                <a:solidFill>
                  <a:srgbClr val="292934"/>
                </a:solidFill>
              </a:defRPr>
            </a:pPr>
            <a:endParaRPr sz="2200"/>
          </a:p>
          <a:p>
            <a:pPr marL="539495" indent="-457200">
              <a:spcBef>
                <a:spcPts val="600"/>
              </a:spcBef>
              <a:buClr>
                <a:schemeClr val="accent1"/>
              </a:buClr>
              <a:buSzPct val="85000"/>
              <a:buFont typeface="Arial"/>
              <a:buChar char="•"/>
              <a:defRPr sz="2900">
                <a:solidFill>
                  <a:srgbClr val="292934"/>
                </a:solidFill>
              </a:defRPr>
            </a:pPr>
            <a:r>
              <a:t>What are some of things that can have a negative impact on health?</a:t>
            </a:r>
            <a:endParaRPr sz="2200"/>
          </a:p>
          <a:p>
            <a:pPr marL="539495" indent="-457200">
              <a:buClr>
                <a:schemeClr val="accent1"/>
              </a:buClr>
              <a:buSzPct val="85000"/>
              <a:buFont typeface="Arial"/>
              <a:buChar char="•"/>
              <a:defRPr sz="3200">
                <a:solidFill>
                  <a:srgbClr val="292934"/>
                </a:solidFill>
              </a:defRPr>
            </a:pPr>
            <a:endParaRPr sz="2200"/>
          </a:p>
          <a:p>
            <a:pPr marL="539495" indent="-457200">
              <a:spcBef>
                <a:spcPts val="600"/>
              </a:spcBef>
              <a:buClr>
                <a:schemeClr val="accent1"/>
              </a:buClr>
              <a:buSzPct val="85000"/>
              <a:buFont typeface="Arial"/>
              <a:buChar char="•"/>
              <a:defRPr sz="2900">
                <a:solidFill>
                  <a:srgbClr val="292934"/>
                </a:solidFill>
              </a:defRPr>
            </a:pPr>
            <a:r>
              <a:t>Which of these things can interfere with a healthy pregnancy?</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iterate>
                                    <p:tmAbs val="0"/>
                                  </p:iterate>
                                  <p:childTnLst>
                                    <p:set>
                                      <p:cBhvr>
                                        <p:cTn id="6" fill="hold"/>
                                        <p:tgtEl>
                                          <p:spTgt spid="312">
                                            <p:bg/>
                                          </p:spTgt>
                                        </p:tgtEl>
                                        <p:attrNameLst>
                                          <p:attrName>style.visibility</p:attrName>
                                        </p:attrNameLst>
                                      </p:cBhvr>
                                      <p:to>
                                        <p:strVal val="visible"/>
                                      </p:to>
                                    </p:set>
                                    <p:anim calcmode="lin" valueType="num">
                                      <p:cBhvr>
                                        <p:cTn id="7" dur="500" fill="hold"/>
                                        <p:tgtEl>
                                          <p:spTgt spid="312">
                                            <p:bg/>
                                          </p:spTgt>
                                        </p:tgtEl>
                                        <p:attrNameLst>
                                          <p:attrName>ppt_w</p:attrName>
                                        </p:attrNameLst>
                                      </p:cBhvr>
                                      <p:tavLst>
                                        <p:tav tm="0">
                                          <p:val>
                                            <p:fltVal val="0"/>
                                          </p:val>
                                        </p:tav>
                                        <p:tav tm="100000">
                                          <p:val>
                                            <p:strVal val="#ppt_w"/>
                                          </p:val>
                                        </p:tav>
                                      </p:tavLst>
                                    </p:anim>
                                    <p:anim calcmode="lin" valueType="num">
                                      <p:cBhvr>
                                        <p:cTn id="8" dur="500" fill="hold"/>
                                        <p:tgtEl>
                                          <p:spTgt spid="312">
                                            <p:bg/>
                                          </p:spTgt>
                                        </p:tgtEl>
                                        <p:attrNameLst>
                                          <p:attrName>ppt_h</p:attrName>
                                        </p:attrNameLst>
                                      </p:cBhvr>
                                      <p:tavLst>
                                        <p:tav tm="0">
                                          <p:val>
                                            <p:fltVal val="0"/>
                                          </p:val>
                                        </p:tav>
                                        <p:tav tm="100000">
                                          <p:val>
                                            <p:strVal val="#ppt_h"/>
                                          </p:val>
                                        </p:tav>
                                      </p:tavLst>
                                    </p:anim>
                                  </p:childTnLst>
                                </p:cTn>
                              </p:par>
                              <p:par>
                                <p:cTn id="9" presetID="23" presetClass="entr" presetSubtype="16" fill="hold" grpId="1" nodeType="withEffect">
                                  <p:stCondLst>
                                    <p:cond delay="0"/>
                                  </p:stCondLst>
                                  <p:iterate>
                                    <p:tmAbs val="0"/>
                                  </p:iterate>
                                  <p:childTnLst>
                                    <p:set>
                                      <p:cBhvr>
                                        <p:cTn id="10" fill="hold"/>
                                        <p:tgtEl>
                                          <p:spTgt spid="312">
                                            <p:txEl>
                                              <p:pRg st="0" end="0"/>
                                            </p:txEl>
                                          </p:spTgt>
                                        </p:tgtEl>
                                        <p:attrNameLst>
                                          <p:attrName>style.visibility</p:attrName>
                                        </p:attrNameLst>
                                      </p:cBhvr>
                                      <p:to>
                                        <p:strVal val="visible"/>
                                      </p:to>
                                    </p:set>
                                    <p:anim calcmode="lin" valueType="num">
                                      <p:cBhvr>
                                        <p:cTn id="11" dur="500" fill="hold"/>
                                        <p:tgtEl>
                                          <p:spTgt spid="312">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12">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23" presetClass="entr" presetSubtype="16" fill="hold" grpId="1" nodeType="afterEffect">
                                  <p:stCondLst>
                                    <p:cond delay="0"/>
                                  </p:stCondLst>
                                  <p:iterate>
                                    <p:tmAbs val="0"/>
                                  </p:iterate>
                                  <p:childTnLst>
                                    <p:set>
                                      <p:cBhvr>
                                        <p:cTn id="15" fill="hold"/>
                                        <p:tgtEl>
                                          <p:spTgt spid="312">
                                            <p:txEl>
                                              <p:pRg st="1" end="1"/>
                                            </p:txEl>
                                          </p:spTgt>
                                        </p:tgtEl>
                                        <p:attrNameLst>
                                          <p:attrName>style.visibility</p:attrName>
                                        </p:attrNameLst>
                                      </p:cBhvr>
                                      <p:to>
                                        <p:strVal val="visible"/>
                                      </p:to>
                                    </p:set>
                                    <p:anim calcmode="lin" valueType="num">
                                      <p:cBhvr>
                                        <p:cTn id="16" dur="500" fill="hold"/>
                                        <p:tgtEl>
                                          <p:spTgt spid="312">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1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1" nodeType="clickEffect">
                                  <p:stCondLst>
                                    <p:cond delay="0"/>
                                  </p:stCondLst>
                                  <p:iterate>
                                    <p:tmAbs val="0"/>
                                  </p:iterate>
                                  <p:childTnLst>
                                    <p:set>
                                      <p:cBhvr>
                                        <p:cTn id="21" fill="hold"/>
                                        <p:tgtEl>
                                          <p:spTgt spid="312">
                                            <p:txEl>
                                              <p:pRg st="2" end="2"/>
                                            </p:txEl>
                                          </p:spTgt>
                                        </p:tgtEl>
                                        <p:attrNameLst>
                                          <p:attrName>style.visibility</p:attrName>
                                        </p:attrNameLst>
                                      </p:cBhvr>
                                      <p:to>
                                        <p:strVal val="visible"/>
                                      </p:to>
                                    </p:set>
                                    <p:anim calcmode="lin" valueType="num">
                                      <p:cBhvr>
                                        <p:cTn id="22" dur="500" fill="hold"/>
                                        <p:tgtEl>
                                          <p:spTgt spid="312">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12">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23" presetClass="entr" presetSubtype="16" fill="hold" grpId="1" nodeType="afterEffect">
                                  <p:stCondLst>
                                    <p:cond delay="0"/>
                                  </p:stCondLst>
                                  <p:iterate>
                                    <p:tmAbs val="0"/>
                                  </p:iterate>
                                  <p:childTnLst>
                                    <p:set>
                                      <p:cBhvr>
                                        <p:cTn id="26" fill="hold"/>
                                        <p:tgtEl>
                                          <p:spTgt spid="312">
                                            <p:txEl>
                                              <p:pRg st="3" end="3"/>
                                            </p:txEl>
                                          </p:spTgt>
                                        </p:tgtEl>
                                        <p:attrNameLst>
                                          <p:attrName>style.visibility</p:attrName>
                                        </p:attrNameLst>
                                      </p:cBhvr>
                                      <p:to>
                                        <p:strVal val="visible"/>
                                      </p:to>
                                    </p:set>
                                    <p:anim calcmode="lin" valueType="num">
                                      <p:cBhvr>
                                        <p:cTn id="27" dur="500" fill="hold"/>
                                        <p:tgtEl>
                                          <p:spTgt spid="312">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1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1" nodeType="clickEffect">
                                  <p:stCondLst>
                                    <p:cond delay="0"/>
                                  </p:stCondLst>
                                  <p:iterate>
                                    <p:tmAbs val="0"/>
                                  </p:iterate>
                                  <p:childTnLst>
                                    <p:set>
                                      <p:cBhvr>
                                        <p:cTn id="32" fill="hold"/>
                                        <p:tgtEl>
                                          <p:spTgt spid="312">
                                            <p:txEl>
                                              <p:pRg st="4" end="4"/>
                                            </p:txEl>
                                          </p:spTgt>
                                        </p:tgtEl>
                                        <p:attrNameLst>
                                          <p:attrName>style.visibility</p:attrName>
                                        </p:attrNameLst>
                                      </p:cBhvr>
                                      <p:to>
                                        <p:strVal val="visible"/>
                                      </p:to>
                                    </p:set>
                                    <p:anim calcmode="lin" valueType="num">
                                      <p:cBhvr>
                                        <p:cTn id="33" dur="500" fill="hold"/>
                                        <p:tgtEl>
                                          <p:spTgt spid="312">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1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 grpId="1" build="p"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p:cNvSpPr>
          <p:nvPr>
            <p:ph type="title"/>
          </p:nvPr>
        </p:nvSpPr>
        <p:spPr>
          <a:xfrm>
            <a:off x="457200" y="533400"/>
            <a:ext cx="8229600" cy="1638300"/>
          </a:xfrm>
          <a:prstGeom prst="rect">
            <a:avLst/>
          </a:prstGeom>
        </p:spPr>
        <p:txBody>
          <a:bodyPr/>
          <a:lstStyle/>
          <a:p>
            <a:r>
              <a:t>Prenatal Care</a:t>
            </a:r>
            <a:br/>
            <a:r>
              <a:rPr sz="2400"/>
              <a:t>(Health care during pregnancy)</a:t>
            </a:r>
          </a:p>
        </p:txBody>
      </p:sp>
      <p:sp>
        <p:nvSpPr>
          <p:cNvPr id="317" name="Shape 317"/>
          <p:cNvSpPr>
            <a:spLocks noGrp="1"/>
          </p:cNvSpPr>
          <p:nvPr>
            <p:ph type="body" idx="1"/>
          </p:nvPr>
        </p:nvSpPr>
        <p:spPr>
          <a:xfrm>
            <a:off x="457200" y="2038350"/>
            <a:ext cx="8382000" cy="4819650"/>
          </a:xfrm>
          <a:prstGeom prst="rect">
            <a:avLst/>
          </a:prstGeom>
        </p:spPr>
        <p:txBody>
          <a:bodyPr/>
          <a:lstStyle/>
          <a:p>
            <a:pPr>
              <a:spcBef>
                <a:spcPts val="600"/>
              </a:spcBef>
              <a:defRPr sz="2800"/>
            </a:pPr>
            <a:r>
              <a:t>Special check-ups to maintain health of biological mother &amp; fetus </a:t>
            </a:r>
          </a:p>
          <a:p>
            <a:pPr>
              <a:spcBef>
                <a:spcPts val="600"/>
              </a:spcBef>
              <a:defRPr sz="2800"/>
            </a:pPr>
            <a:r>
              <a:t>Role of health care provider</a:t>
            </a:r>
          </a:p>
          <a:p>
            <a:pPr marL="457200" lvl="1" indent="-182879"/>
            <a:r>
              <a:t>Medical services</a:t>
            </a:r>
            <a:endParaRPr sz="2000"/>
          </a:p>
          <a:p>
            <a:pPr marL="457200" lvl="1" indent="-182879"/>
            <a:r>
              <a:t>Help to maintain healthy life choices while pregnant</a:t>
            </a:r>
            <a:endParaRPr sz="2000"/>
          </a:p>
          <a:p>
            <a:pPr marL="457200" lvl="1" indent="-182879"/>
            <a:r>
              <a:t>Treat potential health problems early</a:t>
            </a:r>
            <a:endParaRPr sz="2000"/>
          </a:p>
          <a:p>
            <a:pPr marL="457200" lvl="1" indent="-182879"/>
            <a:r>
              <a:t>Provide info &amp; answer questions</a:t>
            </a:r>
            <a:endParaRPr sz="2000"/>
          </a:p>
          <a:p>
            <a:pPr marL="457200" lvl="1" indent="-182879">
              <a:spcBef>
                <a:spcPts val="400"/>
              </a:spcBef>
            </a:pPr>
            <a:endParaRPr sz="2000"/>
          </a:p>
          <a:p>
            <a:pPr marL="0" indent="128015">
              <a:spcBef>
                <a:spcPts val="600"/>
              </a:spcBef>
              <a:buSzTx/>
              <a:buNone/>
              <a:defRPr sz="2800" i="1">
                <a:solidFill>
                  <a:schemeClr val="accent6"/>
                </a:solidFill>
              </a:defRPr>
            </a:pPr>
            <a:r>
              <a:t>In California, available free or low-cost, including for people who are undocumented.</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Shape 321"/>
          <p:cNvSpPr>
            <a:spLocks noGrp="1"/>
          </p:cNvSpPr>
          <p:nvPr>
            <p:ph type="title"/>
          </p:nvPr>
        </p:nvSpPr>
        <p:spPr>
          <a:xfrm>
            <a:off x="457200" y="533398"/>
            <a:ext cx="8229600" cy="1274190"/>
          </a:xfrm>
          <a:prstGeom prst="rect">
            <a:avLst/>
          </a:prstGeom>
        </p:spPr>
        <p:txBody>
          <a:bodyPr/>
          <a:lstStyle/>
          <a:p>
            <a:r>
              <a:t>Preconception Health</a:t>
            </a:r>
            <a:br/>
            <a:r>
              <a:rPr sz="2400"/>
              <a:t>(Health before pregnancy for all people)</a:t>
            </a:r>
          </a:p>
        </p:txBody>
      </p:sp>
      <p:sp>
        <p:nvSpPr>
          <p:cNvPr id="322" name="Shape 322"/>
          <p:cNvSpPr>
            <a:spLocks noGrp="1"/>
          </p:cNvSpPr>
          <p:nvPr>
            <p:ph type="body" idx="1"/>
          </p:nvPr>
        </p:nvSpPr>
        <p:spPr>
          <a:xfrm>
            <a:off x="457200" y="2038349"/>
            <a:ext cx="8229600" cy="4646039"/>
          </a:xfrm>
          <a:prstGeom prst="rect">
            <a:avLst/>
          </a:prstGeom>
        </p:spPr>
        <p:txBody>
          <a:bodyPr/>
          <a:lstStyle/>
          <a:p>
            <a:pPr marL="457200" indent="-877823">
              <a:spcBef>
                <a:spcPts val="600"/>
              </a:spcBef>
              <a:buSzTx/>
              <a:buNone/>
              <a:defRPr sz="2800"/>
            </a:pPr>
            <a:r>
              <a:t>Healthy Life Choices</a:t>
            </a:r>
          </a:p>
          <a:p>
            <a:pPr marL="457200" lvl="1" indent="-182879">
              <a:spcBef>
                <a:spcPts val="600"/>
              </a:spcBef>
              <a:defRPr sz="2800"/>
            </a:pPr>
            <a:r>
              <a:t>Multivitamin with folic acid</a:t>
            </a:r>
            <a:endParaRPr sz="2000"/>
          </a:p>
          <a:p>
            <a:pPr marL="457200" lvl="1" indent="-182879">
              <a:spcBef>
                <a:spcPts val="600"/>
              </a:spcBef>
              <a:defRPr sz="2800"/>
            </a:pPr>
            <a:r>
              <a:t>Nutritious meals &amp; exercise</a:t>
            </a:r>
            <a:endParaRPr sz="2000"/>
          </a:p>
          <a:p>
            <a:pPr marL="457200" lvl="1" indent="-182879">
              <a:spcBef>
                <a:spcPts val="600"/>
              </a:spcBef>
              <a:defRPr sz="2800"/>
            </a:pPr>
            <a:r>
              <a:t>Avoid drugs, alcohol &amp; smoking</a:t>
            </a:r>
            <a:endParaRPr sz="2000"/>
          </a:p>
          <a:p>
            <a:pPr marL="457200" lvl="1" indent="-182879">
              <a:spcBef>
                <a:spcPts val="600"/>
              </a:spcBef>
              <a:defRPr sz="2800"/>
            </a:pPr>
            <a:r>
              <a:t>Manage stress</a:t>
            </a:r>
            <a:endParaRPr sz="2000"/>
          </a:p>
          <a:p>
            <a:pPr marL="457200" lvl="1" indent="-182879">
              <a:spcBef>
                <a:spcPts val="600"/>
              </a:spcBef>
              <a:defRPr sz="2800"/>
            </a:pPr>
            <a:r>
              <a:t>Healthy relationships</a:t>
            </a:r>
            <a:endParaRPr sz="2000"/>
          </a:p>
          <a:p>
            <a:pPr marL="457200" lvl="1" indent="-182879">
              <a:spcBef>
                <a:spcPts val="600"/>
              </a:spcBef>
              <a:defRPr sz="2800"/>
            </a:pPr>
            <a:r>
              <a:t>Avoid toxins / dangerous chemicals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prstGeom prst="rect">
            <a:avLst/>
          </a:prstGeom>
        </p:spPr>
        <p:txBody>
          <a:bodyPr/>
          <a:lstStyle>
            <a:lvl1pPr algn="ctr">
              <a:defRPr sz="5400"/>
            </a:lvl1pPr>
          </a:lstStyle>
          <a:p>
            <a:r>
              <a:t>DO NOW:</a:t>
            </a:r>
          </a:p>
        </p:txBody>
      </p:sp>
      <p:sp>
        <p:nvSpPr>
          <p:cNvPr id="136" name="Shape 136"/>
          <p:cNvSpPr>
            <a:spLocks noGrp="1"/>
          </p:cNvSpPr>
          <p:nvPr>
            <p:ph type="body" sz="half" idx="4294967295"/>
          </p:nvPr>
        </p:nvSpPr>
        <p:spPr>
          <a:xfrm>
            <a:off x="647700" y="1672855"/>
            <a:ext cx="7848600" cy="2895601"/>
          </a:xfrm>
          <a:prstGeom prst="rect">
            <a:avLst/>
          </a:prstGeom>
        </p:spPr>
        <p:txBody>
          <a:bodyPr/>
          <a:lstStyle/>
          <a:p>
            <a:pPr marL="120700" indent="-120700" defTabSz="603504">
              <a:defRPr sz="2112"/>
            </a:pPr>
            <a:r>
              <a:t>What type of family would you like to have? </a:t>
            </a:r>
            <a:br/>
            <a:endParaRPr/>
          </a:p>
          <a:p>
            <a:pPr marL="120700" indent="-120700" defTabSz="603504">
              <a:defRPr sz="2112"/>
            </a:pPr>
            <a:r>
              <a:t>Would you like to be: </a:t>
            </a:r>
            <a:br/>
            <a:r>
              <a:t>Single? Partnered? Married? </a:t>
            </a:r>
            <a:br/>
            <a:r>
              <a:t>In a committed relationship? </a:t>
            </a:r>
            <a:br/>
            <a:endParaRPr/>
          </a:p>
          <a:p>
            <a:pPr marL="120700" indent="-120700" defTabSz="603504">
              <a:defRPr sz="2112"/>
            </a:pPr>
            <a:r>
              <a:t>Would you like to have children or not? </a:t>
            </a:r>
            <a:br/>
            <a:r>
              <a:t>If yes, how many? At what age? </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Shape 326"/>
          <p:cNvSpPr>
            <a:spLocks noGrp="1"/>
          </p:cNvSpPr>
          <p:nvPr>
            <p:ph type="title"/>
          </p:nvPr>
        </p:nvSpPr>
        <p:spPr>
          <a:xfrm>
            <a:off x="457200" y="533400"/>
            <a:ext cx="8229600" cy="1257300"/>
          </a:xfrm>
          <a:prstGeom prst="rect">
            <a:avLst/>
          </a:prstGeom>
        </p:spPr>
        <p:txBody>
          <a:bodyPr/>
          <a:lstStyle/>
          <a:p>
            <a:r>
              <a:t>Preconception Health</a:t>
            </a:r>
            <a:br/>
            <a:r>
              <a:rPr sz="2400"/>
              <a:t>(Health before pregnancy for all people)</a:t>
            </a:r>
          </a:p>
        </p:txBody>
      </p:sp>
      <p:sp>
        <p:nvSpPr>
          <p:cNvPr id="327" name="Shape 327"/>
          <p:cNvSpPr>
            <a:spLocks noGrp="1"/>
          </p:cNvSpPr>
          <p:nvPr>
            <p:ph type="body" idx="1"/>
          </p:nvPr>
        </p:nvSpPr>
        <p:spPr>
          <a:xfrm>
            <a:off x="457200" y="1790700"/>
            <a:ext cx="8229600" cy="4686300"/>
          </a:xfrm>
          <a:prstGeom prst="rect">
            <a:avLst/>
          </a:prstGeom>
        </p:spPr>
        <p:txBody>
          <a:bodyPr/>
          <a:lstStyle/>
          <a:p>
            <a:pPr marL="0" indent="82296">
              <a:spcBef>
                <a:spcPts val="600"/>
              </a:spcBef>
              <a:buSzTx/>
              <a:buNone/>
              <a:defRPr sz="2800"/>
            </a:pPr>
            <a:r>
              <a:t>Before pregnancy, see health care provider</a:t>
            </a:r>
          </a:p>
          <a:p>
            <a:pPr marL="457200" lvl="1" indent="-182879">
              <a:spcBef>
                <a:spcPts val="600"/>
              </a:spcBef>
              <a:defRPr sz="2800"/>
            </a:pPr>
            <a:r>
              <a:t>Test for STIs (Family PACT covers these costs)</a:t>
            </a:r>
            <a:endParaRPr sz="2000"/>
          </a:p>
          <a:p>
            <a:pPr marL="457200" lvl="1" indent="-182879">
              <a:spcBef>
                <a:spcPts val="600"/>
              </a:spcBef>
              <a:defRPr sz="2800"/>
            </a:pPr>
            <a:r>
              <a:t>Vaccinations up-to-date</a:t>
            </a:r>
            <a:endParaRPr sz="2000"/>
          </a:p>
          <a:p>
            <a:pPr marL="457200" lvl="1" indent="-182879">
              <a:spcBef>
                <a:spcPts val="600"/>
              </a:spcBef>
              <a:defRPr sz="2800"/>
            </a:pPr>
            <a:r>
              <a:t>Get medical conditions (diabetes, high blood pressure) under control</a:t>
            </a:r>
            <a:endParaRPr sz="2000"/>
          </a:p>
          <a:p>
            <a:pPr marL="457200" lvl="1" indent="-182879">
              <a:spcBef>
                <a:spcPts val="600"/>
              </a:spcBef>
              <a:defRPr sz="2800"/>
            </a:pPr>
            <a:r>
              <a:t>Check to see if medications could harm pregnancy</a:t>
            </a:r>
            <a:endParaRPr sz="2000"/>
          </a:p>
          <a:p>
            <a:pPr marL="457200" lvl="1" indent="-182879">
              <a:spcBef>
                <a:spcPts val="600"/>
              </a:spcBef>
              <a:defRPr sz="2800"/>
            </a:pPr>
            <a:r>
              <a:t>Consider getting tested for genetic conditions</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Shape 331"/>
          <p:cNvSpPr>
            <a:spLocks noGrp="1"/>
          </p:cNvSpPr>
          <p:nvPr>
            <p:ph type="title"/>
          </p:nvPr>
        </p:nvSpPr>
        <p:spPr>
          <a:xfrm>
            <a:off x="476250" y="420913"/>
            <a:ext cx="8191500" cy="2960916"/>
          </a:xfrm>
          <a:prstGeom prst="rect">
            <a:avLst/>
          </a:prstGeom>
        </p:spPr>
        <p:txBody>
          <a:bodyPr/>
          <a:lstStyle>
            <a:lvl1pPr indent="82296"/>
          </a:lstStyle>
          <a:p>
            <a:r>
              <a:t>What are the benefits of preconception health for someone who is not actively planning a pregnancy?</a:t>
            </a:r>
          </a:p>
        </p:txBody>
      </p:sp>
      <p:sp>
        <p:nvSpPr>
          <p:cNvPr id="332" name="Shape 332"/>
          <p:cNvSpPr>
            <a:spLocks noGrp="1"/>
          </p:cNvSpPr>
          <p:nvPr>
            <p:ph type="body" sz="half" idx="1"/>
          </p:nvPr>
        </p:nvSpPr>
        <p:spPr>
          <a:xfrm>
            <a:off x="1435607" y="3381828"/>
            <a:ext cx="7498082" cy="2868215"/>
          </a:xfrm>
          <a:prstGeom prst="rect">
            <a:avLst/>
          </a:prstGeom>
        </p:spPr>
        <p:txBody>
          <a:bodyPr/>
          <a:lstStyle/>
          <a:p>
            <a:pPr marL="354787" lvl="1" indent="-274960" defTabSz="886968">
              <a:lnSpc>
                <a:spcPct val="120000"/>
              </a:lnSpc>
              <a:buSzPct val="80000"/>
              <a:buFont typeface="Wingdings 2"/>
              <a:buChar char="●"/>
              <a:defRPr sz="2910"/>
            </a:pPr>
            <a:r>
              <a:t>Better health right now</a:t>
            </a:r>
            <a:endParaRPr sz="1940"/>
          </a:p>
          <a:p>
            <a:pPr marL="354787" lvl="1" indent="-274960" defTabSz="886968">
              <a:lnSpc>
                <a:spcPct val="120000"/>
              </a:lnSpc>
              <a:buSzPct val="80000"/>
              <a:buFont typeface="Wingdings 2"/>
              <a:buChar char="●"/>
              <a:defRPr sz="2910"/>
            </a:pPr>
            <a:r>
              <a:t>Forming healthy habits</a:t>
            </a:r>
            <a:endParaRPr sz="1940"/>
          </a:p>
          <a:p>
            <a:pPr marL="354787" lvl="1" indent="-274960" defTabSz="886968">
              <a:lnSpc>
                <a:spcPct val="120000"/>
              </a:lnSpc>
              <a:buSzPct val="80000"/>
              <a:buFont typeface="Wingdings 2"/>
              <a:buChar char="●"/>
              <a:defRPr sz="2910"/>
            </a:pPr>
            <a:r>
              <a:t>Prepared for pregnancy (50% of pregnancies unplanned)</a:t>
            </a:r>
            <a:br/>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a:spLocks noGrp="1"/>
          </p:cNvSpPr>
          <p:nvPr>
            <p:ph type="title"/>
          </p:nvPr>
        </p:nvSpPr>
        <p:spPr>
          <a:xfrm>
            <a:off x="470407" y="420913"/>
            <a:ext cx="8176201" cy="2960916"/>
          </a:xfrm>
          <a:prstGeom prst="rect">
            <a:avLst/>
          </a:prstGeom>
        </p:spPr>
        <p:txBody>
          <a:bodyPr/>
          <a:lstStyle>
            <a:lvl1pPr indent="82296"/>
          </a:lstStyle>
          <a:p>
            <a:r>
              <a:t>Why would it be healthy to avoid toxic substances and dangerous chemicals in the home or work environment? </a:t>
            </a:r>
          </a:p>
        </p:txBody>
      </p:sp>
      <p:sp>
        <p:nvSpPr>
          <p:cNvPr id="337" name="Shape 337"/>
          <p:cNvSpPr>
            <a:spLocks noGrp="1"/>
          </p:cNvSpPr>
          <p:nvPr>
            <p:ph type="body" sz="half" idx="1"/>
          </p:nvPr>
        </p:nvSpPr>
        <p:spPr>
          <a:xfrm>
            <a:off x="1148527" y="3515178"/>
            <a:ext cx="7498082" cy="2868215"/>
          </a:xfrm>
          <a:prstGeom prst="rect">
            <a:avLst/>
          </a:prstGeom>
        </p:spPr>
        <p:txBody>
          <a:bodyPr/>
          <a:lstStyle>
            <a:lvl1pPr>
              <a:spcBef>
                <a:spcPts val="700"/>
              </a:spcBef>
              <a:defRPr sz="3000"/>
            </a:lvl1pPr>
          </a:lstStyle>
          <a:p>
            <a:r>
              <a:t>A growing fetus is even more likely to be hurt by toxins than a teenager or fully grown adult.</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37">
                                            <p:bg/>
                                          </p:spTgt>
                                        </p:tgtEl>
                                        <p:attrNameLst>
                                          <p:attrName>style.visibility</p:attrName>
                                        </p:attrNameLst>
                                      </p:cBhvr>
                                      <p:to>
                                        <p:strVal val="visible"/>
                                      </p:to>
                                    </p:set>
                                    <p:animEffect transition="in" filter="dissolve">
                                      <p:cBhvr>
                                        <p:cTn id="7" dur="1000"/>
                                        <p:tgtEl>
                                          <p:spTgt spid="337">
                                            <p:bg/>
                                          </p:spTgt>
                                        </p:tgtEl>
                                      </p:cBhvr>
                                    </p:animEffect>
                                  </p:childTnLst>
                                </p:cTn>
                              </p:par>
                              <p:par>
                                <p:cTn id="8" presetID="9" presetClass="entr" presetSubtype="0" fill="hold" grpId="1" nodeType="withEffect">
                                  <p:stCondLst>
                                    <p:cond delay="0"/>
                                  </p:stCondLst>
                                  <p:iterate>
                                    <p:tmAbs val="0"/>
                                  </p:iterate>
                                  <p:childTnLst>
                                    <p:set>
                                      <p:cBhvr>
                                        <p:cTn id="9" fill="hold"/>
                                        <p:tgtEl>
                                          <p:spTgt spid="337">
                                            <p:txEl>
                                              <p:pRg st="0" end="0"/>
                                            </p:txEl>
                                          </p:spTgt>
                                        </p:tgtEl>
                                        <p:attrNameLst>
                                          <p:attrName>style.visibility</p:attrName>
                                        </p:attrNameLst>
                                      </p:cBhvr>
                                      <p:to>
                                        <p:strVal val="visible"/>
                                      </p:to>
                                    </p:set>
                                    <p:animEffect transition="in" filter="dissolve">
                                      <p:cBhvr>
                                        <p:cTn id="10" dur="1000"/>
                                        <p:tgtEl>
                                          <p:spTgt spid="3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 grpId="1" build="p" animBg="1" advAuto="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Shape 341"/>
          <p:cNvSpPr>
            <a:spLocks noGrp="1"/>
          </p:cNvSpPr>
          <p:nvPr>
            <p:ph type="title"/>
          </p:nvPr>
        </p:nvSpPr>
        <p:spPr>
          <a:xfrm>
            <a:off x="565657" y="420913"/>
            <a:ext cx="8080951" cy="2960916"/>
          </a:xfrm>
          <a:prstGeom prst="rect">
            <a:avLst/>
          </a:prstGeom>
        </p:spPr>
        <p:txBody>
          <a:bodyPr/>
          <a:lstStyle>
            <a:lvl1pPr indent="82296"/>
          </a:lstStyle>
          <a:p>
            <a:r>
              <a:t>Why would it be healthy to create and establish healthy, supportive relationships? </a:t>
            </a:r>
          </a:p>
        </p:txBody>
      </p:sp>
      <p:sp>
        <p:nvSpPr>
          <p:cNvPr id="342" name="Shape 342"/>
          <p:cNvSpPr>
            <a:spLocks noGrp="1"/>
          </p:cNvSpPr>
          <p:nvPr>
            <p:ph type="body" sz="half" idx="1"/>
          </p:nvPr>
        </p:nvSpPr>
        <p:spPr>
          <a:xfrm>
            <a:off x="1148528" y="3381828"/>
            <a:ext cx="7498082" cy="2868215"/>
          </a:xfrm>
          <a:prstGeom prst="rect">
            <a:avLst/>
          </a:prstGeom>
        </p:spPr>
        <p:txBody>
          <a:bodyPr/>
          <a:lstStyle>
            <a:lvl1pPr marL="179222" indent="-179222" defTabSz="896111">
              <a:spcBef>
                <a:spcPts val="700"/>
              </a:spcBef>
              <a:defRPr sz="2940"/>
            </a:lvl1pPr>
          </a:lstStyle>
          <a:p>
            <a:r>
              <a:t>Stress can have a negative effect on sperm production, a female’s ability to become pregnant, and a growing fetus.  On the other hand, a positive relationship can support the health of a pregnant female and a fetus.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42">
                                            <p:bg/>
                                          </p:spTgt>
                                        </p:tgtEl>
                                        <p:attrNameLst>
                                          <p:attrName>style.visibility</p:attrName>
                                        </p:attrNameLst>
                                      </p:cBhvr>
                                      <p:to>
                                        <p:strVal val="visible"/>
                                      </p:to>
                                    </p:set>
                                    <p:animEffect transition="in" filter="dissolve">
                                      <p:cBhvr>
                                        <p:cTn id="7" dur="1000"/>
                                        <p:tgtEl>
                                          <p:spTgt spid="342">
                                            <p:bg/>
                                          </p:spTgt>
                                        </p:tgtEl>
                                      </p:cBhvr>
                                    </p:animEffect>
                                  </p:childTnLst>
                                </p:cTn>
                              </p:par>
                              <p:par>
                                <p:cTn id="8" presetID="9" presetClass="entr" presetSubtype="0" fill="hold" grpId="1" nodeType="withEffect">
                                  <p:stCondLst>
                                    <p:cond delay="0"/>
                                  </p:stCondLst>
                                  <p:iterate>
                                    <p:tmAbs val="0"/>
                                  </p:iterate>
                                  <p:childTnLst>
                                    <p:set>
                                      <p:cBhvr>
                                        <p:cTn id="9" fill="hold"/>
                                        <p:tgtEl>
                                          <p:spTgt spid="342">
                                            <p:txEl>
                                              <p:pRg st="0" end="0"/>
                                            </p:txEl>
                                          </p:spTgt>
                                        </p:tgtEl>
                                        <p:attrNameLst>
                                          <p:attrName>style.visibility</p:attrName>
                                        </p:attrNameLst>
                                      </p:cBhvr>
                                      <p:to>
                                        <p:strVal val="visible"/>
                                      </p:to>
                                    </p:set>
                                    <p:animEffect transition="in" filter="dissolve">
                                      <p:cBhvr>
                                        <p:cTn id="10" dur="1000"/>
                                        <p:tgtEl>
                                          <p:spTgt spid="3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 grpId="1" build="p" animBg="1" advAuto="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Shape 346"/>
          <p:cNvSpPr>
            <a:spLocks noGrp="1"/>
          </p:cNvSpPr>
          <p:nvPr>
            <p:ph type="body" sz="half" idx="1"/>
          </p:nvPr>
        </p:nvSpPr>
        <p:spPr>
          <a:xfrm>
            <a:off x="822959" y="3741523"/>
            <a:ext cx="7498082" cy="3303644"/>
          </a:xfrm>
          <a:prstGeom prst="rect">
            <a:avLst/>
          </a:prstGeom>
        </p:spPr>
        <p:txBody>
          <a:bodyPr/>
          <a:lstStyle/>
          <a:p>
            <a:pPr marL="457200" lvl="1" indent="-182879">
              <a:spcBef>
                <a:spcPts val="400"/>
              </a:spcBef>
              <a:defRPr sz="2000">
                <a:solidFill>
                  <a:srgbClr val="0070C0"/>
                </a:solidFill>
              </a:defRPr>
            </a:pPr>
            <a:r>
              <a:rPr u="sng">
                <a:solidFill>
                  <a:srgbClr val="0000FF"/>
                </a:solidFill>
                <a:uFill>
                  <a:solidFill>
                    <a:srgbClr val="0000FF"/>
                  </a:solidFill>
                </a:uFill>
                <a:hlinkClick r:id="rId3"/>
              </a:rPr>
              <a:t>www.todayis4tomorrow.tumblr.com</a:t>
            </a:r>
          </a:p>
          <a:p>
            <a:pPr marL="457200" lvl="1" indent="-182879">
              <a:spcBef>
                <a:spcPts val="400"/>
              </a:spcBef>
              <a:defRPr sz="2000"/>
            </a:pPr>
            <a:r>
              <a:t>Text “TODAY” to 61827 for resources, a clinic locator, &amp; weekly tips on:</a:t>
            </a:r>
          </a:p>
          <a:p>
            <a:pPr marL="731519" lvl="2" indent="-182880">
              <a:spcBef>
                <a:spcPts val="400"/>
              </a:spcBef>
              <a:defRPr sz="1800"/>
            </a:pPr>
            <a:r>
              <a:t>Healthy living</a:t>
            </a:r>
          </a:p>
          <a:p>
            <a:pPr marL="731519" lvl="2" indent="-182880">
              <a:spcBef>
                <a:spcPts val="400"/>
              </a:spcBef>
              <a:defRPr sz="1800"/>
            </a:pPr>
            <a:r>
              <a:t>Safer sex</a:t>
            </a:r>
          </a:p>
          <a:p>
            <a:pPr marL="731519" lvl="2" indent="-182880">
              <a:spcBef>
                <a:spcPts val="400"/>
              </a:spcBef>
              <a:defRPr sz="1800"/>
            </a:pPr>
            <a:r>
              <a:t>Job seeking</a:t>
            </a:r>
          </a:p>
          <a:p>
            <a:pPr marL="731519" lvl="2" indent="-182880">
              <a:spcBef>
                <a:spcPts val="400"/>
              </a:spcBef>
              <a:defRPr sz="1800"/>
            </a:pPr>
            <a:r>
              <a:t>Mental health</a:t>
            </a:r>
          </a:p>
          <a:p>
            <a:pPr marL="731519" lvl="2" indent="-182880">
              <a:spcBef>
                <a:spcPts val="400"/>
              </a:spcBef>
              <a:defRPr sz="1800"/>
            </a:pPr>
            <a:r>
              <a:t>More…</a:t>
            </a:r>
          </a:p>
        </p:txBody>
      </p:sp>
      <p:pic>
        <p:nvPicPr>
          <p:cNvPr id="347" name="image22.png" descr="tumblr_logo_r2.png"/>
          <p:cNvPicPr>
            <a:picLocks noChangeAspect="1"/>
          </p:cNvPicPr>
          <p:nvPr/>
        </p:nvPicPr>
        <p:blipFill>
          <a:blip r:embed="rId4">
            <a:extLst/>
          </a:blip>
          <a:stretch>
            <a:fillRect/>
          </a:stretch>
        </p:blipFill>
        <p:spPr>
          <a:xfrm>
            <a:off x="3115371" y="687370"/>
            <a:ext cx="3535427" cy="1425576"/>
          </a:xfrm>
          <a:prstGeom prst="rect">
            <a:avLst/>
          </a:prstGeom>
          <a:ln w="12700">
            <a:miter lim="400000"/>
          </a:ln>
        </p:spPr>
      </p:pic>
      <p:sp>
        <p:nvSpPr>
          <p:cNvPr id="348" name="Shape 348"/>
          <p:cNvSpPr/>
          <p:nvPr/>
        </p:nvSpPr>
        <p:spPr>
          <a:xfrm>
            <a:off x="94267" y="2112946"/>
            <a:ext cx="8955466" cy="12090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3600"/>
            </a:lvl1pPr>
          </a:lstStyle>
          <a:p>
            <a:r>
              <a:t>We serve you what's hot in pop culture with a healthy dose of honesty!</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349634" y="-356369"/>
            <a:ext cx="8612373" cy="2050644"/>
          </a:xfrm>
          <a:prstGeom prst="rect">
            <a:avLst/>
          </a:prstGeom>
        </p:spPr>
        <p:txBody>
          <a:bodyPr/>
          <a:lstStyle>
            <a:lvl1pPr>
              <a:defRPr sz="4400"/>
            </a:lvl1pPr>
          </a:lstStyle>
          <a:p>
            <a:r>
              <a:t>Menstruation &amp; Conception</a:t>
            </a:r>
          </a:p>
        </p:txBody>
      </p:sp>
      <p:sp>
        <p:nvSpPr>
          <p:cNvPr id="141" name="Shape 141"/>
          <p:cNvSpPr>
            <a:spLocks noGrp="1"/>
          </p:cNvSpPr>
          <p:nvPr>
            <p:ph type="body" sz="quarter" idx="1"/>
          </p:nvPr>
        </p:nvSpPr>
        <p:spPr>
          <a:xfrm>
            <a:off x="534028" y="2056958"/>
            <a:ext cx="6215065" cy="1612106"/>
          </a:xfrm>
          <a:prstGeom prst="rect">
            <a:avLst/>
          </a:prstGeom>
        </p:spPr>
        <p:txBody>
          <a:bodyPr/>
          <a:lstStyle/>
          <a:p>
            <a:r>
              <a:t>All About Periods… </a:t>
            </a:r>
          </a:p>
        </p:txBody>
      </p:sp>
      <p:pic>
        <p:nvPicPr>
          <p:cNvPr id="142" name="menstrual cycle day chart.bmp"/>
          <p:cNvPicPr>
            <a:picLocks noChangeAspect="1"/>
          </p:cNvPicPr>
          <p:nvPr/>
        </p:nvPicPr>
        <p:blipFill>
          <a:blip r:embed="rId3">
            <a:extLst/>
          </a:blip>
          <a:stretch>
            <a:fillRect/>
          </a:stretch>
        </p:blipFill>
        <p:spPr>
          <a:xfrm>
            <a:off x="4121364" y="1839908"/>
            <a:ext cx="4199174" cy="4546062"/>
          </a:xfrm>
          <a:prstGeom prst="rect">
            <a:avLst/>
          </a:prstGeom>
          <a:ln w="12700">
            <a:miter lim="400000"/>
          </a:ln>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xfrm>
            <a:off x="457200" y="508124"/>
            <a:ext cx="8229600" cy="990601"/>
          </a:xfrm>
          <a:prstGeom prst="rect">
            <a:avLst/>
          </a:prstGeom>
        </p:spPr>
        <p:txBody>
          <a:bodyPr/>
          <a:lstStyle/>
          <a:p>
            <a:r>
              <a:t>What is Menstruation?</a:t>
            </a:r>
          </a:p>
        </p:txBody>
      </p:sp>
      <p:sp>
        <p:nvSpPr>
          <p:cNvPr id="147" name="Shape 147"/>
          <p:cNvSpPr>
            <a:spLocks noGrp="1"/>
          </p:cNvSpPr>
          <p:nvPr>
            <p:ph type="body" idx="1"/>
          </p:nvPr>
        </p:nvSpPr>
        <p:spPr>
          <a:xfrm>
            <a:off x="1272016" y="2646946"/>
            <a:ext cx="7661672" cy="3986464"/>
          </a:xfrm>
          <a:prstGeom prst="rect">
            <a:avLst/>
          </a:prstGeom>
        </p:spPr>
        <p:txBody>
          <a:bodyPr/>
          <a:lstStyle/>
          <a:p>
            <a:endParaRPr/>
          </a:p>
        </p:txBody>
      </p:sp>
      <p:sp>
        <p:nvSpPr>
          <p:cNvPr id="148" name="Shape 148"/>
          <p:cNvSpPr/>
          <p:nvPr/>
        </p:nvSpPr>
        <p:spPr>
          <a:xfrm>
            <a:off x="457200" y="1570074"/>
            <a:ext cx="3541575" cy="4561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spcBef>
                <a:spcPts val="1200"/>
              </a:spcBef>
              <a:buSzPct val="100000"/>
              <a:buFont typeface="Wingdings"/>
              <a:buChar char="▪"/>
              <a:defRPr sz="2800"/>
            </a:pPr>
            <a:r>
              <a:t>The shedding of the uterine lining through the vagina, commonly called “a period” </a:t>
            </a:r>
          </a:p>
          <a:p>
            <a:pPr>
              <a:spcBef>
                <a:spcPts val="1200"/>
              </a:spcBef>
              <a:buSzPct val="100000"/>
              <a:buFont typeface="Wingdings"/>
              <a:buChar char="▪"/>
              <a:defRPr sz="2800"/>
            </a:pPr>
            <a:r>
              <a:t>Periods may be irregular for 12-18 months after menarche (first period)</a:t>
            </a:r>
          </a:p>
        </p:txBody>
      </p:sp>
      <p:pic>
        <p:nvPicPr>
          <p:cNvPr id="149" name="image3.jpg"/>
          <p:cNvPicPr>
            <a:picLocks noChangeAspect="1"/>
          </p:cNvPicPr>
          <p:nvPr/>
        </p:nvPicPr>
        <p:blipFill>
          <a:blip r:embed="rId3">
            <a:extLst/>
          </a:blip>
          <a:srcRect l="12382" t="20930" r="12860" b="4030"/>
          <a:stretch>
            <a:fillRect/>
          </a:stretch>
        </p:blipFill>
        <p:spPr>
          <a:xfrm>
            <a:off x="4230351" y="1743738"/>
            <a:ext cx="4934914" cy="3827722"/>
          </a:xfrm>
          <a:prstGeom prst="rect">
            <a:avLst/>
          </a:prstGeom>
          <a:ln w="12700">
            <a:miter lim="400000"/>
          </a:ln>
        </p:spPr>
      </p:pic>
      <p:sp>
        <p:nvSpPr>
          <p:cNvPr id="150" name="Shape 150"/>
          <p:cNvSpPr/>
          <p:nvPr/>
        </p:nvSpPr>
        <p:spPr>
          <a:xfrm rot="18284202">
            <a:off x="6344710" y="2592434"/>
            <a:ext cx="366937" cy="325108"/>
          </a:xfrm>
          <a:custGeom>
            <a:avLst/>
            <a:gdLst/>
            <a:ahLst/>
            <a:cxnLst>
              <a:cxn ang="0">
                <a:pos x="wd2" y="hd2"/>
              </a:cxn>
              <a:cxn ang="5400000">
                <a:pos x="wd2" y="hd2"/>
              </a:cxn>
              <a:cxn ang="10800000">
                <a:pos x="wd2" y="hd2"/>
              </a:cxn>
              <a:cxn ang="16200000">
                <a:pos x="wd2" y="hd2"/>
              </a:cxn>
            </a:cxnLst>
            <a:rect l="0" t="0" r="r" b="b"/>
            <a:pathLst>
              <a:path w="21600" h="21600" extrusionOk="0">
                <a:moveTo>
                  <a:pt x="0" y="14400"/>
                </a:moveTo>
                <a:cubicBezTo>
                  <a:pt x="0" y="10424"/>
                  <a:pt x="3224" y="7200"/>
                  <a:pt x="7200" y="7200"/>
                </a:cubicBezTo>
                <a:cubicBezTo>
                  <a:pt x="12000" y="7200"/>
                  <a:pt x="16800" y="4800"/>
                  <a:pt x="21600" y="0"/>
                </a:cubicBezTo>
                <a:cubicBezTo>
                  <a:pt x="16800" y="4800"/>
                  <a:pt x="14400" y="9600"/>
                  <a:pt x="14400" y="14400"/>
                </a:cubicBezTo>
                <a:cubicBezTo>
                  <a:pt x="14400" y="18376"/>
                  <a:pt x="11176" y="21600"/>
                  <a:pt x="7200" y="21600"/>
                </a:cubicBezTo>
                <a:cubicBezTo>
                  <a:pt x="3224" y="21600"/>
                  <a:pt x="0" y="18376"/>
                  <a:pt x="0" y="14400"/>
                </a:cubicBezTo>
                <a:close/>
              </a:path>
            </a:pathLst>
          </a:custGeom>
          <a:solidFill>
            <a:srgbClr val="FF0000"/>
          </a:solidFill>
          <a:ln w="26425">
            <a:solidFill>
              <a:srgbClr val="6B7670"/>
            </a:solidFill>
          </a:ln>
        </p:spPr>
        <p:txBody>
          <a:bodyPr lIns="45719" rIns="45719" anchor="ctr"/>
          <a:lstStyle/>
          <a:p>
            <a:pPr algn="ctr">
              <a:defRPr>
                <a:solidFill>
                  <a:srgbClr val="FFFFFF"/>
                </a:solidFill>
              </a:defRPr>
            </a:pPr>
            <a:endParaRPr/>
          </a:p>
        </p:txBody>
      </p:sp>
      <p:sp>
        <p:nvSpPr>
          <p:cNvPr id="151" name="Shape 151"/>
          <p:cNvSpPr/>
          <p:nvPr/>
        </p:nvSpPr>
        <p:spPr>
          <a:xfrm rot="18284202">
            <a:off x="6619247" y="2797227"/>
            <a:ext cx="366937" cy="325108"/>
          </a:xfrm>
          <a:custGeom>
            <a:avLst/>
            <a:gdLst/>
            <a:ahLst/>
            <a:cxnLst>
              <a:cxn ang="0">
                <a:pos x="wd2" y="hd2"/>
              </a:cxn>
              <a:cxn ang="5400000">
                <a:pos x="wd2" y="hd2"/>
              </a:cxn>
              <a:cxn ang="10800000">
                <a:pos x="wd2" y="hd2"/>
              </a:cxn>
              <a:cxn ang="16200000">
                <a:pos x="wd2" y="hd2"/>
              </a:cxn>
            </a:cxnLst>
            <a:rect l="0" t="0" r="r" b="b"/>
            <a:pathLst>
              <a:path w="21600" h="21600" extrusionOk="0">
                <a:moveTo>
                  <a:pt x="0" y="14400"/>
                </a:moveTo>
                <a:cubicBezTo>
                  <a:pt x="0" y="10424"/>
                  <a:pt x="3224" y="7200"/>
                  <a:pt x="7200" y="7200"/>
                </a:cubicBezTo>
                <a:cubicBezTo>
                  <a:pt x="12000" y="7200"/>
                  <a:pt x="16800" y="4800"/>
                  <a:pt x="21600" y="0"/>
                </a:cubicBezTo>
                <a:cubicBezTo>
                  <a:pt x="16800" y="4800"/>
                  <a:pt x="14400" y="9600"/>
                  <a:pt x="14400" y="14400"/>
                </a:cubicBezTo>
                <a:cubicBezTo>
                  <a:pt x="14400" y="18376"/>
                  <a:pt x="11176" y="21600"/>
                  <a:pt x="7200" y="21600"/>
                </a:cubicBezTo>
                <a:cubicBezTo>
                  <a:pt x="3224" y="21600"/>
                  <a:pt x="0" y="18376"/>
                  <a:pt x="0" y="14400"/>
                </a:cubicBezTo>
                <a:close/>
              </a:path>
            </a:pathLst>
          </a:custGeom>
          <a:solidFill>
            <a:srgbClr val="FF0000"/>
          </a:solidFill>
          <a:ln w="26425">
            <a:solidFill>
              <a:srgbClr val="6B7670"/>
            </a:solidFill>
          </a:ln>
        </p:spPr>
        <p:txBody>
          <a:bodyPr lIns="45719" rIns="45719" anchor="ctr"/>
          <a:lstStyle/>
          <a:p>
            <a:pPr algn="ctr">
              <a:defRPr>
                <a:solidFill>
                  <a:srgbClr val="FFFFFF"/>
                </a:solidFill>
              </a:defRPr>
            </a:pPr>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prstGeom prst="rect">
            <a:avLst/>
          </a:prstGeom>
        </p:spPr>
        <p:txBody>
          <a:bodyPr/>
          <a:lstStyle/>
          <a:p>
            <a:r>
              <a:t>Facts about Menstruation</a:t>
            </a:r>
          </a:p>
        </p:txBody>
      </p:sp>
      <p:sp>
        <p:nvSpPr>
          <p:cNvPr id="156" name="Shape 156"/>
          <p:cNvSpPr>
            <a:spLocks noGrp="1"/>
          </p:cNvSpPr>
          <p:nvPr>
            <p:ph type="body" idx="1"/>
          </p:nvPr>
        </p:nvSpPr>
        <p:spPr>
          <a:xfrm>
            <a:off x="1272016" y="2646946"/>
            <a:ext cx="7661672" cy="3986464"/>
          </a:xfrm>
          <a:prstGeom prst="rect">
            <a:avLst/>
          </a:prstGeom>
        </p:spPr>
        <p:txBody>
          <a:bodyPr/>
          <a:lstStyle/>
          <a:p>
            <a:endParaRPr/>
          </a:p>
        </p:txBody>
      </p:sp>
      <p:sp>
        <p:nvSpPr>
          <p:cNvPr id="157" name="Shape 157"/>
          <p:cNvSpPr/>
          <p:nvPr/>
        </p:nvSpPr>
        <p:spPr>
          <a:xfrm>
            <a:off x="467832" y="1570072"/>
            <a:ext cx="8218969" cy="4498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indent="-457200">
              <a:spcBef>
                <a:spcPts val="1200"/>
              </a:spcBef>
              <a:buSzPct val="100000"/>
              <a:buFont typeface="Arial"/>
              <a:buChar char="•"/>
              <a:defRPr sz="2800"/>
            </a:pPr>
            <a:r>
              <a:t>Typical blood loss is 1 – 6 tablespoons</a:t>
            </a:r>
          </a:p>
          <a:p>
            <a:pPr marL="457200" indent="-457200">
              <a:spcBef>
                <a:spcPts val="1200"/>
              </a:spcBef>
              <a:buSzPct val="100000"/>
              <a:buFont typeface="Arial"/>
              <a:buChar char="•"/>
              <a:defRPr sz="2800"/>
            </a:pPr>
            <a:r>
              <a:t>People can use pads, tampons, or menstrual cups to catch the blood</a:t>
            </a:r>
          </a:p>
          <a:p>
            <a:pPr marL="457200" indent="-457200">
              <a:spcBef>
                <a:spcPts val="1200"/>
              </a:spcBef>
              <a:buSzPct val="100000"/>
              <a:buFont typeface="Arial"/>
              <a:buChar char="•"/>
              <a:defRPr sz="2800"/>
            </a:pPr>
            <a:r>
              <a:t>About 50% of females have cramps. There are many ways to relieve cramps, including staying hydrated, stretching, using a heating pad, doing minor exercise, and taking pain medication. </a:t>
            </a:r>
          </a:p>
          <a:p>
            <a:pPr>
              <a:defRPr sz="3200"/>
            </a:pPr>
            <a:r>
              <a:t>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p:cNvSpPr>
          <p:nvPr>
            <p:ph type="title"/>
          </p:nvPr>
        </p:nvSpPr>
        <p:spPr>
          <a:prstGeom prst="rect">
            <a:avLst/>
          </a:prstGeom>
        </p:spPr>
        <p:txBody>
          <a:bodyPr/>
          <a:lstStyle/>
          <a:p>
            <a:r>
              <a:t>What is the Female Sexual Cycle?</a:t>
            </a:r>
          </a:p>
        </p:txBody>
      </p:sp>
      <p:sp>
        <p:nvSpPr>
          <p:cNvPr id="162" name="Shape 162"/>
          <p:cNvSpPr>
            <a:spLocks noGrp="1"/>
          </p:cNvSpPr>
          <p:nvPr>
            <p:ph type="body" idx="1"/>
          </p:nvPr>
        </p:nvSpPr>
        <p:spPr>
          <a:xfrm>
            <a:off x="457200" y="1607288"/>
            <a:ext cx="7661672" cy="4800601"/>
          </a:xfrm>
          <a:prstGeom prst="rect">
            <a:avLst/>
          </a:prstGeom>
        </p:spPr>
        <p:txBody>
          <a:bodyPr/>
          <a:lstStyle/>
          <a:p>
            <a:pPr marL="457200" indent="-457200">
              <a:spcBef>
                <a:spcPts val="1200"/>
              </a:spcBef>
              <a:buClrTx/>
              <a:defRPr sz="2800" b="1"/>
            </a:pPr>
            <a:r>
              <a:t>Menstrual Cycle </a:t>
            </a:r>
            <a:r>
              <a:rPr b="0"/>
              <a:t>= how the ovaries and other sexual organs prepares itself each month to accommodate a growing pregnancy if it were to occur</a:t>
            </a:r>
          </a:p>
          <a:p>
            <a:pPr marL="457200" indent="-457200">
              <a:spcBef>
                <a:spcPts val="1200"/>
              </a:spcBef>
              <a:buClrTx/>
              <a:defRPr sz="2800"/>
            </a:pPr>
            <a:r>
              <a:t>The time between when “periods” start</a:t>
            </a:r>
          </a:p>
          <a:p>
            <a:pPr marL="457200" indent="-457200">
              <a:spcBef>
                <a:spcPts val="1200"/>
              </a:spcBef>
              <a:buClrTx/>
              <a:defRPr sz="2800"/>
            </a:pPr>
            <a:r>
              <a:t>Normal for a menstrual cycle to be between 21-35 days long</a:t>
            </a:r>
          </a:p>
          <a:p>
            <a:pPr marL="457200" indent="-457200">
              <a:spcBef>
                <a:spcPts val="1200"/>
              </a:spcBef>
              <a:buClrTx/>
              <a:defRPr sz="2800"/>
            </a:pPr>
            <a:r>
              <a:t>Controlled by the hormones estrogen and progesterone</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4.jpg" descr="Female Internal Reproduction Parts.jpg"/>
          <p:cNvPicPr>
            <a:picLocks noChangeAspect="1"/>
          </p:cNvPicPr>
          <p:nvPr/>
        </p:nvPicPr>
        <p:blipFill>
          <a:blip r:embed="rId3">
            <a:extLst/>
          </a:blip>
          <a:srcRect l="12552" t="19402" r="12093" b="3880"/>
          <a:stretch>
            <a:fillRect/>
          </a:stretch>
        </p:blipFill>
        <p:spPr>
          <a:xfrm>
            <a:off x="3323440" y="4184348"/>
            <a:ext cx="2497121" cy="1950639"/>
          </a:xfrm>
          <a:prstGeom prst="rect">
            <a:avLst/>
          </a:prstGeom>
          <a:ln w="12700">
            <a:miter lim="400000"/>
          </a:ln>
        </p:spPr>
      </p:pic>
      <p:pic>
        <p:nvPicPr>
          <p:cNvPr id="167" name="image4.jpg" descr="Female Internal Reproduction Parts.jpg"/>
          <p:cNvPicPr>
            <a:picLocks noChangeAspect="1"/>
          </p:cNvPicPr>
          <p:nvPr/>
        </p:nvPicPr>
        <p:blipFill>
          <a:blip r:embed="rId3">
            <a:extLst/>
          </a:blip>
          <a:srcRect l="12552" t="19402" r="12093" b="3880"/>
          <a:stretch>
            <a:fillRect/>
          </a:stretch>
        </p:blipFill>
        <p:spPr>
          <a:xfrm>
            <a:off x="316922" y="2582377"/>
            <a:ext cx="2497122" cy="1950639"/>
          </a:xfrm>
          <a:prstGeom prst="rect">
            <a:avLst/>
          </a:prstGeom>
          <a:ln w="12700">
            <a:miter lim="400000"/>
          </a:ln>
        </p:spPr>
      </p:pic>
      <p:pic>
        <p:nvPicPr>
          <p:cNvPr id="168" name="image4.jpg" descr="Female Internal Reproduction Parts.jpg"/>
          <p:cNvPicPr>
            <a:picLocks noChangeAspect="1"/>
          </p:cNvPicPr>
          <p:nvPr/>
        </p:nvPicPr>
        <p:blipFill>
          <a:blip r:embed="rId3">
            <a:extLst/>
          </a:blip>
          <a:srcRect l="12552" t="19402" r="12093" b="3880"/>
          <a:stretch>
            <a:fillRect/>
          </a:stretch>
        </p:blipFill>
        <p:spPr>
          <a:xfrm>
            <a:off x="3323440" y="982613"/>
            <a:ext cx="2497121" cy="1950639"/>
          </a:xfrm>
          <a:prstGeom prst="rect">
            <a:avLst/>
          </a:prstGeom>
          <a:ln w="12700">
            <a:miter lim="400000"/>
          </a:ln>
        </p:spPr>
      </p:pic>
      <p:pic>
        <p:nvPicPr>
          <p:cNvPr id="169" name="image4.jpg" descr="Female Internal Reproduction Parts.jpg"/>
          <p:cNvPicPr>
            <a:picLocks noChangeAspect="1"/>
          </p:cNvPicPr>
          <p:nvPr/>
        </p:nvPicPr>
        <p:blipFill>
          <a:blip r:embed="rId3">
            <a:extLst/>
          </a:blip>
          <a:srcRect l="12552" t="19402" r="12093" b="3880"/>
          <a:stretch>
            <a:fillRect/>
          </a:stretch>
        </p:blipFill>
        <p:spPr>
          <a:xfrm>
            <a:off x="6393712" y="2582377"/>
            <a:ext cx="2497121" cy="1950639"/>
          </a:xfrm>
          <a:prstGeom prst="rect">
            <a:avLst/>
          </a:prstGeom>
          <a:ln w="12700">
            <a:miter lim="400000"/>
          </a:ln>
        </p:spPr>
      </p:pic>
      <p:sp>
        <p:nvSpPr>
          <p:cNvPr id="170" name="Shape 170"/>
          <p:cNvSpPr/>
          <p:nvPr/>
        </p:nvSpPr>
        <p:spPr>
          <a:xfrm>
            <a:off x="4008473" y="6166885"/>
            <a:ext cx="2477387" cy="370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Ovulation</a:t>
            </a:r>
          </a:p>
        </p:txBody>
      </p:sp>
      <p:sp>
        <p:nvSpPr>
          <p:cNvPr id="171" name="Shape 171"/>
          <p:cNvSpPr/>
          <p:nvPr/>
        </p:nvSpPr>
        <p:spPr>
          <a:xfrm>
            <a:off x="737191" y="2213044"/>
            <a:ext cx="2477386" cy="370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Last Two Weeks</a:t>
            </a:r>
          </a:p>
        </p:txBody>
      </p:sp>
      <p:sp>
        <p:nvSpPr>
          <p:cNvPr id="172" name="Shape 172"/>
          <p:cNvSpPr/>
          <p:nvPr/>
        </p:nvSpPr>
        <p:spPr>
          <a:xfrm>
            <a:off x="3916326" y="572455"/>
            <a:ext cx="2477387" cy="370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Menstruation</a:t>
            </a:r>
          </a:p>
        </p:txBody>
      </p:sp>
      <p:sp>
        <p:nvSpPr>
          <p:cNvPr id="173" name="Shape 173"/>
          <p:cNvSpPr/>
          <p:nvPr/>
        </p:nvSpPr>
        <p:spPr>
          <a:xfrm>
            <a:off x="6957237" y="2178343"/>
            <a:ext cx="2477387" cy="3708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Follicle Develops</a:t>
            </a:r>
          </a:p>
        </p:txBody>
      </p:sp>
      <p:sp>
        <p:nvSpPr>
          <p:cNvPr id="174" name="Shape 174"/>
          <p:cNvSpPr/>
          <p:nvPr/>
        </p:nvSpPr>
        <p:spPr>
          <a:xfrm rot="19601494">
            <a:off x="6028061" y="4167609"/>
            <a:ext cx="989512" cy="257140"/>
          </a:xfrm>
          <a:prstGeom prst="leftArrow">
            <a:avLst>
              <a:gd name="adj1" fmla="val 50000"/>
              <a:gd name="adj2" fmla="val 50000"/>
            </a:avLst>
          </a:prstGeom>
          <a:solidFill>
            <a:srgbClr val="D5D286"/>
          </a:solidFill>
          <a:ln w="26425">
            <a:solidFill>
              <a:srgbClr val="6B7670"/>
            </a:solidFill>
          </a:ln>
        </p:spPr>
        <p:txBody>
          <a:bodyPr lIns="45719" rIns="45719" anchor="ctr"/>
          <a:lstStyle/>
          <a:p>
            <a:pPr algn="ctr">
              <a:defRPr>
                <a:solidFill>
                  <a:srgbClr val="FFFFFF"/>
                </a:solidFill>
              </a:defRPr>
            </a:pPr>
            <a:endParaRPr/>
          </a:p>
        </p:txBody>
      </p:sp>
      <p:sp>
        <p:nvSpPr>
          <p:cNvPr id="175" name="Shape 175"/>
          <p:cNvSpPr/>
          <p:nvPr/>
        </p:nvSpPr>
        <p:spPr>
          <a:xfrm rot="1877520">
            <a:off x="2059533" y="4081838"/>
            <a:ext cx="989512" cy="230231"/>
          </a:xfrm>
          <a:prstGeom prst="leftArrow">
            <a:avLst>
              <a:gd name="adj1" fmla="val 50000"/>
              <a:gd name="adj2" fmla="val 50000"/>
            </a:avLst>
          </a:prstGeom>
          <a:solidFill>
            <a:srgbClr val="D5D286"/>
          </a:solidFill>
          <a:ln w="26425">
            <a:solidFill>
              <a:srgbClr val="6B7670"/>
            </a:solidFill>
          </a:ln>
        </p:spPr>
        <p:txBody>
          <a:bodyPr lIns="45719" rIns="45719" anchor="ctr"/>
          <a:lstStyle/>
          <a:p>
            <a:pPr algn="ctr">
              <a:defRPr>
                <a:solidFill>
                  <a:srgbClr val="FFFFFF"/>
                </a:solidFill>
              </a:defRPr>
            </a:pPr>
            <a:endParaRPr/>
          </a:p>
        </p:txBody>
      </p:sp>
      <p:sp>
        <p:nvSpPr>
          <p:cNvPr id="176" name="Shape 176"/>
          <p:cNvSpPr/>
          <p:nvPr/>
        </p:nvSpPr>
        <p:spPr>
          <a:xfrm rot="9089798">
            <a:off x="2283136" y="1719217"/>
            <a:ext cx="989513" cy="240237"/>
          </a:xfrm>
          <a:prstGeom prst="leftArrow">
            <a:avLst>
              <a:gd name="adj1" fmla="val 50000"/>
              <a:gd name="adj2" fmla="val 50000"/>
            </a:avLst>
          </a:prstGeom>
          <a:solidFill>
            <a:srgbClr val="D5D286"/>
          </a:solidFill>
          <a:ln w="26425">
            <a:solidFill>
              <a:srgbClr val="6B7670"/>
            </a:solidFill>
          </a:ln>
        </p:spPr>
        <p:txBody>
          <a:bodyPr lIns="45719" rIns="45719" anchor="ctr"/>
          <a:lstStyle/>
          <a:p>
            <a:pPr algn="ctr">
              <a:defRPr>
                <a:solidFill>
                  <a:srgbClr val="FFFFFF"/>
                </a:solidFill>
              </a:defRPr>
            </a:pPr>
            <a:endParaRPr/>
          </a:p>
        </p:txBody>
      </p:sp>
      <p:sp>
        <p:nvSpPr>
          <p:cNvPr id="177" name="Shape 177"/>
          <p:cNvSpPr/>
          <p:nvPr/>
        </p:nvSpPr>
        <p:spPr>
          <a:xfrm rot="13279609">
            <a:off x="5676494" y="2005292"/>
            <a:ext cx="796680" cy="257176"/>
          </a:xfrm>
          <a:prstGeom prst="leftArrow">
            <a:avLst>
              <a:gd name="adj1" fmla="val 50000"/>
              <a:gd name="adj2" fmla="val 50000"/>
            </a:avLst>
          </a:prstGeom>
          <a:solidFill>
            <a:srgbClr val="D5D286"/>
          </a:solidFill>
          <a:ln w="26425">
            <a:solidFill>
              <a:srgbClr val="6B7670"/>
            </a:solidFill>
          </a:ln>
        </p:spPr>
        <p:txBody>
          <a:bodyPr lIns="45719" rIns="45719" anchor="ctr"/>
          <a:lstStyle/>
          <a:p>
            <a:pPr algn="ctr">
              <a:defRPr>
                <a:solidFill>
                  <a:srgbClr val="FFFFFF"/>
                </a:solidFill>
              </a:defRPr>
            </a:pPr>
            <a:endParaRPr/>
          </a:p>
        </p:txBody>
      </p:sp>
      <p:sp>
        <p:nvSpPr>
          <p:cNvPr id="178" name="Shape 178"/>
          <p:cNvSpPr/>
          <p:nvPr/>
        </p:nvSpPr>
        <p:spPr>
          <a:xfrm rot="18284202">
            <a:off x="4428682" y="1534675"/>
            <a:ext cx="250855" cy="173938"/>
          </a:xfrm>
          <a:custGeom>
            <a:avLst/>
            <a:gdLst/>
            <a:ahLst/>
            <a:cxnLst>
              <a:cxn ang="0">
                <a:pos x="wd2" y="hd2"/>
              </a:cxn>
              <a:cxn ang="5400000">
                <a:pos x="wd2" y="hd2"/>
              </a:cxn>
              <a:cxn ang="10800000">
                <a:pos x="wd2" y="hd2"/>
              </a:cxn>
              <a:cxn ang="16200000">
                <a:pos x="wd2" y="hd2"/>
              </a:cxn>
            </a:cxnLst>
            <a:rect l="0" t="0" r="r" b="b"/>
            <a:pathLst>
              <a:path w="21600" h="21600" extrusionOk="0">
                <a:moveTo>
                  <a:pt x="0" y="14400"/>
                </a:moveTo>
                <a:cubicBezTo>
                  <a:pt x="0" y="10424"/>
                  <a:pt x="3224" y="7200"/>
                  <a:pt x="7200" y="7200"/>
                </a:cubicBezTo>
                <a:cubicBezTo>
                  <a:pt x="12000" y="7200"/>
                  <a:pt x="16800" y="4800"/>
                  <a:pt x="21600" y="0"/>
                </a:cubicBezTo>
                <a:cubicBezTo>
                  <a:pt x="16800" y="4800"/>
                  <a:pt x="14400" y="9600"/>
                  <a:pt x="14400" y="14400"/>
                </a:cubicBezTo>
                <a:cubicBezTo>
                  <a:pt x="14400" y="18376"/>
                  <a:pt x="11176" y="21600"/>
                  <a:pt x="7200" y="21600"/>
                </a:cubicBezTo>
                <a:cubicBezTo>
                  <a:pt x="3224" y="21600"/>
                  <a:pt x="0" y="18376"/>
                  <a:pt x="0" y="14400"/>
                </a:cubicBezTo>
                <a:close/>
              </a:path>
            </a:pathLst>
          </a:custGeom>
          <a:solidFill>
            <a:srgbClr val="FF0000"/>
          </a:solidFill>
          <a:ln w="26425">
            <a:solidFill>
              <a:srgbClr val="6B7670"/>
            </a:solidFill>
          </a:ln>
        </p:spPr>
        <p:txBody>
          <a:bodyPr lIns="45719" rIns="45719" anchor="ctr"/>
          <a:lstStyle/>
          <a:p>
            <a:pPr algn="ctr">
              <a:defRPr>
                <a:solidFill>
                  <a:srgbClr val="FFFFFF"/>
                </a:solidFill>
              </a:defRPr>
            </a:pPr>
            <a:endParaRPr/>
          </a:p>
        </p:txBody>
      </p:sp>
      <p:sp>
        <p:nvSpPr>
          <p:cNvPr id="179" name="Shape 179"/>
          <p:cNvSpPr/>
          <p:nvPr/>
        </p:nvSpPr>
        <p:spPr>
          <a:xfrm>
            <a:off x="6772854" y="3298259"/>
            <a:ext cx="180755" cy="130743"/>
          </a:xfrm>
          <a:prstGeom prst="ellipse">
            <a:avLst/>
          </a:prstGeom>
          <a:solidFill>
            <a:srgbClr val="FFC000"/>
          </a:solidFill>
          <a:ln w="26425">
            <a:solidFill>
              <a:srgbClr val="FFC000"/>
            </a:solidFill>
          </a:ln>
        </p:spPr>
        <p:txBody>
          <a:bodyPr lIns="45719" rIns="45719" anchor="ctr"/>
          <a:lstStyle/>
          <a:p>
            <a:pPr algn="ctr">
              <a:defRPr>
                <a:solidFill>
                  <a:srgbClr val="FFFFFF"/>
                </a:solidFill>
              </a:defRPr>
            </a:pPr>
            <a:endParaRPr/>
          </a:p>
        </p:txBody>
      </p:sp>
      <p:sp>
        <p:nvSpPr>
          <p:cNvPr id="180" name="Shape 180"/>
          <p:cNvSpPr/>
          <p:nvPr/>
        </p:nvSpPr>
        <p:spPr>
          <a:xfrm>
            <a:off x="3554734" y="4735769"/>
            <a:ext cx="180755" cy="130743"/>
          </a:xfrm>
          <a:prstGeom prst="ellipse">
            <a:avLst/>
          </a:prstGeom>
          <a:solidFill>
            <a:srgbClr val="FFC000"/>
          </a:solidFill>
          <a:ln w="26425">
            <a:solidFill>
              <a:srgbClr val="FFC000"/>
            </a:solidFill>
          </a:ln>
        </p:spPr>
        <p:txBody>
          <a:bodyPr lIns="45719" rIns="45719" anchor="ctr"/>
          <a:lstStyle/>
          <a:p>
            <a:pPr algn="ctr">
              <a:defRPr>
                <a:solidFill>
                  <a:srgbClr val="FFFFFF"/>
                </a:solidFill>
              </a:defRPr>
            </a:pPr>
            <a:endParaRPr/>
          </a:p>
        </p:txBody>
      </p:sp>
      <p:pic>
        <p:nvPicPr>
          <p:cNvPr id="181" name="image5.png"/>
          <p:cNvPicPr>
            <a:picLocks noChangeAspect="1"/>
          </p:cNvPicPr>
          <p:nvPr/>
        </p:nvPicPr>
        <p:blipFill>
          <a:blip r:embed="rId4">
            <a:extLst/>
          </a:blip>
          <a:stretch>
            <a:fillRect/>
          </a:stretch>
        </p:blipFill>
        <p:spPr>
          <a:xfrm>
            <a:off x="737191" y="2775523"/>
            <a:ext cx="207282" cy="152414"/>
          </a:xfrm>
          <a:prstGeom prst="rect">
            <a:avLst/>
          </a:prstGeom>
          <a:ln w="12700">
            <a:miter lim="400000"/>
          </a:ln>
        </p:spPr>
      </p:pic>
      <p:sp>
        <p:nvSpPr>
          <p:cNvPr id="182" name="Shape 182"/>
          <p:cNvSpPr/>
          <p:nvPr/>
        </p:nvSpPr>
        <p:spPr>
          <a:xfrm>
            <a:off x="6737860" y="5637676"/>
            <a:ext cx="180755" cy="130743"/>
          </a:xfrm>
          <a:prstGeom prst="ellipse">
            <a:avLst/>
          </a:prstGeom>
          <a:solidFill>
            <a:srgbClr val="FFC000"/>
          </a:solidFill>
          <a:ln w="26425">
            <a:solidFill>
              <a:srgbClr val="FFC000"/>
            </a:solidFill>
          </a:ln>
        </p:spPr>
        <p:txBody>
          <a:bodyPr lIns="45719" rIns="45719" anchor="ctr"/>
          <a:lstStyle/>
          <a:p>
            <a:pPr algn="ctr">
              <a:defRPr>
                <a:solidFill>
                  <a:srgbClr val="FFFFFF"/>
                </a:solidFill>
              </a:defRPr>
            </a:pPr>
            <a:endParaRPr/>
          </a:p>
        </p:txBody>
      </p:sp>
      <p:sp>
        <p:nvSpPr>
          <p:cNvPr id="183" name="Shape 183"/>
          <p:cNvSpPr/>
          <p:nvPr/>
        </p:nvSpPr>
        <p:spPr>
          <a:xfrm>
            <a:off x="6565348" y="5532275"/>
            <a:ext cx="1942441" cy="812166"/>
          </a:xfrm>
          <a:prstGeom prst="rect">
            <a:avLst/>
          </a:prstGeom>
          <a:ln>
            <a:solidFill>
              <a:srgbClr val="292934"/>
            </a:solidFill>
          </a:ln>
          <a:extLst>
            <a:ext uri="{C572A759-6A51-4108-AA02-DFA0A04FC94B}">
              <ma14:wrappingTextBoxFlag xmlns:ma14="http://schemas.microsoft.com/office/mac/drawingml/2011/main" xmlns="" val="1"/>
            </a:ext>
          </a:extLst>
        </p:spPr>
        <p:txBody>
          <a:bodyPr lIns="45719" rIns="45719">
            <a:spAutoFit/>
          </a:bodyPr>
          <a:lstStyle/>
          <a:p>
            <a:r>
              <a:t>     = egg</a:t>
            </a:r>
          </a:p>
          <a:p>
            <a:pPr>
              <a:defRPr sz="1400"/>
            </a:pPr>
            <a:r>
              <a:t>(Shown much larger than actual size)</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a:xfrm>
            <a:off x="1273917" y="274638"/>
            <a:ext cx="7498082" cy="1143001"/>
          </a:xfrm>
          <a:prstGeom prst="rect">
            <a:avLst/>
          </a:prstGeom>
        </p:spPr>
        <p:txBody>
          <a:bodyPr/>
          <a:lstStyle/>
          <a:p>
            <a:r>
              <a:t>Menstrual Cycle</a:t>
            </a:r>
          </a:p>
        </p:txBody>
      </p:sp>
      <p:sp>
        <p:nvSpPr>
          <p:cNvPr id="188" name="Shape 188"/>
          <p:cNvSpPr>
            <a:spLocks noGrp="1"/>
          </p:cNvSpPr>
          <p:nvPr>
            <p:ph type="body" sz="quarter" idx="1"/>
          </p:nvPr>
        </p:nvSpPr>
        <p:spPr>
          <a:xfrm>
            <a:off x="1273918" y="1182796"/>
            <a:ext cx="7768481" cy="420872"/>
          </a:xfrm>
          <a:prstGeom prst="rect">
            <a:avLst/>
          </a:prstGeom>
        </p:spPr>
        <p:txBody>
          <a:bodyPr/>
          <a:lstStyle>
            <a:lvl1pPr marL="0" indent="58430" defTabSz="649223">
              <a:buSzTx/>
              <a:buNone/>
              <a:defRPr sz="2130"/>
            </a:lvl1pPr>
          </a:lstStyle>
          <a:p>
            <a:r>
              <a:t>1.What hormones control menstruation? </a:t>
            </a:r>
          </a:p>
        </p:txBody>
      </p:sp>
      <p:sp>
        <p:nvSpPr>
          <p:cNvPr id="189" name="Shape 189"/>
          <p:cNvSpPr/>
          <p:nvPr/>
        </p:nvSpPr>
        <p:spPr>
          <a:xfrm>
            <a:off x="1601701" y="1538664"/>
            <a:ext cx="7013166" cy="929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b="1">
                <a:solidFill>
                  <a:srgbClr val="2A6D7D"/>
                </a:solidFill>
              </a:defRPr>
            </a:pPr>
            <a:r>
              <a:t>Estrogen</a:t>
            </a:r>
            <a:r>
              <a:rPr b="0"/>
              <a:t> - Increases at beginning of cycle &amp; controls ovulation</a:t>
            </a:r>
          </a:p>
          <a:p>
            <a:pPr>
              <a:defRPr b="1">
                <a:solidFill>
                  <a:srgbClr val="2A6D7D"/>
                </a:solidFill>
              </a:defRPr>
            </a:pPr>
            <a:r>
              <a:t>Progesterone</a:t>
            </a:r>
            <a:r>
              <a:rPr b="0"/>
              <a:t> - Increases around ovulation, helps to maintain pregnancy</a:t>
            </a:r>
          </a:p>
        </p:txBody>
      </p:sp>
      <p:sp>
        <p:nvSpPr>
          <p:cNvPr id="190" name="Shape 190"/>
          <p:cNvSpPr/>
          <p:nvPr/>
        </p:nvSpPr>
        <p:spPr>
          <a:xfrm>
            <a:off x="1215955" y="2772525"/>
            <a:ext cx="7614006" cy="5359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indent="82296">
              <a:lnSpc>
                <a:spcPct val="80000"/>
              </a:lnSpc>
              <a:spcBef>
                <a:spcPts val="600"/>
              </a:spcBef>
              <a:defRPr sz="2900"/>
            </a:lvl1pPr>
          </a:lstStyle>
          <a:p>
            <a:r>
              <a:t>2. When does ovulation happen? </a:t>
            </a:r>
          </a:p>
        </p:txBody>
      </p:sp>
      <p:sp>
        <p:nvSpPr>
          <p:cNvPr id="191" name="Shape 191"/>
          <p:cNvSpPr/>
          <p:nvPr/>
        </p:nvSpPr>
        <p:spPr>
          <a:xfrm>
            <a:off x="1584540" y="3146017"/>
            <a:ext cx="6738589"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a:solidFill>
                  <a:srgbClr val="2A6D7D"/>
                </a:solidFill>
              </a:defRPr>
            </a:pPr>
            <a:r>
              <a:t>Usually 2 weeks </a:t>
            </a:r>
            <a:r>
              <a:rPr i="1"/>
              <a:t>before </a:t>
            </a:r>
            <a:r>
              <a:t>bleeding begins, around the middle of the cycle.</a:t>
            </a:r>
          </a:p>
        </p:txBody>
      </p:sp>
      <p:sp>
        <p:nvSpPr>
          <p:cNvPr id="192" name="Shape 192"/>
          <p:cNvSpPr/>
          <p:nvPr/>
        </p:nvSpPr>
        <p:spPr>
          <a:xfrm>
            <a:off x="1215955" y="3835846"/>
            <a:ext cx="7614006" cy="5867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indent="82296">
              <a:spcBef>
                <a:spcPts val="600"/>
              </a:spcBef>
              <a:defRPr sz="3200"/>
            </a:lvl1pPr>
          </a:lstStyle>
          <a:p>
            <a:r>
              <a:t>3. When can fertilization happen? </a:t>
            </a:r>
          </a:p>
        </p:txBody>
      </p:sp>
      <p:sp>
        <p:nvSpPr>
          <p:cNvPr id="193" name="Shape 193"/>
          <p:cNvSpPr/>
          <p:nvPr/>
        </p:nvSpPr>
        <p:spPr>
          <a:xfrm>
            <a:off x="1601702" y="4294675"/>
            <a:ext cx="6704267" cy="929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2A6D7D"/>
                </a:solidFill>
              </a:defRPr>
            </a:lvl1pPr>
          </a:lstStyle>
          <a:p>
            <a:r>
              <a:t>The egg is available to be fertilized in the fallopian tube for 24 hours after ovulation. Sperm can live &amp; fertilize an egg for up to 5 days after ejaculation.</a:t>
            </a:r>
          </a:p>
        </p:txBody>
      </p:sp>
      <p:sp>
        <p:nvSpPr>
          <p:cNvPr id="194" name="Shape 194"/>
          <p:cNvSpPr/>
          <p:nvPr/>
        </p:nvSpPr>
        <p:spPr>
          <a:xfrm>
            <a:off x="1273918" y="5319855"/>
            <a:ext cx="7614006" cy="5105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indent="82296">
              <a:lnSpc>
                <a:spcPct val="90000"/>
              </a:lnSpc>
              <a:spcBef>
                <a:spcPts val="600"/>
              </a:spcBef>
              <a:defRPr sz="2700"/>
            </a:lvl1pPr>
          </a:lstStyle>
          <a:p>
            <a:r>
              <a:t>4. What happens if an egg is not fertilized? </a:t>
            </a:r>
          </a:p>
        </p:txBody>
      </p:sp>
      <p:sp>
        <p:nvSpPr>
          <p:cNvPr id="195" name="Shape 195"/>
          <p:cNvSpPr/>
          <p:nvPr/>
        </p:nvSpPr>
        <p:spPr>
          <a:xfrm>
            <a:off x="1584540" y="5700133"/>
            <a:ext cx="6704267" cy="929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solidFill>
                  <a:srgbClr val="2A6D7D"/>
                </a:solidFill>
              </a:defRPr>
            </a:lvl1pPr>
          </a:lstStyle>
          <a:p>
            <a:r>
              <a:t>The egg disintegrates. (breaks down)  Estrogen and progesterone levels drop. The lining of the uterus (endometrium) sheds during menstruation.</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89"/>
                                        </p:tgtEl>
                                        <p:attrNameLst>
                                          <p:attrName>style.visibility</p:attrName>
                                        </p:attrNameLst>
                                      </p:cBhvr>
                                      <p:to>
                                        <p:strVal val="visible"/>
                                      </p:to>
                                    </p:set>
                                    <p:animEffect transition="in" filter="dissolve">
                                      <p:cBhvr>
                                        <p:cTn id="7" dur="500"/>
                                        <p:tgtEl>
                                          <p:spTgt spid="18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191"/>
                                        </p:tgtEl>
                                        <p:attrNameLst>
                                          <p:attrName>style.visibility</p:attrName>
                                        </p:attrNameLst>
                                      </p:cBhvr>
                                      <p:to>
                                        <p:strVal val="visible"/>
                                      </p:to>
                                    </p:set>
                                    <p:animEffect transition="in" filter="dissolve">
                                      <p:cBhvr>
                                        <p:cTn id="12" dur="500"/>
                                        <p:tgtEl>
                                          <p:spTgt spid="19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193"/>
                                        </p:tgtEl>
                                        <p:attrNameLst>
                                          <p:attrName>style.visibility</p:attrName>
                                        </p:attrNameLst>
                                      </p:cBhvr>
                                      <p:to>
                                        <p:strVal val="visible"/>
                                      </p:to>
                                    </p:set>
                                    <p:animEffect transition="in" filter="dissolve">
                                      <p:cBhvr>
                                        <p:cTn id="17" dur="500"/>
                                        <p:tgtEl>
                                          <p:spTgt spid="19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195"/>
                                        </p:tgtEl>
                                        <p:attrNameLst>
                                          <p:attrName>style.visibility</p:attrName>
                                        </p:attrNameLst>
                                      </p:cBhvr>
                                      <p:to>
                                        <p:strVal val="visible"/>
                                      </p:to>
                                    </p:set>
                                    <p:animEffect transition="in" filter="dissolve">
                                      <p:cBhvr>
                                        <p:cTn id="22" dur="500"/>
                                        <p:tgtEl>
                                          <p:spTgt spid="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 grpId="1" animBg="1" advAuto="0"/>
      <p:bldP spid="191" grpId="2" animBg="1" advAuto="0"/>
      <p:bldP spid="193" grpId="3" animBg="1" advAuto="0"/>
      <p:bldP spid="195" grpId="4" animBg="1" advAuto="0"/>
    </p:bldLst>
  </p:timing>
</p:sld>
</file>

<file path=ppt/theme/theme1.xml><?xml version="1.0" encoding="utf-8"?>
<a:theme xmlns:a="http://schemas.openxmlformats.org/drawingml/2006/main" name="BRBR Theme">
  <a:themeElements>
    <a:clrScheme name="BRBR Theme">
      <a:dk1>
        <a:srgbClr val="292934"/>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BRBR Theme">
      <a:majorFont>
        <a:latin typeface="Calibri"/>
        <a:ea typeface="Calibri"/>
        <a:cs typeface="Calibri"/>
      </a:majorFont>
      <a:minorFont>
        <a:latin typeface="Helvetica"/>
        <a:ea typeface="Helvetica"/>
        <a:cs typeface="Helvetica"/>
      </a:minorFont>
    </a:fontScheme>
    <a:fmtScheme name="BRBR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RBR Theme">
  <a:themeElements>
    <a:clrScheme name="BRBR Theme">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BRBR Theme">
      <a:majorFont>
        <a:latin typeface="Calibri"/>
        <a:ea typeface="Calibri"/>
        <a:cs typeface="Calibri"/>
      </a:majorFont>
      <a:minorFont>
        <a:latin typeface="Helvetica"/>
        <a:ea typeface="Helvetica"/>
        <a:cs typeface="Helvetica"/>
      </a:minorFont>
    </a:fontScheme>
    <a:fmtScheme name="BRBR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3566</Words>
  <Application>Microsoft Office PowerPoint</Application>
  <PresentationFormat>On-screen Show (4:3)</PresentationFormat>
  <Paragraphs>331</Paragraphs>
  <Slides>34</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Century Gothic</vt:lpstr>
      <vt:lpstr>Courier New</vt:lpstr>
      <vt:lpstr>Wingdings</vt:lpstr>
      <vt:lpstr>Wingdings 2</vt:lpstr>
      <vt:lpstr>BRBR Theme</vt:lpstr>
      <vt:lpstr>Menstruation, Pregnancy &amp; Childbirth</vt:lpstr>
      <vt:lpstr>PowerPoint Presentation</vt:lpstr>
      <vt:lpstr>DO NOW:</vt:lpstr>
      <vt:lpstr>Menstruation &amp; Conception</vt:lpstr>
      <vt:lpstr>What is Menstruation?</vt:lpstr>
      <vt:lpstr>Facts about Menstruation</vt:lpstr>
      <vt:lpstr>What is the Female Sexual Cycle?</vt:lpstr>
      <vt:lpstr>PowerPoint Presentation</vt:lpstr>
      <vt:lpstr>Menstrual Cycle</vt:lpstr>
      <vt:lpstr>Keeping Track of Periods</vt:lpstr>
      <vt:lpstr>FERTILIZATION </vt:lpstr>
      <vt:lpstr>IMPLANTATION When Pregnancy Begins</vt:lpstr>
      <vt:lpstr>PREGNANCY OPTIONS</vt:lpstr>
      <vt:lpstr>Pregnancy Options</vt:lpstr>
      <vt:lpstr>CA Safe Surrender Baby Law</vt:lpstr>
      <vt:lpstr>Pregnancy &amp; Childbirth</vt:lpstr>
      <vt:lpstr>Pregnancy Symptoms</vt:lpstr>
      <vt:lpstr>STAGES OF PREGNANCY </vt:lpstr>
      <vt:lpstr>STAGES OF PREGNANCY</vt:lpstr>
      <vt:lpstr>First Trimester (months 1-3)</vt:lpstr>
      <vt:lpstr>First Trimester (months 1-3)</vt:lpstr>
      <vt:lpstr>Second Trimester (months 4-6)</vt:lpstr>
      <vt:lpstr>Third Trimester (months 7-9)</vt:lpstr>
      <vt:lpstr>Stages of Childbirth</vt:lpstr>
      <vt:lpstr>Childbirth Options</vt:lpstr>
      <vt:lpstr>IMPACTS ON HEALTH</vt:lpstr>
      <vt:lpstr>WHAT IMPACTS HEALTH?</vt:lpstr>
      <vt:lpstr>Prenatal Care (Health care during pregnancy)</vt:lpstr>
      <vt:lpstr>Preconception Health (Health before pregnancy for all people)</vt:lpstr>
      <vt:lpstr>Preconception Health (Health before pregnancy for all people)</vt:lpstr>
      <vt:lpstr>What are the benefits of preconception health for someone who is not actively planning a pregnancy?</vt:lpstr>
      <vt:lpstr>Why would it be healthy to avoid toxic substances and dangerous chemicals in the home or work environment? </vt:lpstr>
      <vt:lpstr>Why would it be healthy to create and establish healthy, supportive relationships?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Menstruation, Pregnancy &amp; Childbirth</dc:title>
  <cp:lastModifiedBy>Miller Rachel</cp:lastModifiedBy>
  <cp:revision>1</cp:revision>
  <dcterms:modified xsi:type="dcterms:W3CDTF">2018-02-02T21:56:20Z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