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68" r:id="rId3"/>
    <p:sldId id="262" r:id="rId4"/>
    <p:sldId id="280" r:id="rId5"/>
    <p:sldId id="263" r:id="rId6"/>
    <p:sldId id="269" r:id="rId7"/>
    <p:sldId id="299" r:id="rId8"/>
    <p:sldId id="294" r:id="rId9"/>
    <p:sldId id="276" r:id="rId10"/>
    <p:sldId id="298" r:id="rId11"/>
    <p:sldId id="300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79640" autoAdjust="0"/>
  </p:normalViewPr>
  <p:slideViewPr>
    <p:cSldViewPr>
      <p:cViewPr varScale="1">
        <p:scale>
          <a:sx n="105" d="100"/>
          <a:sy n="105" d="100"/>
        </p:scale>
        <p:origin x="9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19FF08-8422-42DF-B676-E80933556BFB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AF24E-4676-4FA3-A3AB-F93689112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7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Refer to the chart poster you made for Ground Rules in Lesson 1. Remind students about the anonymous question box and any other procedures for your classroom.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B82FF-5C40-4FE8-9A9F-8DDD4E3CC7A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66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778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78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297788C-DC97-471B-B6CB-00AF69679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0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3276-1D9E-418F-8AB0-7FA0943FC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5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226B1-723A-48D0-A6D5-6E2F9AB63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20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B87A-085A-4A75-8E4F-671F3D904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1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A71E-385B-4B39-B513-D4C1EC5DF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44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A783-AD25-4B03-9DA6-7BBD45F42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47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C14C6-F10E-4F14-82A7-296E080D2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17403-7F4A-4283-B80F-E8B523E83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B327-AFE6-422C-AB2B-2EF170FAB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2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09C8-2016-452A-BC35-AB23C9F4E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19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ED6B-EC3E-4D58-8968-D24AC6001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16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59DB-7D3D-43D7-8114-F19F47CE9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CD9FEC-D9DD-4DC6-AF05-E190C804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362200"/>
            <a:ext cx="4013200" cy="3048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What Are My Reproductive Rights? </a:t>
            </a:r>
          </a:p>
          <a:p>
            <a:pPr algn="ctr" eaLnBrk="1" hangingPunct="1"/>
            <a:endParaRPr lang="en-US" alt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257800" y="5592763"/>
            <a:ext cx="2743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57800" y="5446713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05400" y="5446713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10800000" flipV="1">
            <a:off x="5257800" y="5449888"/>
            <a:ext cx="27432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Lesson </a:t>
            </a:r>
            <a:r>
              <a:rPr lang="en-US" altLang="en-US" sz="3600" b="1" dirty="0" smtClean="0"/>
              <a:t>8</a:t>
            </a:r>
            <a:endParaRPr lang="en-US" altLang="en-US" sz="3600" b="1" dirty="0"/>
          </a:p>
        </p:txBody>
      </p:sp>
      <p:sp>
        <p:nvSpPr>
          <p:cNvPr id="9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458200" cy="1905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4000" i="1" dirty="0" smtClean="0"/>
              <a:t>Rights, Respect, Responsibility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2800" dirty="0"/>
              <a:t>(High </a:t>
            </a:r>
            <a:r>
              <a:rPr lang="en-US" altLang="en-US" sz="2800" dirty="0" smtClean="0"/>
              <a:t>School)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400" dirty="0">
                <a:solidFill>
                  <a:schemeClr val="tx1"/>
                </a:solidFill>
              </a:rPr>
              <a:t>Teens’ Rights in CA</a:t>
            </a:r>
            <a:endParaRPr lang="en-US" altLang="en-US" sz="4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305800" cy="4257675"/>
          </a:xfrm>
        </p:spPr>
        <p:txBody>
          <a:bodyPr/>
          <a:lstStyle/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/>
              <a:t>I am going to hand out </a:t>
            </a:r>
            <a:r>
              <a:rPr lang="en-US" altLang="en-US" sz="1800" b="1" i="1" dirty="0" smtClean="0"/>
              <a:t>California </a:t>
            </a:r>
            <a:r>
              <a:rPr lang="en-US" altLang="en-US" sz="1800" b="1" i="1" dirty="0"/>
              <a:t>Minor Consent Laws </a:t>
            </a:r>
            <a:r>
              <a:rPr lang="en-US" altLang="en-US" sz="1800" dirty="0"/>
              <a:t>cards. 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In California, any student of any age may legally and confidentially obtain birth control, including condoms, without notifying or getting permission from their parent or guardians if they </a:t>
            </a:r>
            <a:r>
              <a:rPr lang="en-US" altLang="en-US" sz="1800" dirty="0" smtClean="0"/>
              <a:t>do not </a:t>
            </a:r>
            <a:r>
              <a:rPr lang="en-US" altLang="en-US" sz="1800" dirty="0" smtClean="0"/>
              <a:t>wish to. 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Anyone of any age can consent to their own pregnancy care, including pregnancy testing, pre-natal care, and abortion. </a:t>
            </a:r>
            <a:endParaRPr lang="en-US" altLang="en-US" sz="1800" dirty="0"/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Minors 12 </a:t>
            </a:r>
            <a:r>
              <a:rPr lang="en-US" altLang="en-US" sz="1800" dirty="0" smtClean="0"/>
              <a:t>years and </a:t>
            </a:r>
            <a:r>
              <a:rPr lang="en-US" altLang="en-US" sz="1800" dirty="0" smtClean="0"/>
              <a:t>older may also consent to their own STI and HIV testing and treatment without notifying their parents. 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This includes being able to consent to their own HPV vaccine as well as accessing </a:t>
            </a:r>
            <a:r>
              <a:rPr lang="en-US" altLang="en-US" sz="1800" dirty="0" err="1" smtClean="0"/>
              <a:t>PrEP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medication for HIV Prevention. 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In addition, students in California may leave school during school hours to attend a sexual health care appointment. To pursue this option, talk to </a:t>
            </a:r>
            <a:r>
              <a:rPr lang="en-US" altLang="en-US" sz="1800" dirty="0" smtClean="0"/>
              <a:t>your School Nurse </a:t>
            </a:r>
            <a:r>
              <a:rPr lang="en-US" altLang="en-US" sz="1800" dirty="0" smtClean="0"/>
              <a:t>or </a:t>
            </a:r>
            <a:r>
              <a:rPr lang="en-US" altLang="en-US" sz="1800" dirty="0" smtClean="0"/>
              <a:t>Counselor.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0047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Homework</a:t>
            </a:r>
            <a:r>
              <a:rPr lang="en-US" altLang="en-US" sz="5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3200" b="1" i="1" dirty="0" smtClean="0">
                <a:solidFill>
                  <a:schemeClr val="tx2"/>
                </a:solidFill>
              </a:rPr>
              <a:t>None!</a:t>
            </a:r>
          </a:p>
          <a:p>
            <a:pPr marL="0" indent="0" algn="ctr" eaLnBrk="1" hangingPunct="1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7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 </a:t>
            </a:r>
            <a:endParaRPr lang="en-US" altLang="en-US" sz="7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Reminders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dirty="0"/>
              <a:t>Let’s review our ground rules and procedures as a class.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/>
              <a:t>Remember to use the Anonymous Question Box!</a:t>
            </a:r>
          </a:p>
        </p:txBody>
      </p:sp>
    </p:spTree>
    <p:extLst>
      <p:ext uri="{BB962C8B-B14F-4D97-AF65-F5344CB8AC3E}">
        <p14:creationId xmlns:p14="http://schemas.microsoft.com/office/powerpoint/2010/main" val="26000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Introduction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924800" cy="44196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Today we will talk about your legal rights, as teens, when it comes to pregnancy and pregnancy options. 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If someone your age has an unplanned pregnancy, or has a partner that becomes pregnant, </a:t>
            </a:r>
            <a:r>
              <a:rPr lang="en-US" altLang="en-US" sz="2000" i="1" dirty="0" smtClean="0"/>
              <a:t>we encourage communication</a:t>
            </a:r>
            <a:r>
              <a:rPr lang="en-US" altLang="en-US" sz="2000" dirty="0" smtClean="0"/>
              <a:t> with parents, caregivers, and trusted adults to help find a safe and healthy plan. 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California </a:t>
            </a:r>
            <a:r>
              <a:rPr lang="en-US" altLang="en-US" sz="2000" dirty="0" smtClean="0"/>
              <a:t>law </a:t>
            </a:r>
            <a:r>
              <a:rPr lang="en-US" altLang="en-US" sz="2000" dirty="0" smtClean="0"/>
              <a:t>protects teenagers’ choices and their confidentiality in the case of pregnancy, whether parents are involved in the decisions or not. </a:t>
            </a:r>
          </a:p>
          <a:p>
            <a:pPr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We’re going to start by looking at some of these laws, and then we’ll look at some implications of these laws.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Class Activity: “What Are My Reproductive Rights?”</a:t>
            </a:r>
            <a:endParaRPr lang="en-US" alt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5425" cy="3724275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sz="2200" dirty="0" smtClean="0"/>
              <a:t>Get into small groups.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sz="2200" dirty="0" smtClean="0"/>
              <a:t>Each </a:t>
            </a:r>
            <a:r>
              <a:rPr lang="en-US" altLang="en-US" sz="2200" dirty="0" smtClean="0"/>
              <a:t>group will need at least one computer. </a:t>
            </a:r>
            <a:endParaRPr lang="en-US" altLang="en-US" sz="2200" b="1" dirty="0" smtClean="0"/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sz="2200" dirty="0" smtClean="0"/>
              <a:t>Your group will receive a scenario and a copy of </a:t>
            </a:r>
            <a:r>
              <a:rPr lang="en-US" altLang="en-US" sz="2200" i="1" dirty="0" smtClean="0"/>
              <a:t>“Reproductive Rights Research Guide.”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sz="2200" dirty="0" smtClean="0"/>
              <a:t>The scenario will have some guiding questions. You will have 15 minutes, as a group, to research the answers using the research guide. 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altLang="en-US" sz="2200" dirty="0" smtClean="0"/>
              <a:t>Once you are done, you will need to discuss what you found and be ready to present and defend your opinions with the larger class. </a:t>
            </a:r>
          </a:p>
          <a:p>
            <a:pPr marL="0" indent="0" eaLnBrk="1" hangingPunct="1"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0856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00325"/>
            <a:ext cx="7693025" cy="3648075"/>
          </a:xfrm>
        </p:spPr>
        <p:txBody>
          <a:bodyPr/>
          <a:lstStyle/>
          <a:p>
            <a:pPr marL="514350" indent="-514350" eaLnBrk="1" hangingPunct="1">
              <a:spcAft>
                <a:spcPts val="1800"/>
              </a:spcAft>
              <a:buFont typeface="+mj-lt"/>
              <a:buAutoNum type="arabicPeriod" startAt="6"/>
            </a:pPr>
            <a:r>
              <a:rPr lang="en-US" altLang="en-US" dirty="0" smtClean="0"/>
              <a:t>Each group </a:t>
            </a:r>
            <a:r>
              <a:rPr lang="en-US" altLang="en-US" dirty="0" smtClean="0"/>
              <a:t>presents </a:t>
            </a:r>
            <a:r>
              <a:rPr lang="en-US" altLang="en-US" dirty="0" smtClean="0"/>
              <a:t>their findings. 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rabicPeriod" startAt="6"/>
            </a:pPr>
            <a:r>
              <a:rPr lang="en-US" altLang="en-US" dirty="0" smtClean="0"/>
              <a:t>Do you agree or disagree with the laws? Why? </a:t>
            </a:r>
          </a:p>
          <a:p>
            <a:pPr marL="514350" indent="-514350" eaLnBrk="1" hangingPunct="1">
              <a:spcAft>
                <a:spcPts val="1800"/>
              </a:spcAft>
              <a:buFont typeface="+mj-lt"/>
              <a:buAutoNum type="arabicPeriod" startAt="6"/>
            </a:pPr>
            <a:r>
              <a:rPr lang="en-US" altLang="en-US" dirty="0" smtClean="0"/>
              <a:t>Who else can and should play a role in the situation? Why should </a:t>
            </a:r>
            <a:r>
              <a:rPr lang="en-US" altLang="en-US" dirty="0"/>
              <a:t>or shouldn’t </a:t>
            </a:r>
            <a:r>
              <a:rPr lang="en-US" altLang="en-US" dirty="0" smtClean="0"/>
              <a:t>they</a:t>
            </a:r>
            <a:r>
              <a:rPr lang="en-US" altLang="en-US" dirty="0" smtClean="0"/>
              <a:t>? </a:t>
            </a: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Class Discussion: “What Are My Reproductive Rights?”</a:t>
            </a:r>
            <a:endParaRPr lang="en-US" alt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150225" cy="4257675"/>
          </a:xfrm>
        </p:spPr>
        <p:txBody>
          <a:bodyPr/>
          <a:lstStyle/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</a:t>
            </a:r>
            <a:r>
              <a:rPr lang="en-US" altLang="en-US" dirty="0" smtClean="0"/>
              <a:t>hese </a:t>
            </a:r>
            <a:r>
              <a:rPr lang="en-US" altLang="en-US" dirty="0" smtClean="0"/>
              <a:t>scenarios demonstrated just some of the laws relating to reproductive rights. </a:t>
            </a:r>
          </a:p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/>
              <a:t>Some of you agreed with the laws, and some of you didn’t. </a:t>
            </a:r>
          </a:p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/>
              <a:t>Pretend that you are members of Congress, and that you want to create a Bill of Rights relating to teens and pregnancy, abortion, and/or adoption. What would it look like? 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Class Activity: “What Do Teens Have a Right To Do?”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93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534400" cy="4257675"/>
          </a:xfrm>
        </p:spPr>
        <p:txBody>
          <a:bodyPr/>
          <a:lstStyle/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2200" dirty="0" smtClean="0"/>
              <a:t>Write this sentence on the back of your scenarios: </a:t>
            </a:r>
            <a:br>
              <a:rPr lang="en-US" altLang="en-US" sz="2200" dirty="0" smtClean="0"/>
            </a:br>
            <a:r>
              <a:rPr lang="en-US" altLang="en-US" sz="2200" dirty="0" smtClean="0"/>
              <a:t>	</a:t>
            </a:r>
            <a:r>
              <a:rPr lang="en-US" altLang="en-US" sz="2200" b="1" dirty="0" smtClean="0"/>
              <a:t>“</a:t>
            </a:r>
            <a:r>
              <a:rPr lang="en-US" altLang="en-US" sz="2200" b="1" dirty="0" smtClean="0"/>
              <a:t>When it comes to teen pregnancy and </a:t>
            </a:r>
            <a:r>
              <a:rPr lang="en-US" altLang="en-US" sz="2200" b="1" dirty="0" smtClean="0"/>
              <a:t>	parenting</a:t>
            </a:r>
            <a:r>
              <a:rPr lang="en-US" altLang="en-US" sz="2200" b="1" dirty="0" smtClean="0"/>
              <a:t>, teens have a right to…” </a:t>
            </a:r>
          </a:p>
          <a:p>
            <a:pPr marL="914400" lvl="1" indent="-45720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en-US" altLang="en-US" sz="2200" dirty="0" smtClean="0"/>
              <a:t>In your group, </a:t>
            </a:r>
            <a:r>
              <a:rPr lang="en-US" altLang="en-US" sz="2200" dirty="0" smtClean="0"/>
              <a:t>come up with </a:t>
            </a:r>
            <a:r>
              <a:rPr lang="en-US" altLang="en-US" sz="2200" dirty="0" smtClean="0"/>
              <a:t>5 rights that you </a:t>
            </a:r>
            <a:r>
              <a:rPr lang="en-US" altLang="en-US" sz="2200" dirty="0" smtClean="0"/>
              <a:t>think are critical for teens. </a:t>
            </a:r>
          </a:p>
          <a:p>
            <a:pPr marL="914400" lvl="1" indent="-45720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en-US" altLang="en-US" sz="2200" dirty="0" smtClean="0"/>
              <a:t>You need to specify any important characteristics, such </a:t>
            </a:r>
            <a:r>
              <a:rPr lang="en-US" altLang="en-US" sz="2200" dirty="0" smtClean="0"/>
              <a:t>as:</a:t>
            </a:r>
            <a:endParaRPr lang="en-US" altLang="en-US" sz="2200" dirty="0" smtClean="0"/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2000" dirty="0" smtClean="0"/>
              <a:t>Is age a factor?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2000" dirty="0" smtClean="0"/>
              <a:t>Is gender a factor? 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2000" dirty="0" smtClean="0"/>
              <a:t>What about relationship status?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Class Activity: “What Do Teens Have a Right To Do?”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227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302625" cy="4257675"/>
          </a:xfrm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altLang="en-US" sz="3200" b="1" i="1" dirty="0" smtClean="0"/>
              <a:t>Share Your Bill of Rights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altLang="en-US" sz="2200" dirty="0" smtClean="0"/>
              <a:t>Each </a:t>
            </a:r>
            <a:r>
              <a:rPr lang="en-US" altLang="en-US" sz="2200" dirty="0" smtClean="0"/>
              <a:t>group should share 1 response from your list. I </a:t>
            </a:r>
            <a:r>
              <a:rPr lang="en-US" altLang="en-US" sz="2200" dirty="0" smtClean="0"/>
              <a:t>will chart </a:t>
            </a:r>
            <a:r>
              <a:rPr lang="en-US" altLang="en-US" sz="2200" dirty="0" smtClean="0"/>
              <a:t>them as we share. 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altLang="en-US" sz="2200" dirty="0" smtClean="0"/>
              <a:t>If you had a similar response to another group, let me know. We’ll put a checkmark next to those. </a:t>
            </a:r>
          </a:p>
          <a:p>
            <a:pPr marL="971550" lvl="1" indent="-514350" eaLnBrk="1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altLang="en-US" sz="2200" dirty="0" smtClean="0"/>
              <a:t>Look at the list we created and the number of </a:t>
            </a:r>
            <a:r>
              <a:rPr lang="en-US" altLang="en-US" sz="2200" dirty="0" smtClean="0"/>
              <a:t>checkmarks</a:t>
            </a:r>
            <a:r>
              <a:rPr lang="en-US" altLang="en-US" sz="2200" dirty="0"/>
              <a:t>:</a:t>
            </a:r>
            <a:endParaRPr lang="en-US" altLang="en-US" sz="2200" dirty="0" smtClean="0"/>
          </a:p>
          <a:p>
            <a:pPr marL="1828800" lvl="3" indent="-514350" eaLnBrk="1" hangingPunct="1">
              <a:spcBef>
                <a:spcPts val="3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2000" dirty="0" smtClean="0"/>
              <a:t>Which </a:t>
            </a:r>
            <a:r>
              <a:rPr lang="en-US" altLang="en-US" sz="2000" dirty="0" smtClean="0"/>
              <a:t>items do we have in </a:t>
            </a:r>
            <a:r>
              <a:rPr lang="en-US" altLang="en-US" sz="2000" dirty="0" smtClean="0"/>
              <a:t>common? </a:t>
            </a:r>
          </a:p>
          <a:p>
            <a:pPr marL="1828800" lvl="3" indent="-514350" eaLnBrk="1" hangingPunct="1">
              <a:spcBef>
                <a:spcPts val="3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2000" dirty="0" smtClean="0"/>
              <a:t>W</a:t>
            </a:r>
            <a:r>
              <a:rPr lang="en-US" altLang="en-US" sz="2000" dirty="0" smtClean="0"/>
              <a:t>hich </a:t>
            </a:r>
            <a:r>
              <a:rPr lang="en-US" altLang="en-US" sz="2000" dirty="0" smtClean="0"/>
              <a:t>ones are “outliers”? </a:t>
            </a:r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Class Activity: “What Do Teens Have a Right To Do?”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707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Summary</a:t>
            </a:r>
            <a:endParaRPr lang="en-US" altLang="en-US" sz="4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302625" cy="4257675"/>
          </a:xfrm>
        </p:spPr>
        <p:txBody>
          <a:bodyPr/>
          <a:lstStyle/>
          <a:p>
            <a:pPr lvl="1" eaLnBrk="1" hangingPunct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No matter how you feel about any of these rights, or the laws governing them, there are laws that exist relating to whether, when, and sometimes even </a:t>
            </a:r>
            <a:r>
              <a:rPr lang="en-US" altLang="en-US" sz="2200" dirty="0" smtClean="0"/>
              <a:t>how, </a:t>
            </a:r>
            <a:r>
              <a:rPr lang="en-US" altLang="en-US" sz="2200" dirty="0" smtClean="0"/>
              <a:t>we as human beings can reproduce. </a:t>
            </a:r>
          </a:p>
          <a:p>
            <a:pPr lvl="1" eaLnBrk="1" hangingPunct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There are unique laws that specifically pertain to all of you under </a:t>
            </a:r>
            <a:r>
              <a:rPr lang="en-US" altLang="en-US" sz="2200" dirty="0" smtClean="0"/>
              <a:t>18 in California. </a:t>
            </a:r>
            <a:r>
              <a:rPr lang="en-US" altLang="en-US" sz="2200" dirty="0" smtClean="0"/>
              <a:t>The best thing you can do is hold on to your list of organizations as a reference so that if you’re in a situation where you need to choose what to do about a pregnancy, you know your rights.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3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1974</TotalTime>
  <Words>744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Capsules</vt:lpstr>
      <vt:lpstr>Rights, Respect, Responsibility (High School)</vt:lpstr>
      <vt:lpstr>Reminders</vt:lpstr>
      <vt:lpstr>Introduction</vt:lpstr>
      <vt:lpstr>Class Activity: “What Are My Reproductive Rights?”</vt:lpstr>
      <vt:lpstr>Class Discussion: “What Are My Reproductive Rights?”</vt:lpstr>
      <vt:lpstr>Class Activity: “What Do Teens Have a Right To Do?”</vt:lpstr>
      <vt:lpstr>Class Activity: “What Do Teens Have a Right To Do?”</vt:lpstr>
      <vt:lpstr>Class Activity: “What Do Teens Have a Right To Do?”</vt:lpstr>
      <vt:lpstr>Summary</vt:lpstr>
      <vt:lpstr>Teens’ Rights in CA</vt:lpstr>
      <vt:lpstr>Homework </vt:lpstr>
    </vt:vector>
  </TitlesOfParts>
  <Company>SDCS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Life Education</dc:title>
  <dc:creator>123865</dc:creator>
  <cp:lastModifiedBy>Miller Rachel</cp:lastModifiedBy>
  <cp:revision>102</cp:revision>
  <cp:lastPrinted>2018-05-04T18:44:04Z</cp:lastPrinted>
  <dcterms:created xsi:type="dcterms:W3CDTF">2007-06-29T16:58:08Z</dcterms:created>
  <dcterms:modified xsi:type="dcterms:W3CDTF">2018-08-07T16:55:43Z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