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5"/>
  </p:notesMasterIdLst>
  <p:sldIdLst>
    <p:sldId id="256" r:id="rId2"/>
    <p:sldId id="268" r:id="rId3"/>
    <p:sldId id="262" r:id="rId4"/>
    <p:sldId id="280" r:id="rId5"/>
    <p:sldId id="263" r:id="rId6"/>
    <p:sldId id="269" r:id="rId7"/>
    <p:sldId id="294" r:id="rId8"/>
    <p:sldId id="276" r:id="rId9"/>
    <p:sldId id="295" r:id="rId10"/>
    <p:sldId id="297" r:id="rId11"/>
    <p:sldId id="279" r:id="rId12"/>
    <p:sldId id="298" r:id="rId13"/>
    <p:sldId id="299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79640" autoAdjust="0"/>
  </p:normalViewPr>
  <p:slideViewPr>
    <p:cSldViewPr>
      <p:cViewPr varScale="1">
        <p:scale>
          <a:sx n="105" d="100"/>
          <a:sy n="105" d="100"/>
        </p:scale>
        <p:origin x="9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19FF08-8422-42DF-B676-E80933556BFB}" type="datetimeFigureOut">
              <a:rPr lang="en-US"/>
              <a:pPr>
                <a:defRPr/>
              </a:pPr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0AF24E-4676-4FA3-A3AB-F936891122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763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Refer to the chart poster you made for Ground Rules in Lesson 1. Remind students about the anonymous question box and any other procedures for your classroom. 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5B82FF-5C40-4FE8-9A9F-8DDD4E3CC7AD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5662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778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783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0297788C-DC97-471B-B6CB-00AF69679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01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53276-1D9E-418F-8AB0-7FA0943FC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56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226B1-723A-48D0-A6D5-6E2F9AB630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204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4B87A-085A-4A75-8E4F-671F3D904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1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2A71E-385B-4B39-B513-D4C1EC5DF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44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1A783-AD25-4B03-9DA6-7BBD45F42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47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C14C6-F10E-4F14-82A7-296E080D26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47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17403-7F4A-4283-B80F-E8B523E83F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8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EB327-AFE6-422C-AB2B-2EF170FABF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25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109C8-2016-452A-BC35-AB23C9F4EB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19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9ED6B-EC3E-4D58-8968-D24AC60013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16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659DB-7D3D-43D7-8114-F19F47CE97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1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1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CCD9FEC-D9DD-4DC6-AF05-E190C8048A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diegounified.org/Suppor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2362200"/>
            <a:ext cx="4013200" cy="3048000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solidFill>
                  <a:schemeClr val="tx1"/>
                </a:solidFill>
              </a:rPr>
              <a:t>Using Condoms Effectively</a:t>
            </a:r>
          </a:p>
          <a:p>
            <a:pPr algn="ctr" eaLnBrk="1" hangingPunct="1"/>
            <a:endParaRPr lang="en-US" altLang="en-US" dirty="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257800" y="5592763"/>
            <a:ext cx="2743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257800" y="5446713"/>
            <a:ext cx="312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105400" y="5446713"/>
            <a:ext cx="297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 rot="10800000" flipV="1">
            <a:off x="5257800" y="5449888"/>
            <a:ext cx="27432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/>
              <a:t>Lesson 7</a:t>
            </a:r>
          </a:p>
        </p:txBody>
      </p:sp>
      <p:sp>
        <p:nvSpPr>
          <p:cNvPr id="9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8458200" cy="1828800"/>
          </a:xfrm>
        </p:spPr>
        <p:txBody>
          <a:bodyPr/>
          <a:lstStyle/>
          <a:p>
            <a:pPr eaLnBrk="1" hangingPunct="1"/>
            <a:r>
              <a:rPr lang="en-US" altLang="en-US" sz="4000" i="1" dirty="0" smtClean="0"/>
              <a:t>Rights, Respect, Responsibility</a:t>
            </a:r>
            <a:r>
              <a:rPr lang="en-US" altLang="en-US" sz="6600" dirty="0" smtClean="0"/>
              <a:t/>
            </a:r>
            <a:br>
              <a:rPr lang="en-US" altLang="en-US" sz="6600" dirty="0" smtClean="0"/>
            </a:br>
            <a:r>
              <a:rPr lang="en-US" altLang="en-US" sz="2800" dirty="0" smtClean="0"/>
              <a:t>(High School)</a:t>
            </a:r>
            <a:endParaRPr lang="en-US" alt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391400" cy="1219200"/>
          </a:xfrm>
        </p:spPr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Dental Dams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438400"/>
            <a:ext cx="8534400" cy="4257675"/>
          </a:xfrm>
        </p:spPr>
        <p:txBody>
          <a:bodyPr/>
          <a:lstStyle/>
          <a:p>
            <a:pPr lvl="1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There is one last barrier method that can protect against STIs and HIV during oral sex on a vulva or rectum of another partner. </a:t>
            </a:r>
          </a:p>
          <a:p>
            <a:pPr lvl="1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Dental dams are flavored specifically for safer oral sex, and just like condoms, they are designed to be used just once and thrown away. </a:t>
            </a:r>
          </a:p>
          <a:p>
            <a:pPr lvl="1" eaLnBrk="1" hangingPunct="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Dental dams can also be made by cutting or tearing a flavored condom if you don’t have a dental dam available. </a:t>
            </a:r>
          </a:p>
        </p:txBody>
      </p:sp>
    </p:spTree>
    <p:extLst>
      <p:ext uri="{BB962C8B-B14F-4D97-AF65-F5344CB8AC3E}">
        <p14:creationId xmlns:p14="http://schemas.microsoft.com/office/powerpoint/2010/main" val="20563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438400"/>
            <a:ext cx="8915399" cy="4257675"/>
          </a:xfrm>
        </p:spPr>
        <p:txBody>
          <a:bodyPr/>
          <a:lstStyle/>
          <a:p>
            <a:pPr lvl="1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In California, anyone of any age is allowed to get condoms to protect themselves from STIs, HIV, and pregnancy.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You can get free condoms from our School Nurse and local clinics. 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To find other condom programs, go to the Student Support website </a:t>
            </a:r>
            <a:r>
              <a:rPr lang="en-US" altLang="en-US" sz="2200" dirty="0" smtClean="0">
                <a:hlinkClick r:id="rId2"/>
              </a:rPr>
              <a:t>www.sandiegounified.org/Support</a:t>
            </a:r>
            <a:r>
              <a:rPr lang="en-US" altLang="en-US" sz="2200" dirty="0" smtClean="0"/>
              <a:t>. 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200" b="1" dirty="0" smtClean="0"/>
              <a:t>Since condoms are the only method of birth control that protect against STIs and HIV, it is a good choice to use them in addition to another method, for different sex couples, for double protection. </a:t>
            </a:r>
            <a:endParaRPr lang="en-US" altLang="en-US" sz="2200" dirty="0" smtClean="0"/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sp>
        <p:nvSpPr>
          <p:cNvPr id="5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391400" cy="1219200"/>
          </a:xfrm>
        </p:spPr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81052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905000"/>
          </a:xfrm>
        </p:spPr>
        <p:txBody>
          <a:bodyPr/>
          <a:lstStyle/>
          <a:p>
            <a:pPr algn="ctr" eaLnBrk="1" hangingPunct="1"/>
            <a:r>
              <a:rPr lang="en-US" altLang="en-US" sz="4400" dirty="0" smtClean="0">
                <a:solidFill>
                  <a:schemeClr val="tx1"/>
                </a:solidFill>
              </a:rPr>
              <a:t>Homework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879" y="2438400"/>
            <a:ext cx="8504721" cy="4257675"/>
          </a:xfrm>
        </p:spPr>
        <p:txBody>
          <a:bodyPr/>
          <a:lstStyle/>
          <a:p>
            <a:pPr lvl="1" eaLnBrk="1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 smtClean="0"/>
              <a:t>Read the instructions on the “Media Hunt: Did they Use Condoms?”.</a:t>
            </a:r>
          </a:p>
          <a:p>
            <a:pPr lvl="1" eaLnBrk="1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 smtClean="0"/>
              <a:t>Be prepared to complete the assignment within the next week. </a:t>
            </a:r>
          </a:p>
          <a:p>
            <a:pPr lvl="1" eaLnBrk="1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 smtClean="0"/>
              <a:t>NOTE: This homework is designed to reference </a:t>
            </a:r>
            <a:r>
              <a:rPr lang="en-US" altLang="en-US" sz="3000" i="1" dirty="0" smtClean="0"/>
              <a:t>age-appropriate </a:t>
            </a:r>
            <a:r>
              <a:rPr lang="en-US" altLang="en-US" sz="3000" dirty="0" smtClean="0"/>
              <a:t>media such as TV shows and movies.</a:t>
            </a:r>
          </a:p>
        </p:txBody>
      </p:sp>
    </p:spTree>
    <p:extLst>
      <p:ext uri="{BB962C8B-B14F-4D97-AF65-F5344CB8AC3E}">
        <p14:creationId xmlns:p14="http://schemas.microsoft.com/office/powerpoint/2010/main" val="350047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905000"/>
          </a:xfrm>
        </p:spPr>
        <p:txBody>
          <a:bodyPr/>
          <a:lstStyle/>
          <a:p>
            <a:pPr algn="ctr" eaLnBrk="1" hangingPunct="1"/>
            <a:r>
              <a:rPr lang="en-US" altLang="en-US" sz="4400" dirty="0" smtClean="0">
                <a:solidFill>
                  <a:schemeClr val="tx1"/>
                </a:solidFill>
              </a:rPr>
              <a:t>Before you go…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879" y="2438400"/>
            <a:ext cx="8504721" cy="4257675"/>
          </a:xfrm>
        </p:spPr>
        <p:txBody>
          <a:bodyPr/>
          <a:lstStyle/>
          <a:p>
            <a:pPr marL="457200" lvl="1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3000" dirty="0" smtClean="0"/>
              <a:t>Fill out the exit slip:</a:t>
            </a:r>
          </a:p>
          <a:p>
            <a:pPr lvl="1" eaLnBrk="1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 smtClean="0"/>
              <a:t>What is one thing you learned or that was clarified for you over the last 3 lessons about STIs, condoms, or other birth control methods?</a:t>
            </a:r>
          </a:p>
          <a:p>
            <a:pPr lvl="1" eaLnBrk="1" hangingPunct="1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000" dirty="0" smtClean="0"/>
              <a:t>One question you still </a:t>
            </a:r>
            <a:r>
              <a:rPr lang="en-US" altLang="en-US" sz="3000" smtClean="0"/>
              <a:t>have is…</a:t>
            </a:r>
            <a:endParaRPr lang="en-US" alt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97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Reminders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en-US" dirty="0"/>
              <a:t>Let’s review our ground rules and procedures as a class.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dirty="0"/>
              <a:t>Remember to use the Anonymous Question Box!</a:t>
            </a:r>
          </a:p>
        </p:txBody>
      </p:sp>
    </p:spTree>
    <p:extLst>
      <p:ext uri="{BB962C8B-B14F-4D97-AF65-F5344CB8AC3E}">
        <p14:creationId xmlns:p14="http://schemas.microsoft.com/office/powerpoint/2010/main" val="260004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5400" dirty="0" smtClean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458200" cy="37242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You are going to hear me use very specific language when we talk about condoms. People tend to use the word “condom” to mean a latex condom that goes on the penis.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But there are different kinds of condoms that can be used in different ways on different people’s bodies, regardless of gender.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For this reason, we will refer to a condom that goes on a penis as an </a:t>
            </a:r>
            <a:r>
              <a:rPr lang="en-US" altLang="en-US" sz="2200" b="1" i="1" dirty="0" smtClean="0"/>
              <a:t>external condom</a:t>
            </a:r>
            <a:r>
              <a:rPr lang="en-US" altLang="en-US" sz="2200" dirty="0" smtClean="0"/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When we talk about a so-called “female” condom, we’ll call it </a:t>
            </a:r>
            <a:r>
              <a:rPr lang="en-US" altLang="en-US" sz="2200" b="1" i="1" dirty="0" smtClean="0"/>
              <a:t>an internal condom.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200" b="1" i="1" dirty="0" smtClean="0"/>
              <a:t>You’ll see how they work in a minute!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Introduction</a:t>
            </a:r>
            <a:endParaRPr lang="en-US" altLang="en-US" sz="5400" dirty="0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604" y="2362200"/>
            <a:ext cx="8211796" cy="372427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Condoms are extremely effective when used </a:t>
            </a:r>
            <a:r>
              <a:rPr lang="en-US" altLang="en-US" sz="3200" b="1" i="1" dirty="0" smtClean="0">
                <a:solidFill>
                  <a:schemeClr val="tx2"/>
                </a:solidFill>
              </a:rPr>
              <a:t>consistently and correctly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.</a:t>
            </a:r>
          </a:p>
          <a:p>
            <a:pPr marL="0" indent="0" algn="ctr" eaLnBrk="1" hangingPunct="1">
              <a:spcBef>
                <a:spcPts val="2400"/>
              </a:spcBef>
              <a:buNone/>
            </a:pPr>
            <a:r>
              <a:rPr lang="en-US" altLang="en-US" sz="3200" dirty="0" smtClean="0"/>
              <a:t>That means, </a:t>
            </a:r>
            <a:r>
              <a:rPr lang="en-US" altLang="en-US" sz="3200" b="1" i="1" dirty="0" smtClean="0"/>
              <a:t>every time </a:t>
            </a:r>
            <a:r>
              <a:rPr lang="en-US" altLang="en-US" sz="3200" dirty="0" smtClean="0"/>
              <a:t>a couple has </a:t>
            </a:r>
            <a:r>
              <a:rPr lang="en-US" altLang="en-US" sz="3200" i="1" dirty="0" smtClean="0"/>
              <a:t>oral, anal, or vaginal sex, </a:t>
            </a:r>
            <a:r>
              <a:rPr lang="en-US" altLang="en-US" sz="3200" dirty="0" smtClean="0"/>
              <a:t>from beginning of the act to the end. </a:t>
            </a:r>
            <a:endParaRPr lang="en-US" altLang="en-US" sz="3200" i="1" dirty="0" smtClean="0"/>
          </a:p>
          <a:p>
            <a:pPr marL="0" indent="0" eaLnBrk="1" hangingPunct="1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0856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391400" cy="1219200"/>
          </a:xfrm>
        </p:spPr>
        <p:txBody>
          <a:bodyPr/>
          <a:lstStyle/>
          <a:p>
            <a:pPr algn="ctr" eaLnBrk="1" hangingPunct="1"/>
            <a:r>
              <a:rPr lang="en-US" altLang="en-US" sz="4000" dirty="0" smtClean="0"/>
              <a:t>Group Activity: </a:t>
            </a:r>
            <a:br>
              <a:rPr lang="en-US" altLang="en-US" sz="4000" dirty="0" smtClean="0"/>
            </a:br>
            <a:r>
              <a:rPr lang="en-US" altLang="en-US" sz="4000" dirty="0" smtClean="0"/>
              <a:t>“Correct Condom Use”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8153400" cy="3876675"/>
          </a:xfrm>
        </p:spPr>
        <p:txBody>
          <a:bodyPr/>
          <a:lstStyle/>
          <a:p>
            <a:pPr marL="514350" indent="-514350" eaLnBrk="1" hangingPunct="1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3200" dirty="0" smtClean="0"/>
              <a:t>Get into groups of 3-4 students. </a:t>
            </a:r>
          </a:p>
          <a:p>
            <a:pPr marL="514350" indent="-514350" eaLnBrk="1" hangingPunct="1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3200" dirty="0" smtClean="0"/>
              <a:t>Each group will get an identical set of cards that list each of the steps of using an external condom correctly. </a:t>
            </a:r>
          </a:p>
          <a:p>
            <a:pPr marL="514350" indent="-514350" eaLnBrk="1" hangingPunct="1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altLang="en-US" sz="3200" dirty="0" smtClean="0"/>
              <a:t>Work together and put the cards in the correct order from beginning to end of the sex act. </a:t>
            </a:r>
          </a:p>
          <a:p>
            <a:pPr marL="457200" lvl="1" indent="0" eaLnBrk="1" hangingPunct="1"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391400" cy="1219200"/>
          </a:xfrm>
        </p:spPr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External Condom Demo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150225" cy="4410075"/>
          </a:xfrm>
        </p:spPr>
        <p:txBody>
          <a:bodyPr/>
          <a:lstStyle/>
          <a:p>
            <a:pPr marL="457200" lvl="1" indent="0" eaLnBrk="1" hangingPunct="1">
              <a:buNone/>
            </a:pPr>
            <a:r>
              <a:rPr lang="en-US" altLang="en-US" b="1" dirty="0" smtClean="0">
                <a:solidFill>
                  <a:schemeClr val="tx2"/>
                </a:solidFill>
              </a:rPr>
              <a:t>I am going to demonstrate the correct steps for using an external condom: 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1800" dirty="0" smtClean="0"/>
              <a:t>Check expiration date on condom. 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1800" dirty="0" smtClean="0"/>
              <a:t>Have erection.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1800" dirty="0" smtClean="0"/>
              <a:t>Take condom from wrapper.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1800" dirty="0" smtClean="0"/>
              <a:t>Put condom right side up on head of penis.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1800" dirty="0" smtClean="0"/>
              <a:t>Pinch the tip of the condom. 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1800" dirty="0" smtClean="0"/>
              <a:t>Roll condom down penis.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1800" dirty="0" smtClean="0"/>
              <a:t>Begin intercourse.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1800" dirty="0" smtClean="0"/>
              <a:t>Ejaculate.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1800" dirty="0" smtClean="0"/>
              <a:t>Withdraw from partner, holding condom at base.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1800" dirty="0" smtClean="0"/>
              <a:t>Remove condom from penis.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altLang="en-US" sz="1800" dirty="0" smtClean="0"/>
              <a:t>Throw condom away in trash. </a:t>
            </a:r>
          </a:p>
          <a:p>
            <a:pPr marL="457200" lvl="1" indent="0" eaLnBrk="1" hangingPunct="1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37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391400" cy="1219200"/>
          </a:xfrm>
        </p:spPr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External Condom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150225" cy="4257675"/>
          </a:xfrm>
        </p:spPr>
        <p:txBody>
          <a:bodyPr/>
          <a:lstStyle/>
          <a:p>
            <a:pPr marL="457200" lvl="1" indent="0" eaLnBrk="1" hangingPunct="1">
              <a:buNone/>
            </a:pPr>
            <a:r>
              <a:rPr lang="en-US" altLang="en-US" sz="2800" b="1" dirty="0" smtClean="0">
                <a:solidFill>
                  <a:schemeClr val="tx2"/>
                </a:solidFill>
              </a:rPr>
              <a:t>Common mistakes: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Not checking expiration date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Storing condoms someplace too hot or too cold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Putting condom on upside down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Not putting condom on </a:t>
            </a:r>
            <a:r>
              <a:rPr lang="en-US" altLang="en-US" i="1" dirty="0" smtClean="0"/>
              <a:t>before </a:t>
            </a:r>
            <a:r>
              <a:rPr lang="en-US" altLang="en-US" dirty="0" smtClean="0"/>
              <a:t>there is sexual contact </a:t>
            </a:r>
          </a:p>
        </p:txBody>
      </p:sp>
    </p:spTree>
    <p:extLst>
      <p:ext uri="{BB962C8B-B14F-4D97-AF65-F5344CB8AC3E}">
        <p14:creationId xmlns:p14="http://schemas.microsoft.com/office/powerpoint/2010/main" val="77075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391400" cy="1219200"/>
          </a:xfrm>
        </p:spPr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Internal Condoms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7" y="2438400"/>
            <a:ext cx="8302625" cy="4029075"/>
          </a:xfrm>
        </p:spPr>
        <p:txBody>
          <a:bodyPr/>
          <a:lstStyle/>
          <a:p>
            <a:pPr lvl="1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When people refer to condoms, they usually refer to condoms that go on a penis. </a:t>
            </a:r>
          </a:p>
          <a:p>
            <a:pPr lvl="1" eaLnBrk="1" hangingPunct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But there is another kind of condom that is just as effective at preventing pregnancy and providing some very good protection against STIs and HIV.</a:t>
            </a:r>
          </a:p>
        </p:txBody>
      </p:sp>
    </p:spTree>
    <p:extLst>
      <p:ext uri="{BB962C8B-B14F-4D97-AF65-F5344CB8AC3E}">
        <p14:creationId xmlns:p14="http://schemas.microsoft.com/office/powerpoint/2010/main" val="247931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391400" cy="1219200"/>
          </a:xfrm>
        </p:spPr>
        <p:txBody>
          <a:bodyPr/>
          <a:lstStyle/>
          <a:p>
            <a:pPr algn="ctr" eaLnBrk="1" hangingPunct="1"/>
            <a:r>
              <a:rPr lang="en-US" altLang="en-US" sz="4800" dirty="0" smtClean="0">
                <a:solidFill>
                  <a:schemeClr val="tx1"/>
                </a:solidFill>
              </a:rPr>
              <a:t>Internal Condom Demo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610600" cy="4419599"/>
          </a:xfrm>
        </p:spPr>
        <p:txBody>
          <a:bodyPr/>
          <a:lstStyle/>
          <a:p>
            <a:pPr marL="457200" lvl="1" indent="0" eaLnBrk="1" hangingPunct="1">
              <a:buNone/>
            </a:pPr>
            <a:r>
              <a:rPr lang="en-US" altLang="en-US" sz="1800" b="1" dirty="0" smtClean="0">
                <a:solidFill>
                  <a:schemeClr val="tx2"/>
                </a:solidFill>
              </a:rPr>
              <a:t>There are fewer steps to using this type of condom, but it is still important to do them correctly: </a:t>
            </a:r>
          </a:p>
          <a:p>
            <a:pPr marL="914400" lvl="1" indent="-4572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US" altLang="en-US" sz="1800" dirty="0" smtClean="0"/>
              <a:t>Check the expiration date </a:t>
            </a:r>
          </a:p>
          <a:p>
            <a:pPr marL="914400" lvl="1" indent="-4572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US" altLang="en-US" sz="1800" dirty="0" smtClean="0"/>
              <a:t>Gently squeeze the smaller ring, and insert it into the vagina</a:t>
            </a:r>
          </a:p>
          <a:p>
            <a:pPr marL="914400" lvl="1" indent="-4572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US" altLang="en-US" sz="1800" dirty="0" smtClean="0"/>
              <a:t>The outer ring of the condom should cover the vulva. </a:t>
            </a:r>
          </a:p>
          <a:p>
            <a:pPr marL="914400" lvl="1" indent="-4572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US" altLang="en-US" sz="1800" dirty="0" smtClean="0"/>
              <a:t>During intercourse, you or your partner may need to hold the condom in place to make sure the penis is going inside the condom and not to the side</a:t>
            </a:r>
          </a:p>
          <a:p>
            <a:pPr marL="914400" lvl="1" indent="-4572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en-US" altLang="en-US" sz="1800" dirty="0" smtClean="0"/>
              <a:t>Once intercourse is over, the condom should come out of the vagina and be thrown away. </a:t>
            </a:r>
          </a:p>
          <a:p>
            <a:pPr marL="457200" lvl="1" indent="0" algn="ctr" eaLnBrk="1" hangingPunct="1">
              <a:spcBef>
                <a:spcPts val="1200"/>
              </a:spcBef>
              <a:buNone/>
            </a:pPr>
            <a:r>
              <a:rPr lang="en-US" altLang="en-US" sz="1800" b="1" i="1" dirty="0" smtClean="0">
                <a:solidFill>
                  <a:srgbClr val="7030A0"/>
                </a:solidFill>
              </a:rPr>
              <a:t>People </a:t>
            </a:r>
            <a:r>
              <a:rPr lang="en-US" altLang="en-US" sz="1800" b="1" i="1" dirty="0">
                <a:solidFill>
                  <a:srgbClr val="7030A0"/>
                </a:solidFill>
              </a:rPr>
              <a:t>have referred to this condom as a ‘female’ condom, but this can </a:t>
            </a:r>
            <a:r>
              <a:rPr lang="en-US" altLang="en-US" sz="1800" b="1" i="1" dirty="0" smtClean="0">
                <a:solidFill>
                  <a:srgbClr val="7030A0"/>
                </a:solidFill>
              </a:rPr>
              <a:t>also be </a:t>
            </a:r>
            <a:r>
              <a:rPr lang="en-US" altLang="en-US" sz="1800" b="1" i="1" dirty="0">
                <a:solidFill>
                  <a:srgbClr val="7030A0"/>
                </a:solidFill>
              </a:rPr>
              <a:t>used by </a:t>
            </a:r>
            <a:r>
              <a:rPr lang="en-US" altLang="en-US" sz="1800" b="1" i="1" dirty="0" smtClean="0">
                <a:solidFill>
                  <a:srgbClr val="7030A0"/>
                </a:solidFill>
              </a:rPr>
              <a:t>any </a:t>
            </a:r>
            <a:r>
              <a:rPr lang="en-US" altLang="en-US" sz="1800" b="1" i="1" dirty="0">
                <a:solidFill>
                  <a:srgbClr val="7030A0"/>
                </a:solidFill>
              </a:rPr>
              <a:t>gender for </a:t>
            </a:r>
            <a:r>
              <a:rPr lang="en-US" altLang="en-US" sz="1800" b="1" i="1" dirty="0" smtClean="0">
                <a:solidFill>
                  <a:srgbClr val="7030A0"/>
                </a:solidFill>
              </a:rPr>
              <a:t>penis-anus </a:t>
            </a:r>
            <a:r>
              <a:rPr lang="en-US" altLang="en-US" sz="1800" b="1" i="1" dirty="0">
                <a:solidFill>
                  <a:srgbClr val="7030A0"/>
                </a:solidFill>
              </a:rPr>
              <a:t>sex if the couple removes the internal </a:t>
            </a:r>
            <a:r>
              <a:rPr lang="en-US" altLang="en-US" sz="1800" b="1" i="1" dirty="0" smtClean="0">
                <a:solidFill>
                  <a:srgbClr val="7030A0"/>
                </a:solidFill>
              </a:rPr>
              <a:t>ring.</a:t>
            </a:r>
            <a:endParaRPr lang="en-US" altLang="en-US" sz="1800" b="1" i="1" dirty="0">
              <a:solidFill>
                <a:srgbClr val="7030A0"/>
              </a:solidFill>
            </a:endParaRPr>
          </a:p>
          <a:p>
            <a:pPr marL="914400" lvl="1" indent="-457200" eaLnBrk="1" hangingPunct="1">
              <a:buFont typeface="+mj-lt"/>
              <a:buAutoNum type="arabicPeriod"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268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1939</TotalTime>
  <Words>794</Words>
  <Application>Microsoft Office PowerPoint</Application>
  <PresentationFormat>On-screen Show (4:3)</PresentationFormat>
  <Paragraphs>68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Capsules</vt:lpstr>
      <vt:lpstr>Rights, Respect, Responsibility (High School)</vt:lpstr>
      <vt:lpstr>Reminders</vt:lpstr>
      <vt:lpstr>Introduction</vt:lpstr>
      <vt:lpstr>Introduction</vt:lpstr>
      <vt:lpstr>Group Activity:  “Correct Condom Use” </vt:lpstr>
      <vt:lpstr>External Condom Demo</vt:lpstr>
      <vt:lpstr>External Condom </vt:lpstr>
      <vt:lpstr>Internal Condoms</vt:lpstr>
      <vt:lpstr>Internal Condom Demo</vt:lpstr>
      <vt:lpstr>Dental Dams</vt:lpstr>
      <vt:lpstr>Summary</vt:lpstr>
      <vt:lpstr>Homework</vt:lpstr>
      <vt:lpstr>Before you go…</vt:lpstr>
    </vt:vector>
  </TitlesOfParts>
  <Company>SDCS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Life Education</dc:title>
  <dc:creator>123865</dc:creator>
  <cp:lastModifiedBy>Miller Rachel</cp:lastModifiedBy>
  <cp:revision>100</cp:revision>
  <cp:lastPrinted>2018-05-04T18:44:04Z</cp:lastPrinted>
  <dcterms:created xsi:type="dcterms:W3CDTF">2007-06-29T16:58:08Z</dcterms:created>
  <dcterms:modified xsi:type="dcterms:W3CDTF">2019-11-04T23:05:54Z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