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8"/>
  </p:notesMasterIdLst>
  <p:sldIdLst>
    <p:sldId id="256" r:id="rId2"/>
    <p:sldId id="268" r:id="rId3"/>
    <p:sldId id="262" r:id="rId4"/>
    <p:sldId id="263" r:id="rId5"/>
    <p:sldId id="269" r:id="rId6"/>
    <p:sldId id="270" r:id="rId7"/>
    <p:sldId id="271" r:id="rId8"/>
    <p:sldId id="272" r:id="rId9"/>
    <p:sldId id="278" r:id="rId10"/>
    <p:sldId id="273" r:id="rId11"/>
    <p:sldId id="274" r:id="rId12"/>
    <p:sldId id="275" r:id="rId13"/>
    <p:sldId id="264" r:id="rId14"/>
    <p:sldId id="277" r:id="rId15"/>
    <p:sldId id="265" r:id="rId16"/>
    <p:sldId id="279"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40" autoAdjust="0"/>
  </p:normalViewPr>
  <p:slideViewPr>
    <p:cSldViewPr>
      <p:cViewPr varScale="1">
        <p:scale>
          <a:sx n="83" d="100"/>
          <a:sy n="83" d="100"/>
        </p:scale>
        <p:origin x="181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8A19FF08-8422-42DF-B676-E80933556BFB}" type="datetimeFigureOut">
              <a:rPr lang="en-US"/>
              <a:pPr>
                <a:defRPr/>
              </a:pPr>
              <a:t>8/6/2018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D10AF24E-4676-4FA3-A3AB-F936891122F9}" type="slidenum">
              <a:rPr lang="en-US" altLang="en-US"/>
              <a:pPr>
                <a:defRPr/>
              </a:pPr>
              <a:t>‹#›</a:t>
            </a:fld>
            <a:endParaRPr lang="en-US" altLang="en-US" dirty="0"/>
          </a:p>
        </p:txBody>
      </p:sp>
    </p:spTree>
    <p:extLst>
      <p:ext uri="{BB962C8B-B14F-4D97-AF65-F5344CB8AC3E}">
        <p14:creationId xmlns:p14="http://schemas.microsoft.com/office/powerpoint/2010/main" val="30197631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Refer to the chart poster you made for Ground Rules in Lesson 1. Remind students about the anonymous question box and any other procedures for your classroom. </a:t>
            </a:r>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E5B82FF-5C40-4FE8-9A9F-8DDD4E3CC7AD}" type="slidenum">
              <a:rPr lang="en-US" altLang="en-US" smtClean="0"/>
              <a:pPr/>
              <a:t>2</a:t>
            </a:fld>
            <a:endParaRPr lang="en-US" altLang="en-US" dirty="0" smtClean="0"/>
          </a:p>
        </p:txBody>
      </p:sp>
    </p:spTree>
    <p:extLst>
      <p:ext uri="{BB962C8B-B14F-4D97-AF65-F5344CB8AC3E}">
        <p14:creationId xmlns:p14="http://schemas.microsoft.com/office/powerpoint/2010/main" val="1325662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dirty="0" smtClean="0">
                <a:latin typeface="Times New Roman" panose="02020603050405020304"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kumimoji="1" lang="en-US" altLang="en-US" sz="2400" dirty="0" smtClean="0">
                <a:latin typeface="Times New Roman" panose="02020603050405020304"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dirty="0" smtClean="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dirty="0" smtClean="0"/>
            </a:p>
          </p:txBody>
        </p:sp>
      </p:grpSp>
      <p:sp>
        <p:nvSpPr>
          <p:cNvPr id="7783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noProof="0" smtClean="0"/>
              <a:t>Click to edit Master subtitle style</a:t>
            </a:r>
          </a:p>
        </p:txBody>
      </p:sp>
      <p:sp>
        <p:nvSpPr>
          <p:cNvPr id="7783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noProof="0" smtClean="0"/>
              <a:t>Click to edit Master title style</a:t>
            </a:r>
          </a:p>
        </p:txBody>
      </p:sp>
      <p:sp>
        <p:nvSpPr>
          <p:cNvPr id="10" name="Rectangle 9"/>
          <p:cNvSpPr>
            <a:spLocks noGrp="1" noChangeArrowheads="1"/>
          </p:cNvSpPr>
          <p:nvPr>
            <p:ph type="dt" sz="quarter" idx="10"/>
          </p:nvPr>
        </p:nvSpPr>
        <p:spPr/>
        <p:txBody>
          <a:bodyPr/>
          <a:lstStyle>
            <a:lvl1pPr>
              <a:defRPr>
                <a:solidFill>
                  <a:schemeClr val="bg1"/>
                </a:solidFill>
              </a:defRPr>
            </a:lvl1pPr>
          </a:lstStyle>
          <a:p>
            <a:pPr>
              <a:defRPr/>
            </a:pPr>
            <a:endParaRPr lang="en-US" dirty="0"/>
          </a:p>
        </p:txBody>
      </p:sp>
      <p:sp>
        <p:nvSpPr>
          <p:cNvPr id="11" name="Rectangle 10"/>
          <p:cNvSpPr>
            <a:spLocks noGrp="1" noChangeArrowheads="1"/>
          </p:cNvSpPr>
          <p:nvPr>
            <p:ph type="ftr" sz="quarter" idx="11"/>
          </p:nvPr>
        </p:nvSpPr>
        <p:spPr/>
        <p:txBody>
          <a:bodyPr/>
          <a:lstStyle>
            <a:lvl1pPr algn="r">
              <a:defRPr/>
            </a:lvl1pPr>
          </a:lstStyle>
          <a:p>
            <a:pPr>
              <a:defRPr/>
            </a:pPr>
            <a:endParaRPr 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a:lvl1pPr>
          </a:lstStyle>
          <a:p>
            <a:pPr>
              <a:defRPr/>
            </a:pPr>
            <a:fld id="{0297788C-DC97-471B-B6CB-00AF6967923D}" type="slidenum">
              <a:rPr lang="en-US" altLang="en-US"/>
              <a:pPr>
                <a:defRPr/>
              </a:pPr>
              <a:t>‹#›</a:t>
            </a:fld>
            <a:endParaRPr lang="en-US" altLang="en-US" dirty="0"/>
          </a:p>
        </p:txBody>
      </p:sp>
    </p:spTree>
    <p:extLst>
      <p:ext uri="{BB962C8B-B14F-4D97-AF65-F5344CB8AC3E}">
        <p14:creationId xmlns:p14="http://schemas.microsoft.com/office/powerpoint/2010/main" val="38150190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09D53276-1D9E-418F-8AB0-7FA0943FC6AD}" type="slidenum">
              <a:rPr lang="en-US" altLang="en-US"/>
              <a:pPr>
                <a:defRPr/>
              </a:pPr>
              <a:t>‹#›</a:t>
            </a:fld>
            <a:endParaRPr lang="en-US" altLang="en-US" dirty="0"/>
          </a:p>
        </p:txBody>
      </p:sp>
    </p:spTree>
    <p:extLst>
      <p:ext uri="{BB962C8B-B14F-4D97-AF65-F5344CB8AC3E}">
        <p14:creationId xmlns:p14="http://schemas.microsoft.com/office/powerpoint/2010/main" val="193456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9B4226B1-723A-48D0-A6D5-6E2F9AB6305D}" type="slidenum">
              <a:rPr lang="en-US" altLang="en-US"/>
              <a:pPr>
                <a:defRPr/>
              </a:pPr>
              <a:t>‹#›</a:t>
            </a:fld>
            <a:endParaRPr lang="en-US" altLang="en-US" dirty="0"/>
          </a:p>
        </p:txBody>
      </p:sp>
    </p:spTree>
    <p:extLst>
      <p:ext uri="{BB962C8B-B14F-4D97-AF65-F5344CB8AC3E}">
        <p14:creationId xmlns:p14="http://schemas.microsoft.com/office/powerpoint/2010/main" val="676204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2362200"/>
            <a:ext cx="7693025" cy="3724275"/>
          </a:xfrm>
        </p:spPr>
        <p:txBody>
          <a:bodyPr/>
          <a:lstStyle/>
          <a:p>
            <a:pPr lvl="0"/>
            <a:endParaRPr lang="en-US" noProof="0" dirty="0"/>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824B87A-085A-4A75-8E4F-671F3D90481B}" type="slidenum">
              <a:rPr lang="en-US" altLang="en-US"/>
              <a:pPr>
                <a:defRPr/>
              </a:pPr>
              <a:t>‹#›</a:t>
            </a:fld>
            <a:endParaRPr lang="en-US" altLang="en-US" dirty="0"/>
          </a:p>
        </p:txBody>
      </p:sp>
    </p:spTree>
    <p:extLst>
      <p:ext uri="{BB962C8B-B14F-4D97-AF65-F5344CB8AC3E}">
        <p14:creationId xmlns:p14="http://schemas.microsoft.com/office/powerpoint/2010/main" val="218019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2C02A71E-385B-4B39-B513-D4C1EC5DF964}" type="slidenum">
              <a:rPr lang="en-US" altLang="en-US"/>
              <a:pPr>
                <a:defRPr/>
              </a:pPr>
              <a:t>‹#›</a:t>
            </a:fld>
            <a:endParaRPr lang="en-US" altLang="en-US" dirty="0"/>
          </a:p>
        </p:txBody>
      </p:sp>
    </p:spTree>
    <p:extLst>
      <p:ext uri="{BB962C8B-B14F-4D97-AF65-F5344CB8AC3E}">
        <p14:creationId xmlns:p14="http://schemas.microsoft.com/office/powerpoint/2010/main" val="86044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EF71A783-AD25-4B03-9DA6-7BBD45F424DF}" type="slidenum">
              <a:rPr lang="en-US" altLang="en-US"/>
              <a:pPr>
                <a:defRPr/>
              </a:pPr>
              <a:t>‹#›</a:t>
            </a:fld>
            <a:endParaRPr lang="en-US" altLang="en-US" dirty="0"/>
          </a:p>
        </p:txBody>
      </p:sp>
    </p:spTree>
    <p:extLst>
      <p:ext uri="{BB962C8B-B14F-4D97-AF65-F5344CB8AC3E}">
        <p14:creationId xmlns:p14="http://schemas.microsoft.com/office/powerpoint/2010/main" val="1199476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C3C14C6-F10E-4F14-82A7-296E080D26D5}" type="slidenum">
              <a:rPr lang="en-US" altLang="en-US"/>
              <a:pPr>
                <a:defRPr/>
              </a:pPr>
              <a:t>‹#›</a:t>
            </a:fld>
            <a:endParaRPr lang="en-US" altLang="en-US" dirty="0"/>
          </a:p>
        </p:txBody>
      </p:sp>
    </p:spTree>
    <p:extLst>
      <p:ext uri="{BB962C8B-B14F-4D97-AF65-F5344CB8AC3E}">
        <p14:creationId xmlns:p14="http://schemas.microsoft.com/office/powerpoint/2010/main" val="339947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CA117403-7F4A-4283-B80F-E8B523E83FC8}" type="slidenum">
              <a:rPr lang="en-US" altLang="en-US"/>
              <a:pPr>
                <a:defRPr/>
              </a:pPr>
              <a:t>‹#›</a:t>
            </a:fld>
            <a:endParaRPr lang="en-US" altLang="en-US" dirty="0"/>
          </a:p>
        </p:txBody>
      </p:sp>
    </p:spTree>
    <p:extLst>
      <p:ext uri="{BB962C8B-B14F-4D97-AF65-F5344CB8AC3E}">
        <p14:creationId xmlns:p14="http://schemas.microsoft.com/office/powerpoint/2010/main" val="288383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FE1EB327-AFE6-422C-AB2B-2EF170FABFBE}" type="slidenum">
              <a:rPr lang="en-US" altLang="en-US"/>
              <a:pPr>
                <a:defRPr/>
              </a:pPr>
              <a:t>‹#›</a:t>
            </a:fld>
            <a:endParaRPr lang="en-US" altLang="en-US" dirty="0"/>
          </a:p>
        </p:txBody>
      </p:sp>
    </p:spTree>
    <p:extLst>
      <p:ext uri="{BB962C8B-B14F-4D97-AF65-F5344CB8AC3E}">
        <p14:creationId xmlns:p14="http://schemas.microsoft.com/office/powerpoint/2010/main" val="860259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A2C109C8-2016-452A-BC35-AB23C9F4EB7D}" type="slidenum">
              <a:rPr lang="en-US" altLang="en-US"/>
              <a:pPr>
                <a:defRPr/>
              </a:pPr>
              <a:t>‹#›</a:t>
            </a:fld>
            <a:endParaRPr lang="en-US" altLang="en-US" dirty="0"/>
          </a:p>
        </p:txBody>
      </p:sp>
    </p:spTree>
    <p:extLst>
      <p:ext uri="{BB962C8B-B14F-4D97-AF65-F5344CB8AC3E}">
        <p14:creationId xmlns:p14="http://schemas.microsoft.com/office/powerpoint/2010/main" val="2716190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DF09ED6B-EC3E-4D58-8968-D24AC6001339}" type="slidenum">
              <a:rPr lang="en-US" altLang="en-US"/>
              <a:pPr>
                <a:defRPr/>
              </a:pPr>
              <a:t>‹#›</a:t>
            </a:fld>
            <a:endParaRPr lang="en-US" altLang="en-US" dirty="0"/>
          </a:p>
        </p:txBody>
      </p:sp>
    </p:spTree>
    <p:extLst>
      <p:ext uri="{BB962C8B-B14F-4D97-AF65-F5344CB8AC3E}">
        <p14:creationId xmlns:p14="http://schemas.microsoft.com/office/powerpoint/2010/main" val="3840161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DD4659DB-7D3D-43D7-8114-F19F47CE9799}" type="slidenum">
              <a:rPr lang="en-US" altLang="en-US"/>
              <a:pPr>
                <a:defRPr/>
              </a:pPr>
              <a:t>‹#›</a:t>
            </a:fld>
            <a:endParaRPr lang="en-US" altLang="en-US" dirty="0"/>
          </a:p>
        </p:txBody>
      </p:sp>
    </p:spTree>
    <p:extLst>
      <p:ext uri="{BB962C8B-B14F-4D97-AF65-F5344CB8AC3E}">
        <p14:creationId xmlns:p14="http://schemas.microsoft.com/office/powerpoint/2010/main" val="167412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dirty="0" smtClean="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dirty="0" smtClean="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defRPr/>
                </a:pPr>
                <a:endParaRPr lang="en-US" altLang="en-US" dirty="0" smtClean="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6811"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Arial" charset="0"/>
              </a:defRPr>
            </a:lvl1pPr>
          </a:lstStyle>
          <a:p>
            <a:pPr>
              <a:defRPr/>
            </a:pPr>
            <a:endParaRPr lang="en-US" dirty="0"/>
          </a:p>
        </p:txBody>
      </p:sp>
      <p:sp>
        <p:nvSpPr>
          <p:cNvPr id="76812"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Arial" charset="0"/>
              </a:defRPr>
            </a:lvl1pPr>
          </a:lstStyle>
          <a:p>
            <a:pPr>
              <a:defRPr/>
            </a:pPr>
            <a:endParaRPr lang="en-US" dirty="0"/>
          </a:p>
        </p:txBody>
      </p:sp>
      <p:sp>
        <p:nvSpPr>
          <p:cNvPr id="76813"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a:solidFill>
                  <a:schemeClr val="bg1"/>
                </a:solidFill>
              </a:defRPr>
            </a:lvl1pPr>
          </a:lstStyle>
          <a:p>
            <a:pPr>
              <a:defRPr/>
            </a:pPr>
            <a:fld id="{2CCD9FEC-D9DD-4DC6-AF05-E190C8048A7C}"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40" r:id="rId1"/>
    <p:sldLayoutId id="2147483929" r:id="rId2"/>
    <p:sldLayoutId id="2147483930" r:id="rId3"/>
    <p:sldLayoutId id="2147483931" r:id="rId4"/>
    <p:sldLayoutId id="2147483932" r:id="rId5"/>
    <p:sldLayoutId id="2147483933" r:id="rId6"/>
    <p:sldLayoutId id="2147483934" r:id="rId7"/>
    <p:sldLayoutId id="2147483935" r:id="rId8"/>
    <p:sldLayoutId id="2147483936" r:id="rId9"/>
    <p:sldLayoutId id="2147483937" r:id="rId10"/>
    <p:sldLayoutId id="2147483938" r:id="rId11"/>
    <p:sldLayoutId id="2147483939" r:id="rId12"/>
  </p:sldLayoutIdLst>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anose="05000000000000000000"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anose="05000000000000000000"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ctrTitle"/>
          </p:nvPr>
        </p:nvSpPr>
        <p:spPr>
          <a:xfrm>
            <a:off x="685800" y="1066800"/>
            <a:ext cx="8458200" cy="1828800"/>
          </a:xfrm>
        </p:spPr>
        <p:txBody>
          <a:bodyPr/>
          <a:lstStyle/>
          <a:p>
            <a:pPr eaLnBrk="1" hangingPunct="1"/>
            <a:r>
              <a:rPr lang="en-US" altLang="en-US" sz="4000" i="1" dirty="0" smtClean="0"/>
              <a:t>Rights, Respect, Responsibility </a:t>
            </a:r>
            <a:r>
              <a:rPr lang="en-US" altLang="en-US" sz="4000" dirty="0" smtClean="0"/>
              <a:t/>
            </a:r>
            <a:br>
              <a:rPr lang="en-US" altLang="en-US" sz="4000" dirty="0" smtClean="0"/>
            </a:br>
            <a:r>
              <a:rPr lang="en-US" altLang="en-US" sz="2800" dirty="0" smtClean="0"/>
              <a:t>(High School)</a:t>
            </a:r>
          </a:p>
        </p:txBody>
      </p:sp>
      <p:sp>
        <p:nvSpPr>
          <p:cNvPr id="4099" name="Rectangle 3"/>
          <p:cNvSpPr>
            <a:spLocks noGrp="1" noChangeArrowheads="1"/>
          </p:cNvSpPr>
          <p:nvPr>
            <p:ph type="subTitle" idx="1"/>
          </p:nvPr>
        </p:nvSpPr>
        <p:spPr>
          <a:xfrm>
            <a:off x="4648200" y="2362200"/>
            <a:ext cx="4013200" cy="3048000"/>
          </a:xfrm>
        </p:spPr>
        <p:txBody>
          <a:bodyPr/>
          <a:lstStyle/>
          <a:p>
            <a:pPr algn="ctr" eaLnBrk="1" hangingPunct="1"/>
            <a:r>
              <a:rPr lang="en-US" altLang="en-US" sz="3600" b="1" dirty="0" smtClean="0">
                <a:solidFill>
                  <a:schemeClr val="tx1"/>
                </a:solidFill>
              </a:rPr>
              <a:t>Planning and Protection: Avoiding or Managing STIs</a:t>
            </a:r>
          </a:p>
          <a:p>
            <a:pPr algn="ctr" eaLnBrk="1" hangingPunct="1"/>
            <a:endParaRPr lang="en-US" altLang="en-US" dirty="0" smtClean="0"/>
          </a:p>
        </p:txBody>
      </p:sp>
      <p:sp>
        <p:nvSpPr>
          <p:cNvPr id="4100" name="Text Box 4"/>
          <p:cNvSpPr txBox="1">
            <a:spLocks noChangeArrowheads="1"/>
          </p:cNvSpPr>
          <p:nvPr/>
        </p:nvSpPr>
        <p:spPr bwMode="auto">
          <a:xfrm>
            <a:off x="5257800" y="5592763"/>
            <a:ext cx="2743200"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US" altLang="en-US" sz="1800" dirty="0"/>
          </a:p>
        </p:txBody>
      </p:sp>
      <p:sp>
        <p:nvSpPr>
          <p:cNvPr id="4101" name="Text Box 5"/>
          <p:cNvSpPr txBox="1">
            <a:spLocks noChangeArrowheads="1"/>
          </p:cNvSpPr>
          <p:nvPr/>
        </p:nvSpPr>
        <p:spPr bwMode="auto">
          <a:xfrm>
            <a:off x="5257800" y="5446713"/>
            <a:ext cx="31242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US" altLang="en-US" sz="1800" dirty="0"/>
          </a:p>
        </p:txBody>
      </p:sp>
      <p:sp>
        <p:nvSpPr>
          <p:cNvPr id="4102" name="Text Box 6"/>
          <p:cNvSpPr txBox="1">
            <a:spLocks noChangeArrowheads="1"/>
          </p:cNvSpPr>
          <p:nvPr/>
        </p:nvSpPr>
        <p:spPr bwMode="auto">
          <a:xfrm>
            <a:off x="5105400" y="5446713"/>
            <a:ext cx="2971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spcBef>
                <a:spcPct val="0"/>
              </a:spcBef>
              <a:buClrTx/>
              <a:buSzTx/>
              <a:buFontTx/>
              <a:buNone/>
            </a:pPr>
            <a:endParaRPr lang="en-US" altLang="en-US" sz="1800" dirty="0"/>
          </a:p>
        </p:txBody>
      </p:sp>
      <p:sp>
        <p:nvSpPr>
          <p:cNvPr id="4103" name="Rectangle 7"/>
          <p:cNvSpPr>
            <a:spLocks noChangeArrowheads="1"/>
          </p:cNvSpPr>
          <p:nvPr/>
        </p:nvSpPr>
        <p:spPr bwMode="auto">
          <a:xfrm rot="10800000" flipV="1">
            <a:off x="5257800" y="5449888"/>
            <a:ext cx="2743200"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1"/>
              </a:buClr>
              <a:buSzPct val="75000"/>
              <a:buFont typeface="Wingdings" panose="05000000000000000000" pitchFamily="2" charset="2"/>
              <a:buChar char="l"/>
              <a:defRPr sz="2800">
                <a:solidFill>
                  <a:schemeClr val="tx1"/>
                </a:solidFill>
                <a:latin typeface="Arial" panose="020B0604020202020204" pitchFamily="34" charset="0"/>
              </a:defRPr>
            </a:lvl1pPr>
            <a:lvl2pPr marL="742950" indent="-285750">
              <a:spcBef>
                <a:spcPct val="20000"/>
              </a:spcBef>
              <a:buClr>
                <a:schemeClr val="tx1"/>
              </a:buClr>
              <a:buSzPct val="75000"/>
              <a:buChar char="–"/>
              <a:defRPr sz="2400">
                <a:solidFill>
                  <a:schemeClr val="tx1"/>
                </a:solidFill>
                <a:latin typeface="Arial" panose="020B0604020202020204" pitchFamily="34" charset="0"/>
              </a:defRPr>
            </a:lvl2pPr>
            <a:lvl3pPr marL="1143000" indent="-228600">
              <a:spcBef>
                <a:spcPct val="20000"/>
              </a:spcBef>
              <a:buClr>
                <a:schemeClr val="tx1"/>
              </a:buClr>
              <a:buSzPct val="75000"/>
              <a:buFont typeface="Wingdings" panose="05000000000000000000" pitchFamily="2" charset="2"/>
              <a:buChar char="l"/>
              <a:defRPr sz="2000">
                <a:solidFill>
                  <a:schemeClr val="tx1"/>
                </a:solidFill>
                <a:latin typeface="Arial" panose="020B0604020202020204" pitchFamily="34" charset="0"/>
              </a:defRPr>
            </a:lvl3pPr>
            <a:lvl4pPr marL="1600200" indent="-228600">
              <a:spcBef>
                <a:spcPct val="20000"/>
              </a:spcBef>
              <a:buClr>
                <a:schemeClr val="tx1"/>
              </a:buClr>
              <a:buSzPct val="80000"/>
              <a:buChar char="–"/>
              <a:defRPr>
                <a:solidFill>
                  <a:schemeClr val="tx1"/>
                </a:solidFill>
                <a:latin typeface="Arial" panose="020B0604020202020204" pitchFamily="34" charset="0"/>
              </a:defRPr>
            </a:lvl4pPr>
            <a:lvl5pPr marL="2057400" indent="-228600">
              <a:spcBef>
                <a:spcPct val="20000"/>
              </a:spcBef>
              <a:buClr>
                <a:schemeClr val="tx1"/>
              </a:buClr>
              <a:buSzPct val="65000"/>
              <a:buFont typeface="Wingdings" panose="05000000000000000000" pitchFamily="2" charset="2"/>
              <a:buChar char="l"/>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65000"/>
              <a:buFont typeface="Wingdings" panose="05000000000000000000" pitchFamily="2" charset="2"/>
              <a:buChar char="l"/>
              <a:defRPr>
                <a:solidFill>
                  <a:schemeClr val="tx1"/>
                </a:solidFill>
                <a:latin typeface="Arial" panose="020B0604020202020204" pitchFamily="34" charset="0"/>
              </a:defRPr>
            </a:lvl9pPr>
          </a:lstStyle>
          <a:p>
            <a:pPr algn="ctr">
              <a:spcBef>
                <a:spcPct val="0"/>
              </a:spcBef>
              <a:buClrTx/>
              <a:buSzTx/>
              <a:buFontTx/>
              <a:buNone/>
            </a:pPr>
            <a:r>
              <a:rPr lang="en-US" altLang="en-US" sz="3600" b="1" dirty="0"/>
              <a:t>Lesson </a:t>
            </a:r>
            <a:r>
              <a:rPr lang="en-US" altLang="en-US" sz="3600" b="1" dirty="0" smtClean="0"/>
              <a:t>4</a:t>
            </a:r>
            <a:endParaRPr lang="en-US" altLang="en-US"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28601" y="2362200"/>
            <a:ext cx="8763000" cy="4419600"/>
          </a:xfrm>
        </p:spPr>
        <p:txBody>
          <a:bodyPr/>
          <a:lstStyle/>
          <a:p>
            <a:pPr lvl="1" eaLnBrk="1" hangingPunct="1">
              <a:spcBef>
                <a:spcPts val="600"/>
              </a:spcBef>
              <a:spcAft>
                <a:spcPts val="1200"/>
              </a:spcAft>
              <a:buFont typeface="Arial" panose="020B0604020202020204" pitchFamily="34" charset="0"/>
              <a:buChar char="•"/>
            </a:pPr>
            <a:r>
              <a:rPr lang="en-US" altLang="en-US" sz="2000" dirty="0" smtClean="0"/>
              <a:t>How many people were standing the very first time. i.e., how many people had an “S” on their cards?</a:t>
            </a:r>
          </a:p>
          <a:p>
            <a:pPr lvl="1" eaLnBrk="1" hangingPunct="1">
              <a:spcBef>
                <a:spcPts val="600"/>
              </a:spcBef>
              <a:spcAft>
                <a:spcPts val="1200"/>
              </a:spcAft>
              <a:buFont typeface="Arial" panose="020B0604020202020204" pitchFamily="34" charset="0"/>
              <a:buChar char="•"/>
            </a:pPr>
            <a:r>
              <a:rPr lang="en-US" altLang="en-US" sz="2000" dirty="0" smtClean="0"/>
              <a:t>By the end of the activity, how many people are standing? These are the people who had unprotected sex with the original “S” group. </a:t>
            </a:r>
          </a:p>
          <a:p>
            <a:pPr lvl="1" eaLnBrk="1" hangingPunct="1">
              <a:spcBef>
                <a:spcPts val="600"/>
              </a:spcBef>
              <a:spcAft>
                <a:spcPts val="1200"/>
              </a:spcAft>
              <a:buFont typeface="Arial" panose="020B0604020202020204" pitchFamily="34" charset="0"/>
              <a:buChar char="•"/>
            </a:pPr>
            <a:r>
              <a:rPr lang="en-US" altLang="en-US" sz="2000" dirty="0" smtClean="0"/>
              <a:t>What was it like to do this activity? Why? </a:t>
            </a:r>
          </a:p>
          <a:p>
            <a:pPr lvl="1" eaLnBrk="1" hangingPunct="1">
              <a:spcBef>
                <a:spcPts val="600"/>
              </a:spcBef>
              <a:spcAft>
                <a:spcPts val="1200"/>
              </a:spcAft>
              <a:buFont typeface="Arial" panose="020B0604020202020204" pitchFamily="34" charset="0"/>
              <a:buChar char="•"/>
            </a:pPr>
            <a:r>
              <a:rPr lang="en-US" altLang="en-US" sz="2000" dirty="0" smtClean="0"/>
              <a:t>What did you notice about who got to sit down, and who had to remain standing? Why?</a:t>
            </a:r>
          </a:p>
          <a:p>
            <a:pPr lvl="1" eaLnBrk="1" hangingPunct="1">
              <a:spcBef>
                <a:spcPts val="600"/>
              </a:spcBef>
              <a:spcAft>
                <a:spcPts val="1200"/>
              </a:spcAft>
              <a:buFont typeface="Arial" panose="020B0604020202020204" pitchFamily="34" charset="0"/>
              <a:buChar char="•"/>
            </a:pPr>
            <a:r>
              <a:rPr lang="en-US" altLang="en-US" sz="2000" dirty="0" smtClean="0"/>
              <a:t>What does the number of people who were standing at the end of the activity tell you? </a:t>
            </a:r>
            <a:endParaRPr lang="en-US" altLang="en-US" sz="2000" dirty="0"/>
          </a:p>
          <a:p>
            <a:pPr lvl="1" eaLnBrk="1" hangingPunct="1">
              <a:buFont typeface="Arial" panose="020B0604020202020204" pitchFamily="34" charset="0"/>
              <a:buChar char="•"/>
            </a:pPr>
            <a:endParaRPr lang="en-US" altLang="en-US" dirty="0" smtClean="0"/>
          </a:p>
          <a:p>
            <a:pPr lvl="1" eaLnBrk="1" hangingPunct="1">
              <a:buFont typeface="Arial" panose="020B0604020202020204" pitchFamily="34" charset="0"/>
              <a:buChar char="•"/>
            </a:pPr>
            <a:endParaRPr lang="en-US" altLang="en-US" dirty="0" smtClean="0"/>
          </a:p>
          <a:p>
            <a:pPr marL="457200" lvl="1" indent="0" eaLnBrk="1" hangingPunct="1">
              <a:buNone/>
            </a:pPr>
            <a:endParaRPr lang="en-US" altLang="en-US" dirty="0" smtClean="0"/>
          </a:p>
        </p:txBody>
      </p:sp>
      <p:sp>
        <p:nvSpPr>
          <p:cNvPr id="5" name="AutoShape 2"/>
          <p:cNvSpPr>
            <a:spLocks noGrp="1" noChangeArrowheads="1"/>
          </p:cNvSpPr>
          <p:nvPr>
            <p:ph type="title"/>
          </p:nvPr>
        </p:nvSpPr>
        <p:spPr>
          <a:xfrm>
            <a:off x="798653" y="685800"/>
            <a:ext cx="7391400" cy="1371600"/>
          </a:xfrm>
        </p:spPr>
        <p:txBody>
          <a:bodyPr/>
          <a:lstStyle/>
          <a:p>
            <a:pPr algn="ctr" eaLnBrk="1" hangingPunct="1"/>
            <a:r>
              <a:rPr lang="en-US" altLang="en-US" sz="4000" dirty="0" smtClean="0"/>
              <a:t>Class Discussion: </a:t>
            </a:r>
            <a:br>
              <a:rPr lang="en-US" altLang="en-US" sz="4000" dirty="0" smtClean="0"/>
            </a:br>
            <a:r>
              <a:rPr lang="en-US" altLang="en-US" sz="4000" dirty="0" smtClean="0"/>
              <a:t>“Index Card Game”</a:t>
            </a:r>
          </a:p>
        </p:txBody>
      </p:sp>
    </p:spTree>
    <p:extLst>
      <p:ext uri="{BB962C8B-B14F-4D97-AF65-F5344CB8AC3E}">
        <p14:creationId xmlns:p14="http://schemas.microsoft.com/office/powerpoint/2010/main" val="1107304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685800" y="685800"/>
            <a:ext cx="7467600" cy="1295400"/>
          </a:xfrm>
        </p:spPr>
        <p:txBody>
          <a:bodyPr/>
          <a:lstStyle/>
          <a:p>
            <a:pPr algn="ctr" eaLnBrk="1" hangingPunct="1"/>
            <a:r>
              <a:rPr lang="en-US" altLang="en-US" sz="4800" dirty="0" smtClean="0">
                <a:solidFill>
                  <a:schemeClr val="tx1"/>
                </a:solidFill>
              </a:rPr>
              <a:t>Planning and Protection</a:t>
            </a:r>
          </a:p>
        </p:txBody>
      </p:sp>
      <p:sp>
        <p:nvSpPr>
          <p:cNvPr id="6147" name="Rectangle 3"/>
          <p:cNvSpPr>
            <a:spLocks noGrp="1" noChangeArrowheads="1"/>
          </p:cNvSpPr>
          <p:nvPr>
            <p:ph type="body" idx="1"/>
          </p:nvPr>
        </p:nvSpPr>
        <p:spPr>
          <a:xfrm>
            <a:off x="228601" y="2362200"/>
            <a:ext cx="8839200" cy="4257675"/>
          </a:xfrm>
        </p:spPr>
        <p:txBody>
          <a:bodyPr/>
          <a:lstStyle/>
          <a:p>
            <a:pPr marL="914400" lvl="1" indent="-457200" eaLnBrk="1" hangingPunct="1">
              <a:spcAft>
                <a:spcPts val="600"/>
              </a:spcAft>
              <a:buFont typeface="+mj-lt"/>
              <a:buAutoNum type="arabicParenR"/>
            </a:pPr>
            <a:r>
              <a:rPr lang="en-US" altLang="en-US" sz="2200" b="1" dirty="0" smtClean="0"/>
              <a:t>Abstinence </a:t>
            </a:r>
            <a:r>
              <a:rPr lang="en-US" altLang="en-US" sz="2200" dirty="0" smtClean="0"/>
              <a:t>is the safest and only 100% effective choice for eliminating STI/HIV risk.</a:t>
            </a:r>
          </a:p>
          <a:p>
            <a:pPr marL="914400" lvl="1" indent="-457200" eaLnBrk="1" hangingPunct="1">
              <a:spcAft>
                <a:spcPts val="600"/>
              </a:spcAft>
              <a:buFont typeface="+mj-lt"/>
              <a:buAutoNum type="arabicParenR"/>
            </a:pPr>
            <a:r>
              <a:rPr lang="en-US" altLang="en-US" sz="2200" b="1" dirty="0" smtClean="0"/>
              <a:t>Condoms </a:t>
            </a:r>
            <a:r>
              <a:rPr lang="en-US" altLang="en-US" sz="2200" dirty="0" smtClean="0"/>
              <a:t>and other latex barriers are a must for reducing STI/HIV risk. </a:t>
            </a:r>
          </a:p>
          <a:p>
            <a:pPr marL="914400" lvl="1" indent="-457200" eaLnBrk="1" hangingPunct="1">
              <a:spcAft>
                <a:spcPts val="600"/>
              </a:spcAft>
              <a:buFont typeface="+mj-lt"/>
              <a:buAutoNum type="arabicParenR"/>
            </a:pPr>
            <a:r>
              <a:rPr lang="en-US" altLang="en-US" sz="2200" b="1" dirty="0" smtClean="0"/>
              <a:t>Talking with your partner </a:t>
            </a:r>
            <a:r>
              <a:rPr lang="en-US" altLang="en-US" sz="2200" dirty="0" smtClean="0"/>
              <a:t>is key before having any kind of sex. </a:t>
            </a:r>
          </a:p>
          <a:p>
            <a:pPr marL="914400" lvl="1" indent="-457200" eaLnBrk="1" hangingPunct="1">
              <a:spcAft>
                <a:spcPts val="600"/>
              </a:spcAft>
              <a:buFont typeface="+mj-lt"/>
              <a:buAutoNum type="arabicParenR"/>
            </a:pPr>
            <a:r>
              <a:rPr lang="en-US" altLang="en-US" sz="2200" b="1" dirty="0" smtClean="0"/>
              <a:t>Contraceptive methods </a:t>
            </a:r>
            <a:r>
              <a:rPr lang="en-US" altLang="en-US" sz="2200" dirty="0" smtClean="0"/>
              <a:t>like the pill are great for pregnancy prevention, but they do not protect against STIs or HIV.</a:t>
            </a:r>
          </a:p>
          <a:p>
            <a:pPr marL="914400" lvl="1" indent="-457200" eaLnBrk="1" hangingPunct="1">
              <a:spcAft>
                <a:spcPts val="600"/>
              </a:spcAft>
              <a:buFont typeface="+mj-lt"/>
              <a:buAutoNum type="arabicParenR"/>
            </a:pPr>
            <a:r>
              <a:rPr lang="en-US" altLang="en-US" sz="2200" b="1" dirty="0" smtClean="0"/>
              <a:t>Get tested</a:t>
            </a:r>
            <a:r>
              <a:rPr lang="en-US" altLang="en-US" sz="2200" dirty="0"/>
              <a:t> </a:t>
            </a:r>
            <a:r>
              <a:rPr lang="en-US" altLang="en-US" sz="2200" dirty="0" smtClean="0"/>
              <a:t>for STIs and HIV if you are having sex and ask your partner(s) to get tested, too. </a:t>
            </a:r>
            <a:endParaRPr lang="en-US" altLang="en-US" sz="2200" b="1" dirty="0" smtClean="0"/>
          </a:p>
          <a:p>
            <a:pPr lvl="1" eaLnBrk="1" hangingPunct="1">
              <a:buFont typeface="Arial" panose="020B0604020202020204" pitchFamily="34" charset="0"/>
              <a:buChar char="•"/>
            </a:pPr>
            <a:endParaRPr lang="en-US" altLang="en-US" dirty="0" smtClean="0"/>
          </a:p>
          <a:p>
            <a:pPr marL="457200" lvl="1" indent="0" eaLnBrk="1" hangingPunct="1">
              <a:buNone/>
            </a:pPr>
            <a:endParaRPr lang="en-US" altLang="en-US" dirty="0" smtClean="0"/>
          </a:p>
        </p:txBody>
      </p:sp>
    </p:spTree>
    <p:extLst>
      <p:ext uri="{BB962C8B-B14F-4D97-AF65-F5344CB8AC3E}">
        <p14:creationId xmlns:p14="http://schemas.microsoft.com/office/powerpoint/2010/main" val="955833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62000" y="838200"/>
            <a:ext cx="7391400" cy="1143000"/>
          </a:xfrm>
        </p:spPr>
        <p:txBody>
          <a:bodyPr/>
          <a:lstStyle/>
          <a:p>
            <a:pPr algn="ctr" eaLnBrk="1" hangingPunct="1"/>
            <a:r>
              <a:rPr lang="en-US" altLang="en-US" sz="4800" dirty="0" smtClean="0">
                <a:solidFill>
                  <a:schemeClr val="tx1"/>
                </a:solidFill>
              </a:rPr>
              <a:t>Protect Yourself</a:t>
            </a:r>
          </a:p>
        </p:txBody>
      </p:sp>
      <p:sp>
        <p:nvSpPr>
          <p:cNvPr id="6147" name="Rectangle 3"/>
          <p:cNvSpPr>
            <a:spLocks noGrp="1" noChangeArrowheads="1"/>
          </p:cNvSpPr>
          <p:nvPr>
            <p:ph type="body" idx="1"/>
          </p:nvPr>
        </p:nvSpPr>
        <p:spPr>
          <a:xfrm>
            <a:off x="304800" y="2362200"/>
            <a:ext cx="8610600" cy="4257675"/>
          </a:xfrm>
        </p:spPr>
        <p:txBody>
          <a:bodyPr/>
          <a:lstStyle/>
          <a:p>
            <a:pPr lvl="1" eaLnBrk="1" hangingPunct="1">
              <a:buFont typeface="Arial" panose="020B0604020202020204" pitchFamily="34" charset="0"/>
              <a:buChar char="•"/>
            </a:pPr>
            <a:r>
              <a:rPr lang="en-US" altLang="en-US" b="1" dirty="0" smtClean="0"/>
              <a:t>CONDOMS</a:t>
            </a:r>
            <a:r>
              <a:rPr lang="en-US" altLang="en-US" dirty="0" smtClean="0"/>
              <a:t>:</a:t>
            </a:r>
          </a:p>
          <a:p>
            <a:pPr lvl="2" eaLnBrk="1" hangingPunct="1">
              <a:buFont typeface="Arial" panose="020B0604020202020204" pitchFamily="34" charset="0"/>
              <a:buChar char="•"/>
            </a:pPr>
            <a:r>
              <a:rPr lang="en-US" altLang="en-US" dirty="0" smtClean="0"/>
              <a:t>One source of free condoms is </a:t>
            </a:r>
            <a:r>
              <a:rPr lang="en-US" altLang="en-US" b="1" dirty="0" smtClean="0"/>
              <a:t>our School </a:t>
            </a:r>
            <a:r>
              <a:rPr lang="en-US" altLang="en-US" b="1" dirty="0"/>
              <a:t>N</a:t>
            </a:r>
            <a:r>
              <a:rPr lang="en-US" altLang="en-US" b="1" dirty="0" smtClean="0"/>
              <a:t>urse. </a:t>
            </a:r>
            <a:r>
              <a:rPr lang="en-US" altLang="en-US" dirty="0" smtClean="0"/>
              <a:t>The nurse will give you a plain looking package containing condoms, condom-compatible lubricant, and information on how to use the condoms correctly. </a:t>
            </a:r>
          </a:p>
          <a:p>
            <a:pPr lvl="2" eaLnBrk="1" hangingPunct="1">
              <a:buFont typeface="Arial" panose="020B0604020202020204" pitchFamily="34" charset="0"/>
              <a:buChar char="•"/>
            </a:pPr>
            <a:r>
              <a:rPr lang="en-US" altLang="en-US" dirty="0" smtClean="0"/>
              <a:t>Your conversation will be private and confidential. </a:t>
            </a:r>
          </a:p>
          <a:p>
            <a:pPr lvl="1" eaLnBrk="1" hangingPunct="1">
              <a:spcBef>
                <a:spcPts val="1800"/>
              </a:spcBef>
              <a:buFont typeface="Arial" panose="020B0604020202020204" pitchFamily="34" charset="0"/>
              <a:buChar char="•"/>
            </a:pPr>
            <a:r>
              <a:rPr lang="en-US" altLang="en-US" b="1" dirty="0" smtClean="0"/>
              <a:t>VACCINES</a:t>
            </a:r>
            <a:r>
              <a:rPr lang="en-US" altLang="en-US" dirty="0" smtClean="0"/>
              <a:t>:</a:t>
            </a:r>
          </a:p>
          <a:p>
            <a:pPr lvl="2" eaLnBrk="1" hangingPunct="1">
              <a:buFont typeface="Arial" panose="020B0604020202020204" pitchFamily="34" charset="0"/>
              <a:buChar char="•"/>
            </a:pPr>
            <a:r>
              <a:rPr lang="en-US" altLang="en-US" dirty="0" smtClean="0"/>
              <a:t>There are two STIs for which you can be vaccinated: Hepatitis B and HPV (Human Papilloma Virus). </a:t>
            </a:r>
          </a:p>
          <a:p>
            <a:pPr lvl="2" eaLnBrk="1" hangingPunct="1">
              <a:buFont typeface="Arial" panose="020B0604020202020204" pitchFamily="34" charset="0"/>
              <a:buChar char="•"/>
            </a:pPr>
            <a:r>
              <a:rPr lang="en-US" altLang="en-US" dirty="0" smtClean="0"/>
              <a:t>In California, minors 12 years and older can consent to these vaccines without their parents’ permission, if they wish to. </a:t>
            </a:r>
          </a:p>
          <a:p>
            <a:pPr marL="457200" lvl="1" indent="0" eaLnBrk="1" hangingPunct="1">
              <a:buNone/>
            </a:pPr>
            <a:endParaRPr lang="en-US" altLang="en-US" sz="2000" dirty="0" smtClean="0"/>
          </a:p>
        </p:txBody>
      </p:sp>
    </p:spTree>
    <p:extLst>
      <p:ext uri="{BB962C8B-B14F-4D97-AF65-F5344CB8AC3E}">
        <p14:creationId xmlns:p14="http://schemas.microsoft.com/office/powerpoint/2010/main" val="67772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838200" y="762000"/>
            <a:ext cx="7391400" cy="1295400"/>
          </a:xfrm>
        </p:spPr>
        <p:txBody>
          <a:bodyPr/>
          <a:lstStyle/>
          <a:p>
            <a:pPr algn="ctr" eaLnBrk="1" hangingPunct="1"/>
            <a:r>
              <a:rPr lang="en-US" altLang="en-US" sz="4000" dirty="0" smtClean="0"/>
              <a:t>Class Activity: </a:t>
            </a:r>
            <a:br>
              <a:rPr lang="en-US" altLang="en-US" sz="4000" dirty="0" smtClean="0"/>
            </a:br>
            <a:r>
              <a:rPr lang="en-US" altLang="en-US" sz="4000" dirty="0" smtClean="0"/>
              <a:t>“Jingles!”</a:t>
            </a:r>
          </a:p>
        </p:txBody>
      </p:sp>
      <p:sp>
        <p:nvSpPr>
          <p:cNvPr id="7171" name="Rectangle 3"/>
          <p:cNvSpPr>
            <a:spLocks noGrp="1" noChangeArrowheads="1"/>
          </p:cNvSpPr>
          <p:nvPr>
            <p:ph type="body" idx="1"/>
          </p:nvPr>
        </p:nvSpPr>
        <p:spPr>
          <a:xfrm>
            <a:off x="685800" y="2362200"/>
            <a:ext cx="8305800" cy="3724275"/>
          </a:xfrm>
        </p:spPr>
        <p:txBody>
          <a:bodyPr/>
          <a:lstStyle/>
          <a:p>
            <a:pPr marL="514350" indent="-514350" eaLnBrk="1" hangingPunct="1">
              <a:lnSpc>
                <a:spcPct val="90000"/>
              </a:lnSpc>
              <a:spcAft>
                <a:spcPts val="1800"/>
              </a:spcAft>
              <a:buFont typeface="+mj-lt"/>
              <a:buAutoNum type="arabicPeriod"/>
            </a:pPr>
            <a:r>
              <a:rPr lang="en-US" altLang="en-US" sz="3400" dirty="0" smtClean="0"/>
              <a:t>Get into 5 groups.</a:t>
            </a:r>
          </a:p>
          <a:p>
            <a:pPr marL="514350" indent="-514350" eaLnBrk="1" hangingPunct="1">
              <a:lnSpc>
                <a:spcPct val="90000"/>
              </a:lnSpc>
              <a:spcAft>
                <a:spcPts val="1800"/>
              </a:spcAft>
              <a:buFont typeface="+mj-lt"/>
              <a:buAutoNum type="arabicPeriod"/>
            </a:pPr>
            <a:r>
              <a:rPr lang="en-US" altLang="en-US" sz="3400" dirty="0" smtClean="0"/>
              <a:t>Each group will get 1 of the 5 “Planning and Protection” statements (slide 11).</a:t>
            </a:r>
          </a:p>
          <a:p>
            <a:pPr marL="514350" indent="-514350" eaLnBrk="1" hangingPunct="1">
              <a:lnSpc>
                <a:spcPct val="90000"/>
              </a:lnSpc>
              <a:spcAft>
                <a:spcPts val="1800"/>
              </a:spcAft>
              <a:buFont typeface="+mj-lt"/>
              <a:buAutoNum type="arabicPeriod"/>
            </a:pPr>
            <a:r>
              <a:rPr lang="en-US" altLang="en-US" sz="3400" dirty="0" smtClean="0"/>
              <a:t>Your group should create a commercial, jingle, slogan, or logo to market the statement.</a:t>
            </a:r>
          </a:p>
          <a:p>
            <a:pPr eaLnBrk="1" hangingPunct="1">
              <a:lnSpc>
                <a:spcPct val="90000"/>
              </a:lnSpc>
              <a:buFont typeface="Wingdings" panose="05000000000000000000" pitchFamily="2" charset="2"/>
              <a:buChar char="§"/>
            </a:pPr>
            <a:endParaRPr lang="en-US" altLang="en-US" sz="4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85800" y="2362200"/>
            <a:ext cx="8458200" cy="3724275"/>
          </a:xfrm>
        </p:spPr>
        <p:txBody>
          <a:bodyPr/>
          <a:lstStyle/>
          <a:p>
            <a:pPr marL="514350" indent="-514350" eaLnBrk="1" hangingPunct="1">
              <a:lnSpc>
                <a:spcPct val="90000"/>
              </a:lnSpc>
              <a:spcAft>
                <a:spcPts val="1800"/>
              </a:spcAft>
              <a:buFont typeface="+mj-lt"/>
              <a:buAutoNum type="arabicPeriod" startAt="4"/>
            </a:pPr>
            <a:r>
              <a:rPr lang="en-US" altLang="en-US" sz="3400" dirty="0" smtClean="0"/>
              <a:t>Present to the class. </a:t>
            </a:r>
          </a:p>
          <a:p>
            <a:pPr marL="514350" indent="-514350" eaLnBrk="1" hangingPunct="1">
              <a:lnSpc>
                <a:spcPct val="90000"/>
              </a:lnSpc>
              <a:buFont typeface="+mj-lt"/>
              <a:buAutoNum type="arabicPeriod" startAt="4"/>
            </a:pPr>
            <a:r>
              <a:rPr lang="en-US" altLang="en-US" sz="3400" dirty="0" smtClean="0"/>
              <a:t>Provide </a:t>
            </a:r>
            <a:r>
              <a:rPr lang="en-US" altLang="en-US" sz="3400" dirty="0"/>
              <a:t>f</a:t>
            </a:r>
            <a:r>
              <a:rPr lang="en-US" altLang="en-US" sz="3400" dirty="0" smtClean="0"/>
              <a:t>eedback:</a:t>
            </a:r>
          </a:p>
          <a:p>
            <a:pPr lvl="2" eaLnBrk="1" hangingPunct="1">
              <a:lnSpc>
                <a:spcPct val="90000"/>
              </a:lnSpc>
              <a:buFont typeface="Arial" panose="020B0604020202020204" pitchFamily="34" charset="0"/>
              <a:buChar char="•"/>
            </a:pPr>
            <a:r>
              <a:rPr lang="en-US" altLang="en-US" sz="2800" dirty="0" smtClean="0"/>
              <a:t>What is strong about each presentation? </a:t>
            </a:r>
          </a:p>
          <a:p>
            <a:pPr lvl="2" eaLnBrk="1" hangingPunct="1">
              <a:lnSpc>
                <a:spcPct val="90000"/>
              </a:lnSpc>
              <a:buFont typeface="Arial" panose="020B0604020202020204" pitchFamily="34" charset="0"/>
              <a:buChar char="•"/>
            </a:pPr>
            <a:r>
              <a:rPr lang="en-US" altLang="en-US" sz="2800" dirty="0" smtClean="0"/>
              <a:t>What could be improved? </a:t>
            </a:r>
          </a:p>
          <a:p>
            <a:pPr eaLnBrk="1" hangingPunct="1">
              <a:lnSpc>
                <a:spcPct val="90000"/>
              </a:lnSpc>
              <a:buFont typeface="Arial" panose="020B0604020202020204" pitchFamily="34" charset="0"/>
              <a:buChar char="•"/>
            </a:pPr>
            <a:endParaRPr lang="en-US" altLang="en-US" sz="3200" dirty="0" smtClean="0"/>
          </a:p>
        </p:txBody>
      </p:sp>
      <p:sp>
        <p:nvSpPr>
          <p:cNvPr id="5" name="AutoShape 2"/>
          <p:cNvSpPr>
            <a:spLocks noGrp="1" noChangeArrowheads="1"/>
          </p:cNvSpPr>
          <p:nvPr>
            <p:ph type="title"/>
          </p:nvPr>
        </p:nvSpPr>
        <p:spPr>
          <a:xfrm>
            <a:off x="838200" y="762000"/>
            <a:ext cx="7391400" cy="1295400"/>
          </a:xfrm>
        </p:spPr>
        <p:txBody>
          <a:bodyPr/>
          <a:lstStyle/>
          <a:p>
            <a:pPr algn="ctr" eaLnBrk="1" hangingPunct="1"/>
            <a:r>
              <a:rPr lang="en-US" altLang="en-US" sz="4000" dirty="0" smtClean="0"/>
              <a:t>Class Activity: </a:t>
            </a:r>
            <a:br>
              <a:rPr lang="en-US" altLang="en-US" sz="4000" dirty="0" smtClean="0"/>
            </a:br>
            <a:r>
              <a:rPr lang="en-US" altLang="en-US" sz="4000" dirty="0" smtClean="0"/>
              <a:t>“Jingles!”</a:t>
            </a:r>
          </a:p>
        </p:txBody>
      </p:sp>
    </p:spTree>
    <p:extLst>
      <p:ext uri="{BB962C8B-B14F-4D97-AF65-F5344CB8AC3E}">
        <p14:creationId xmlns:p14="http://schemas.microsoft.com/office/powerpoint/2010/main" val="261500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algn="ctr" eaLnBrk="1" hangingPunct="1"/>
            <a:r>
              <a:rPr lang="en-US" altLang="en-US" sz="5400" dirty="0" smtClean="0">
                <a:solidFill>
                  <a:schemeClr val="tx1"/>
                </a:solidFill>
              </a:rPr>
              <a:t>Summary</a:t>
            </a:r>
          </a:p>
        </p:txBody>
      </p:sp>
      <p:sp>
        <p:nvSpPr>
          <p:cNvPr id="8195" name="Rectangle 3"/>
          <p:cNvSpPr>
            <a:spLocks noGrp="1" noChangeArrowheads="1"/>
          </p:cNvSpPr>
          <p:nvPr>
            <p:ph type="body" idx="1"/>
          </p:nvPr>
        </p:nvSpPr>
        <p:spPr>
          <a:xfrm>
            <a:off x="742950" y="2438400"/>
            <a:ext cx="8172450" cy="3724275"/>
          </a:xfrm>
        </p:spPr>
        <p:txBody>
          <a:bodyPr/>
          <a:lstStyle/>
          <a:p>
            <a:pPr eaLnBrk="1" hangingPunct="1">
              <a:spcAft>
                <a:spcPts val="1200"/>
              </a:spcAft>
              <a:buFont typeface="Arial" panose="020B0604020202020204" pitchFamily="34" charset="0"/>
              <a:buChar char="•"/>
            </a:pPr>
            <a:r>
              <a:rPr lang="en-US" altLang="en-US" sz="2600" dirty="0" smtClean="0"/>
              <a:t>STIs and HIV are a very real part of our world. </a:t>
            </a:r>
          </a:p>
          <a:p>
            <a:pPr eaLnBrk="1" hangingPunct="1">
              <a:spcAft>
                <a:spcPts val="1200"/>
              </a:spcAft>
              <a:buFont typeface="Arial" panose="020B0604020202020204" pitchFamily="34" charset="0"/>
              <a:buChar char="•"/>
            </a:pPr>
            <a:r>
              <a:rPr lang="en-US" altLang="en-US" sz="2600" dirty="0" smtClean="0"/>
              <a:t>1 in 4 teens will end up with an STI once they are engaging in some kind of sex.</a:t>
            </a:r>
          </a:p>
          <a:p>
            <a:pPr eaLnBrk="1" hangingPunct="1">
              <a:spcAft>
                <a:spcPts val="1200"/>
              </a:spcAft>
              <a:buFont typeface="Arial" panose="020B0604020202020204" pitchFamily="34" charset="0"/>
              <a:buChar char="•"/>
            </a:pPr>
            <a:r>
              <a:rPr lang="en-US" altLang="en-US" sz="2600" dirty="0" smtClean="0"/>
              <a:t>21% of new cases of HIV in the U.S. are contracted by young people.</a:t>
            </a:r>
          </a:p>
          <a:p>
            <a:pPr eaLnBrk="1" hangingPunct="1">
              <a:spcAft>
                <a:spcPts val="1200"/>
              </a:spcAft>
              <a:buFont typeface="Arial" panose="020B0604020202020204" pitchFamily="34" charset="0"/>
              <a:buChar char="•"/>
            </a:pPr>
            <a:r>
              <a:rPr lang="en-US" altLang="en-US" sz="2600" dirty="0" smtClean="0"/>
              <a:t>Everyone has a responsibility to know how to practice ways to reduce their chances of contracting an STI or HIV.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p:txBody>
          <a:bodyPr/>
          <a:lstStyle/>
          <a:p>
            <a:pPr algn="ctr" eaLnBrk="1" hangingPunct="1"/>
            <a:r>
              <a:rPr lang="en-US" altLang="en-US" sz="4800" dirty="0" smtClean="0">
                <a:solidFill>
                  <a:schemeClr val="tx1"/>
                </a:solidFill>
              </a:rPr>
              <a:t>Homework</a:t>
            </a:r>
            <a:r>
              <a:rPr lang="en-US" altLang="en-US" sz="5400" dirty="0" smtClean="0">
                <a:solidFill>
                  <a:schemeClr val="tx1"/>
                </a:solidFill>
              </a:rPr>
              <a:t> </a:t>
            </a:r>
          </a:p>
        </p:txBody>
      </p:sp>
      <p:sp>
        <p:nvSpPr>
          <p:cNvPr id="8195" name="Rectangle 3"/>
          <p:cNvSpPr>
            <a:spLocks noGrp="1" noChangeArrowheads="1"/>
          </p:cNvSpPr>
          <p:nvPr>
            <p:ph type="body" idx="1"/>
          </p:nvPr>
        </p:nvSpPr>
        <p:spPr/>
        <p:txBody>
          <a:bodyPr/>
          <a:lstStyle/>
          <a:p>
            <a:pPr marL="514350" indent="-514350" eaLnBrk="1" hangingPunct="1">
              <a:spcBef>
                <a:spcPts val="0"/>
              </a:spcBef>
              <a:spcAft>
                <a:spcPts val="1800"/>
              </a:spcAft>
              <a:buFont typeface="+mj-lt"/>
              <a:buAutoNum type="arabicPeriod"/>
            </a:pPr>
            <a:r>
              <a:rPr lang="en-US" altLang="en-US" sz="3200" dirty="0" smtClean="0"/>
              <a:t>Read </a:t>
            </a:r>
            <a:r>
              <a:rPr lang="en-US" altLang="en-US" dirty="0" smtClean="0"/>
              <a:t>through the instructions of the </a:t>
            </a:r>
            <a:r>
              <a:rPr lang="en-US" altLang="en-US" b="1" dirty="0" smtClean="0"/>
              <a:t>“</a:t>
            </a:r>
            <a:r>
              <a:rPr lang="en-US" altLang="en-US" dirty="0" smtClean="0"/>
              <a:t>STI/HIV </a:t>
            </a:r>
            <a:r>
              <a:rPr lang="en-US" altLang="en-US" dirty="0"/>
              <a:t>Investigative Reporting” </a:t>
            </a:r>
            <a:r>
              <a:rPr lang="en-US" altLang="en-US" dirty="0" smtClean="0"/>
              <a:t>worksheet.</a:t>
            </a:r>
          </a:p>
          <a:p>
            <a:pPr marL="514350" indent="-514350" eaLnBrk="1" hangingPunct="1">
              <a:spcBef>
                <a:spcPts val="0"/>
              </a:spcBef>
              <a:spcAft>
                <a:spcPts val="1800"/>
              </a:spcAft>
              <a:buFont typeface="+mj-lt"/>
              <a:buAutoNum type="arabicPeriod"/>
            </a:pPr>
            <a:r>
              <a:rPr lang="en-US" altLang="en-US" dirty="0" smtClean="0"/>
              <a:t>This assignment involves interviewing people about their knowledge of STIs.</a:t>
            </a:r>
          </a:p>
          <a:p>
            <a:pPr marL="514350" indent="-514350" eaLnBrk="1" hangingPunct="1">
              <a:spcBef>
                <a:spcPts val="0"/>
              </a:spcBef>
              <a:spcAft>
                <a:spcPts val="1800"/>
              </a:spcAft>
              <a:buFont typeface="+mj-lt"/>
              <a:buAutoNum type="arabicPeriod"/>
            </a:pPr>
            <a:r>
              <a:rPr lang="en-US" altLang="en-US" dirty="0" smtClean="0"/>
              <a:t>Part </a:t>
            </a:r>
            <a:r>
              <a:rPr lang="en-US" altLang="en-US" dirty="0"/>
              <a:t>3 requires </a:t>
            </a:r>
            <a:r>
              <a:rPr lang="en-US" altLang="en-US" dirty="0" smtClean="0"/>
              <a:t>that you have a conversation with a </a:t>
            </a:r>
            <a:r>
              <a:rPr lang="en-US" altLang="en-US" dirty="0"/>
              <a:t>parent or other trusted </a:t>
            </a:r>
            <a:r>
              <a:rPr lang="en-US" altLang="en-US" dirty="0" smtClean="0"/>
              <a:t>adult about this topic.</a:t>
            </a:r>
          </a:p>
        </p:txBody>
      </p:sp>
    </p:spTree>
    <p:extLst>
      <p:ext uri="{BB962C8B-B14F-4D97-AF65-F5344CB8AC3E}">
        <p14:creationId xmlns:p14="http://schemas.microsoft.com/office/powerpoint/2010/main" val="1385832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algn="ctr" eaLnBrk="1" hangingPunct="1"/>
            <a:r>
              <a:rPr lang="en-US" altLang="en-US" sz="4800" dirty="0" smtClean="0">
                <a:solidFill>
                  <a:schemeClr val="tx1"/>
                </a:solidFill>
              </a:rPr>
              <a:t>Reminders</a:t>
            </a:r>
            <a:endParaRPr lang="en-US" altLang="en-US" dirty="0" smtClean="0"/>
          </a:p>
        </p:txBody>
      </p:sp>
      <p:sp>
        <p:nvSpPr>
          <p:cNvPr id="5123" name="Rectangle 3"/>
          <p:cNvSpPr>
            <a:spLocks noGrp="1" noChangeArrowheads="1"/>
          </p:cNvSpPr>
          <p:nvPr>
            <p:ph type="body" idx="1"/>
          </p:nvPr>
        </p:nvSpPr>
        <p:spPr/>
        <p:txBody>
          <a:bodyPr/>
          <a:lstStyle/>
          <a:p>
            <a:pPr eaLnBrk="1" hangingPunct="1">
              <a:spcBef>
                <a:spcPts val="1800"/>
              </a:spcBef>
            </a:pPr>
            <a:r>
              <a:rPr lang="en-US" altLang="en-US" dirty="0"/>
              <a:t>Let’s review our ground rules and procedures as a class.</a:t>
            </a:r>
          </a:p>
          <a:p>
            <a:pPr eaLnBrk="1" hangingPunct="1">
              <a:spcBef>
                <a:spcPts val="1800"/>
              </a:spcBef>
            </a:pPr>
            <a:r>
              <a:rPr lang="en-US" altLang="en-US" dirty="0"/>
              <a:t>Remember to use the Anonymous Question Box!</a:t>
            </a:r>
          </a:p>
        </p:txBody>
      </p:sp>
    </p:spTree>
    <p:extLst>
      <p:ext uri="{BB962C8B-B14F-4D97-AF65-F5344CB8AC3E}">
        <p14:creationId xmlns:p14="http://schemas.microsoft.com/office/powerpoint/2010/main" val="2600041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algn="ctr" eaLnBrk="1" hangingPunct="1"/>
            <a:r>
              <a:rPr lang="en-US" altLang="en-US" sz="4800" dirty="0" smtClean="0">
                <a:solidFill>
                  <a:schemeClr val="tx1"/>
                </a:solidFill>
              </a:rPr>
              <a:t>STIs and HIV</a:t>
            </a:r>
          </a:p>
        </p:txBody>
      </p:sp>
      <p:sp>
        <p:nvSpPr>
          <p:cNvPr id="6147" name="Rectangle 3"/>
          <p:cNvSpPr>
            <a:spLocks noGrp="1" noChangeArrowheads="1"/>
          </p:cNvSpPr>
          <p:nvPr>
            <p:ph type="body" idx="1"/>
          </p:nvPr>
        </p:nvSpPr>
        <p:spPr>
          <a:xfrm>
            <a:off x="685800" y="2362200"/>
            <a:ext cx="8382000" cy="3724275"/>
          </a:xfrm>
        </p:spPr>
        <p:txBody>
          <a:bodyPr/>
          <a:lstStyle/>
          <a:p>
            <a:pPr eaLnBrk="1" hangingPunct="1">
              <a:buFont typeface="Arial" panose="020B0604020202020204" pitchFamily="34" charset="0"/>
              <a:buChar char="•"/>
            </a:pPr>
            <a:r>
              <a:rPr lang="en-US" altLang="en-US" b="1" dirty="0" smtClean="0"/>
              <a:t>What does STI mean?</a:t>
            </a:r>
          </a:p>
          <a:p>
            <a:pPr lvl="1" eaLnBrk="1" hangingPunct="1">
              <a:buFont typeface="Wingdings" panose="05000000000000000000" pitchFamily="2" charset="2"/>
              <a:buChar char="Ø"/>
            </a:pPr>
            <a:r>
              <a:rPr lang="en-US" altLang="en-US" b="1" dirty="0" smtClean="0"/>
              <a:t>S</a:t>
            </a:r>
            <a:r>
              <a:rPr lang="en-US" altLang="en-US" dirty="0" smtClean="0"/>
              <a:t>exually </a:t>
            </a:r>
            <a:r>
              <a:rPr lang="en-US" altLang="en-US" b="1" dirty="0" smtClean="0"/>
              <a:t>T</a:t>
            </a:r>
            <a:r>
              <a:rPr lang="en-US" altLang="en-US" dirty="0" smtClean="0"/>
              <a:t>ransmitted </a:t>
            </a:r>
            <a:r>
              <a:rPr lang="en-US" altLang="en-US" b="1" dirty="0" smtClean="0"/>
              <a:t>I</a:t>
            </a:r>
            <a:r>
              <a:rPr lang="en-US" altLang="en-US" dirty="0" smtClean="0"/>
              <a:t>nfection</a:t>
            </a:r>
            <a:endParaRPr lang="en-US" altLang="en-US" dirty="0"/>
          </a:p>
          <a:p>
            <a:pPr eaLnBrk="1" hangingPunct="1">
              <a:spcBef>
                <a:spcPts val="1200"/>
              </a:spcBef>
              <a:buFont typeface="Arial" panose="020B0604020202020204" pitchFamily="34" charset="0"/>
              <a:buChar char="•"/>
            </a:pPr>
            <a:r>
              <a:rPr lang="en-US" altLang="en-US" b="1" dirty="0" smtClean="0"/>
              <a:t>What about HIV?</a:t>
            </a:r>
          </a:p>
          <a:p>
            <a:pPr lvl="1" eaLnBrk="1" hangingPunct="1">
              <a:buFont typeface="Wingdings" panose="05000000000000000000" pitchFamily="2" charset="2"/>
              <a:buChar char="Ø"/>
            </a:pPr>
            <a:r>
              <a:rPr lang="en-US" altLang="en-US" b="1" dirty="0" smtClean="0"/>
              <a:t>H</a:t>
            </a:r>
            <a:r>
              <a:rPr lang="en-US" altLang="en-US" dirty="0" smtClean="0"/>
              <a:t>uman </a:t>
            </a:r>
            <a:r>
              <a:rPr lang="en-US" altLang="en-US" b="1" dirty="0" smtClean="0"/>
              <a:t>I</a:t>
            </a:r>
            <a:r>
              <a:rPr lang="en-US" altLang="en-US" dirty="0" smtClean="0"/>
              <a:t>mmunodeficiency </a:t>
            </a:r>
            <a:r>
              <a:rPr lang="en-US" altLang="en-US" b="1" dirty="0" smtClean="0"/>
              <a:t>V</a:t>
            </a:r>
            <a:r>
              <a:rPr lang="en-US" altLang="en-US" dirty="0" smtClean="0"/>
              <a:t>irus</a:t>
            </a:r>
          </a:p>
          <a:p>
            <a:pPr lvl="1" eaLnBrk="1" hangingPunct="1">
              <a:spcBef>
                <a:spcPts val="1800"/>
              </a:spcBef>
              <a:buFont typeface="Wingdings" panose="05000000000000000000" pitchFamily="2" charset="2"/>
              <a:buChar char="ü"/>
            </a:pPr>
            <a:r>
              <a:rPr lang="en-US" altLang="en-US" dirty="0" smtClean="0"/>
              <a:t>STIs and STDs mean the same thing and refer to the same group of bacteria, viruses, and other organisms that can be passed from one infected person to another during sexual contact.</a:t>
            </a:r>
          </a:p>
          <a:p>
            <a:pPr lvl="1" eaLnBrk="1" hangingPunct="1">
              <a:spcBef>
                <a:spcPts val="1800"/>
              </a:spcBef>
              <a:buFont typeface="Wingdings" panose="05000000000000000000" pitchFamily="2" charset="2"/>
              <a:buChar char="ü"/>
            </a:pPr>
            <a:r>
              <a:rPr lang="en-US" altLang="en-US" dirty="0" smtClean="0"/>
              <a:t>HIV is the virus that can lead to AIDS.</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98653" y="685800"/>
            <a:ext cx="7391400" cy="1371600"/>
          </a:xfrm>
        </p:spPr>
        <p:txBody>
          <a:bodyPr/>
          <a:lstStyle/>
          <a:p>
            <a:pPr algn="ctr" eaLnBrk="1" hangingPunct="1"/>
            <a:r>
              <a:rPr lang="en-US" altLang="en-US" sz="4000" dirty="0" smtClean="0"/>
              <a:t>Class Activity: </a:t>
            </a:r>
            <a:br>
              <a:rPr lang="en-US" altLang="en-US" sz="4000" dirty="0" smtClean="0"/>
            </a:br>
            <a:r>
              <a:rPr lang="en-US" altLang="en-US" sz="4000" dirty="0" smtClean="0"/>
              <a:t>“Index Card Game”</a:t>
            </a:r>
          </a:p>
        </p:txBody>
      </p:sp>
      <p:sp>
        <p:nvSpPr>
          <p:cNvPr id="6147" name="Rectangle 3"/>
          <p:cNvSpPr>
            <a:spLocks noGrp="1" noChangeArrowheads="1"/>
          </p:cNvSpPr>
          <p:nvPr>
            <p:ph type="body" idx="1"/>
          </p:nvPr>
        </p:nvSpPr>
        <p:spPr>
          <a:xfrm>
            <a:off x="762000" y="2438400"/>
            <a:ext cx="7769225" cy="4257675"/>
          </a:xfrm>
        </p:spPr>
        <p:txBody>
          <a:bodyPr/>
          <a:lstStyle/>
          <a:p>
            <a:pPr marL="514350" indent="-514350" eaLnBrk="1" hangingPunct="1">
              <a:spcBef>
                <a:spcPts val="600"/>
              </a:spcBef>
              <a:buFont typeface="+mj-lt"/>
              <a:buAutoNum type="arabicPeriod"/>
            </a:pPr>
            <a:r>
              <a:rPr lang="en-US" altLang="en-US" sz="2400" dirty="0" smtClean="0"/>
              <a:t>Everyone will have 1 index card.</a:t>
            </a:r>
          </a:p>
          <a:p>
            <a:pPr marL="514350" indent="-514350" eaLnBrk="1" hangingPunct="1">
              <a:spcBef>
                <a:spcPts val="600"/>
              </a:spcBef>
              <a:buFont typeface="+mj-lt"/>
              <a:buAutoNum type="arabicPeriod"/>
            </a:pPr>
            <a:r>
              <a:rPr lang="en-US" altLang="en-US" sz="2400" dirty="0" smtClean="0"/>
              <a:t>Find a partner. </a:t>
            </a:r>
          </a:p>
          <a:p>
            <a:pPr marL="514350" indent="-514350" eaLnBrk="1" hangingPunct="1">
              <a:spcBef>
                <a:spcPts val="600"/>
              </a:spcBef>
              <a:buFont typeface="+mj-lt"/>
              <a:buAutoNum type="arabicPeriod"/>
            </a:pPr>
            <a:r>
              <a:rPr lang="en-US" altLang="en-US" sz="2400" dirty="0" smtClean="0"/>
              <a:t>I am going to give you a topic to discuss with this person. You have 2 minutes to chat about this topic:</a:t>
            </a:r>
          </a:p>
          <a:p>
            <a:pPr marL="457200" lvl="1" indent="0" eaLnBrk="1" hangingPunct="1">
              <a:spcBef>
                <a:spcPts val="600"/>
              </a:spcBef>
              <a:buNone/>
            </a:pPr>
            <a:r>
              <a:rPr lang="en-US" altLang="en-US" b="1" dirty="0" smtClean="0"/>
              <a:t>	</a:t>
            </a:r>
            <a:r>
              <a:rPr lang="en-US" altLang="en-US" b="1" dirty="0" smtClean="0">
                <a:solidFill>
                  <a:schemeClr val="tx2"/>
                </a:solidFill>
              </a:rPr>
              <a:t>Topic 1</a:t>
            </a:r>
            <a:r>
              <a:rPr lang="en-US" altLang="en-US" dirty="0" smtClean="0">
                <a:solidFill>
                  <a:schemeClr val="tx2"/>
                </a:solidFill>
              </a:rPr>
              <a:t>: What are your 3 favorite movies 	and why?</a:t>
            </a:r>
          </a:p>
          <a:p>
            <a:pPr marL="514350" indent="-514350" eaLnBrk="1" hangingPunct="1">
              <a:spcBef>
                <a:spcPts val="600"/>
              </a:spcBef>
              <a:buFont typeface="+mj-lt"/>
              <a:buAutoNum type="arabicPeriod"/>
            </a:pPr>
            <a:r>
              <a:rPr lang="en-US" altLang="en-US" sz="2400" dirty="0"/>
              <a:t>Thank your partner and </a:t>
            </a:r>
            <a:r>
              <a:rPr lang="en-US" altLang="en-US" sz="2400" dirty="0" smtClean="0"/>
              <a:t>write the name of the person you have been chatting with on a line on your index card. </a:t>
            </a:r>
          </a:p>
          <a:p>
            <a:pPr marL="457200" lvl="1" indent="0" eaLnBrk="1" hangingPunct="1">
              <a:buNone/>
            </a:pPr>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28600" y="2209800"/>
            <a:ext cx="8915400" cy="4486275"/>
          </a:xfrm>
        </p:spPr>
        <p:txBody>
          <a:bodyPr/>
          <a:lstStyle/>
          <a:p>
            <a:pPr marL="914400" lvl="1" indent="-457200" eaLnBrk="1" hangingPunct="1">
              <a:spcBef>
                <a:spcPts val="600"/>
              </a:spcBef>
              <a:spcAft>
                <a:spcPts val="0"/>
              </a:spcAft>
              <a:buFont typeface="+mj-lt"/>
              <a:buAutoNum type="arabicPeriod" startAt="5"/>
            </a:pPr>
            <a:r>
              <a:rPr lang="en-US" altLang="en-US" dirty="0" smtClean="0"/>
              <a:t>Find a new partner: </a:t>
            </a:r>
          </a:p>
          <a:p>
            <a:pPr marL="914400" lvl="2" indent="0" eaLnBrk="1" hangingPunct="1">
              <a:spcBef>
                <a:spcPts val="600"/>
              </a:spcBef>
              <a:spcAft>
                <a:spcPts val="0"/>
              </a:spcAft>
              <a:buNone/>
            </a:pPr>
            <a:r>
              <a:rPr lang="en-US" altLang="en-US" sz="2400" b="1" dirty="0" smtClean="0">
                <a:solidFill>
                  <a:schemeClr val="tx2"/>
                </a:solidFill>
              </a:rPr>
              <a:t>Topic 2:</a:t>
            </a:r>
            <a:r>
              <a:rPr lang="en-US" altLang="en-US" sz="2400" dirty="0" smtClean="0">
                <a:solidFill>
                  <a:schemeClr val="tx2"/>
                </a:solidFill>
              </a:rPr>
              <a:t> If money were no option, and you could travel anywhere in the world, where would you go? Why?</a:t>
            </a:r>
          </a:p>
          <a:p>
            <a:pPr marL="914400" lvl="1" indent="-457200" eaLnBrk="1" hangingPunct="1">
              <a:spcBef>
                <a:spcPts val="600"/>
              </a:spcBef>
              <a:spcAft>
                <a:spcPts val="0"/>
              </a:spcAft>
              <a:buFont typeface="+mj-lt"/>
              <a:buAutoNum type="arabicPeriod" startAt="5"/>
            </a:pPr>
            <a:r>
              <a:rPr lang="en-US" altLang="en-US" dirty="0" smtClean="0"/>
              <a:t>Thank your partner and write your new partner’s name on your index card. </a:t>
            </a:r>
          </a:p>
          <a:p>
            <a:pPr marL="914400" lvl="1" indent="-457200" eaLnBrk="1" hangingPunct="1">
              <a:spcBef>
                <a:spcPts val="600"/>
              </a:spcBef>
              <a:spcAft>
                <a:spcPts val="0"/>
              </a:spcAft>
              <a:buFont typeface="+mj-lt"/>
              <a:buAutoNum type="arabicPeriod" startAt="5"/>
            </a:pPr>
            <a:r>
              <a:rPr lang="en-US" altLang="en-US" dirty="0" smtClean="0"/>
              <a:t>One more partner:</a:t>
            </a:r>
          </a:p>
          <a:p>
            <a:pPr marL="914400" lvl="2" indent="0" eaLnBrk="1" hangingPunct="1">
              <a:spcBef>
                <a:spcPts val="600"/>
              </a:spcBef>
              <a:spcAft>
                <a:spcPts val="0"/>
              </a:spcAft>
              <a:buNone/>
            </a:pPr>
            <a:r>
              <a:rPr lang="en-US" altLang="en-US" sz="2400" b="1" dirty="0" smtClean="0">
                <a:solidFill>
                  <a:schemeClr val="tx2"/>
                </a:solidFill>
              </a:rPr>
              <a:t>Topic 3:</a:t>
            </a:r>
            <a:r>
              <a:rPr lang="en-US" altLang="en-US" sz="2400" dirty="0" smtClean="0">
                <a:solidFill>
                  <a:schemeClr val="tx2"/>
                </a:solidFill>
              </a:rPr>
              <a:t> If you could have any three super powers, what would they be and why? </a:t>
            </a:r>
          </a:p>
          <a:p>
            <a:pPr marL="914400" lvl="1" indent="-457200" eaLnBrk="1" hangingPunct="1">
              <a:spcBef>
                <a:spcPts val="600"/>
              </a:spcBef>
              <a:spcAft>
                <a:spcPts val="0"/>
              </a:spcAft>
              <a:buFont typeface="+mj-lt"/>
              <a:buAutoNum type="arabicPeriod" startAt="5"/>
            </a:pPr>
            <a:r>
              <a:rPr lang="en-US" altLang="en-US" dirty="0" smtClean="0"/>
              <a:t>Thank your partner, write their name on your card, and return to your seat. </a:t>
            </a:r>
          </a:p>
          <a:p>
            <a:pPr lvl="1" eaLnBrk="1" hangingPunct="1">
              <a:buFont typeface="Arial" panose="020B0604020202020204" pitchFamily="34" charset="0"/>
              <a:buChar char="•"/>
            </a:pPr>
            <a:endParaRPr lang="en-US" altLang="en-US" dirty="0" smtClean="0"/>
          </a:p>
          <a:p>
            <a:pPr marL="457200" lvl="1" indent="0" eaLnBrk="1" hangingPunct="1">
              <a:buNone/>
            </a:pPr>
            <a:endParaRPr lang="en-US" altLang="en-US" dirty="0" smtClean="0"/>
          </a:p>
        </p:txBody>
      </p:sp>
      <p:sp>
        <p:nvSpPr>
          <p:cNvPr id="5" name="AutoShape 2"/>
          <p:cNvSpPr>
            <a:spLocks noGrp="1" noChangeArrowheads="1"/>
          </p:cNvSpPr>
          <p:nvPr>
            <p:ph type="title"/>
          </p:nvPr>
        </p:nvSpPr>
        <p:spPr>
          <a:xfrm>
            <a:off x="798653" y="685800"/>
            <a:ext cx="7391400" cy="1371600"/>
          </a:xfrm>
        </p:spPr>
        <p:txBody>
          <a:bodyPr/>
          <a:lstStyle/>
          <a:p>
            <a:pPr algn="ctr" eaLnBrk="1" hangingPunct="1"/>
            <a:r>
              <a:rPr lang="en-US" altLang="en-US" sz="4000" dirty="0" smtClean="0"/>
              <a:t>Class Activity: </a:t>
            </a:r>
            <a:br>
              <a:rPr lang="en-US" altLang="en-US" sz="4000" dirty="0" smtClean="0"/>
            </a:br>
            <a:r>
              <a:rPr lang="en-US" altLang="en-US" sz="4000" dirty="0" smtClean="0"/>
              <a:t>“Index Card Game”</a:t>
            </a:r>
          </a:p>
        </p:txBody>
      </p:sp>
    </p:spTree>
    <p:extLst>
      <p:ext uri="{BB962C8B-B14F-4D97-AF65-F5344CB8AC3E}">
        <p14:creationId xmlns:p14="http://schemas.microsoft.com/office/powerpoint/2010/main" val="4193763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28600" y="2286000"/>
            <a:ext cx="8763000" cy="4410075"/>
          </a:xfrm>
        </p:spPr>
        <p:txBody>
          <a:bodyPr/>
          <a:lstStyle/>
          <a:p>
            <a:pPr lvl="1" eaLnBrk="1" hangingPunct="1">
              <a:spcBef>
                <a:spcPts val="1800"/>
              </a:spcBef>
              <a:buFont typeface="Arial" panose="020B0604020202020204" pitchFamily="34" charset="0"/>
              <a:buChar char="•"/>
            </a:pPr>
            <a:r>
              <a:rPr lang="en-US" altLang="en-US" sz="2600" dirty="0" smtClean="0"/>
              <a:t>For the purposes of this activity </a:t>
            </a:r>
            <a:r>
              <a:rPr lang="en-US" altLang="en-US" sz="2600" i="1" dirty="0" smtClean="0"/>
              <a:t>only, </a:t>
            </a:r>
            <a:r>
              <a:rPr lang="en-US" altLang="en-US" sz="2600" dirty="0" smtClean="0"/>
              <a:t>let’s say those weren’t just conversations, but sexual encounters.</a:t>
            </a:r>
          </a:p>
          <a:p>
            <a:pPr lvl="1" eaLnBrk="1" hangingPunct="1">
              <a:spcBef>
                <a:spcPts val="1800"/>
              </a:spcBef>
              <a:buFont typeface="Arial" panose="020B0604020202020204" pitchFamily="34" charset="0"/>
              <a:buChar char="•"/>
            </a:pPr>
            <a:r>
              <a:rPr lang="en-US" altLang="en-US" sz="2600" dirty="0" smtClean="0"/>
              <a:t>Turn your card over to the unlined side.</a:t>
            </a:r>
          </a:p>
          <a:p>
            <a:pPr lvl="1" eaLnBrk="1" hangingPunct="1">
              <a:spcBef>
                <a:spcPts val="1800"/>
              </a:spcBef>
              <a:buFont typeface="Arial" panose="020B0604020202020204" pitchFamily="34" charset="0"/>
              <a:buChar char="•"/>
            </a:pPr>
            <a:r>
              <a:rPr lang="en-US" altLang="en-US" sz="2600" b="1" dirty="0" smtClean="0"/>
              <a:t>In one of the corners, you might see a lightly written letter. If you have an “S,” please stand up</a:t>
            </a:r>
            <a:r>
              <a:rPr lang="en-US" altLang="en-US" sz="2600" dirty="0" smtClean="0"/>
              <a:t>. </a:t>
            </a:r>
          </a:p>
          <a:p>
            <a:pPr lvl="1" eaLnBrk="1" hangingPunct="1">
              <a:spcBef>
                <a:spcPts val="1800"/>
              </a:spcBef>
              <a:buFont typeface="Arial" panose="020B0604020202020204" pitchFamily="34" charset="0"/>
              <a:buChar char="•"/>
            </a:pPr>
            <a:r>
              <a:rPr lang="en-US" altLang="en-US" sz="2600" dirty="0" smtClean="0"/>
              <a:t>These “S” people (for this activity only) have an STI. Even though they look and feel fine and had no idea they had an STI. </a:t>
            </a:r>
          </a:p>
          <a:p>
            <a:pPr lvl="1" eaLnBrk="1" hangingPunct="1">
              <a:buFont typeface="Arial" panose="020B0604020202020204" pitchFamily="34" charset="0"/>
              <a:buChar char="•"/>
            </a:pPr>
            <a:endParaRPr lang="en-US" altLang="en-US" sz="2800" dirty="0" smtClean="0"/>
          </a:p>
          <a:p>
            <a:pPr lvl="1" eaLnBrk="1" hangingPunct="1">
              <a:buFont typeface="Arial" panose="020B0604020202020204" pitchFamily="34" charset="0"/>
              <a:buChar char="•"/>
            </a:pPr>
            <a:endParaRPr lang="en-US" altLang="en-US" sz="2800" dirty="0" smtClean="0"/>
          </a:p>
          <a:p>
            <a:pPr marL="457200" lvl="1" indent="0" eaLnBrk="1" hangingPunct="1">
              <a:buNone/>
            </a:pPr>
            <a:endParaRPr lang="en-US" altLang="en-US" sz="2800" dirty="0" smtClean="0"/>
          </a:p>
        </p:txBody>
      </p:sp>
      <p:sp>
        <p:nvSpPr>
          <p:cNvPr id="5" name="AutoShape 2"/>
          <p:cNvSpPr>
            <a:spLocks noGrp="1" noChangeArrowheads="1"/>
          </p:cNvSpPr>
          <p:nvPr>
            <p:ph type="title"/>
          </p:nvPr>
        </p:nvSpPr>
        <p:spPr>
          <a:xfrm>
            <a:off x="798653" y="685800"/>
            <a:ext cx="7391400" cy="1371600"/>
          </a:xfrm>
        </p:spPr>
        <p:txBody>
          <a:bodyPr/>
          <a:lstStyle/>
          <a:p>
            <a:pPr algn="ctr" eaLnBrk="1" hangingPunct="1"/>
            <a:r>
              <a:rPr lang="en-US" altLang="en-US" sz="4000" dirty="0" smtClean="0"/>
              <a:t>Class Activity: </a:t>
            </a:r>
            <a:br>
              <a:rPr lang="en-US" altLang="en-US" sz="4000" dirty="0" smtClean="0"/>
            </a:br>
            <a:r>
              <a:rPr lang="en-US" altLang="en-US" sz="4000" dirty="0" smtClean="0"/>
              <a:t>“Index Card Game”</a:t>
            </a:r>
          </a:p>
        </p:txBody>
      </p:sp>
    </p:spTree>
    <p:extLst>
      <p:ext uri="{BB962C8B-B14F-4D97-AF65-F5344CB8AC3E}">
        <p14:creationId xmlns:p14="http://schemas.microsoft.com/office/powerpoint/2010/main" val="1760590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04800" y="2438400"/>
            <a:ext cx="8226425" cy="4257675"/>
          </a:xfrm>
        </p:spPr>
        <p:txBody>
          <a:bodyPr/>
          <a:lstStyle/>
          <a:p>
            <a:pPr lvl="1" eaLnBrk="1" hangingPunct="1">
              <a:buFont typeface="Arial" panose="020B0604020202020204" pitchFamily="34" charset="0"/>
              <a:buChar char="•"/>
            </a:pPr>
            <a:r>
              <a:rPr lang="en-US" altLang="en-US" sz="2200" b="1" dirty="0"/>
              <a:t>L</a:t>
            </a:r>
            <a:r>
              <a:rPr lang="en-US" altLang="en-US" sz="2200" b="1" dirty="0" smtClean="0"/>
              <a:t>ook to see if you have one of the “S” people’s signatures on your card. If you do, STAND UP</a:t>
            </a:r>
            <a:r>
              <a:rPr lang="en-US" altLang="en-US" sz="2200" dirty="0" smtClean="0"/>
              <a:t>. </a:t>
            </a:r>
          </a:p>
          <a:p>
            <a:pPr lvl="1" eaLnBrk="1" hangingPunct="1">
              <a:spcBef>
                <a:spcPts val="1200"/>
              </a:spcBef>
              <a:buFont typeface="Arial" panose="020B0604020202020204" pitchFamily="34" charset="0"/>
              <a:buChar char="•"/>
            </a:pPr>
            <a:r>
              <a:rPr lang="en-US" altLang="en-US" sz="2200" b="1" dirty="0" smtClean="0"/>
              <a:t>Of those standing, if you have an “A” on your card, you may sit down.</a:t>
            </a:r>
            <a:r>
              <a:rPr lang="en-US" altLang="en-US" sz="2200" dirty="0" smtClean="0"/>
              <a:t> </a:t>
            </a:r>
          </a:p>
          <a:p>
            <a:pPr lvl="2" eaLnBrk="1" hangingPunct="1">
              <a:buFont typeface="Arial" panose="020B0604020202020204" pitchFamily="34" charset="0"/>
              <a:buChar char="•"/>
            </a:pPr>
            <a:r>
              <a:rPr lang="en-US" altLang="en-US" sz="1800" dirty="0" smtClean="0"/>
              <a:t>This means you chose to stay </a:t>
            </a:r>
            <a:r>
              <a:rPr lang="en-US" altLang="en-US" sz="1800" i="1" dirty="0"/>
              <a:t>a</a:t>
            </a:r>
            <a:r>
              <a:rPr lang="en-US" altLang="en-US" sz="1800" i="1" dirty="0" smtClean="0"/>
              <a:t>bstinent</a:t>
            </a:r>
            <a:r>
              <a:rPr lang="en-US" altLang="en-US" sz="1800" dirty="0" smtClean="0"/>
              <a:t>. You did </a:t>
            </a:r>
            <a:r>
              <a:rPr lang="en-US" altLang="en-US" sz="1800" i="1" dirty="0" smtClean="0"/>
              <a:t>no-risk intimate things</a:t>
            </a:r>
            <a:r>
              <a:rPr lang="en-US" altLang="en-US" sz="1800" dirty="0" smtClean="0"/>
              <a:t> together or </a:t>
            </a:r>
            <a:r>
              <a:rPr lang="en-US" altLang="en-US" sz="1800" i="1" dirty="0" smtClean="0"/>
              <a:t>nothing sexual </a:t>
            </a:r>
            <a:r>
              <a:rPr lang="en-US" altLang="en-US" sz="1800" dirty="0" smtClean="0"/>
              <a:t>at all. </a:t>
            </a:r>
          </a:p>
          <a:p>
            <a:pPr lvl="2" eaLnBrk="1" hangingPunct="1">
              <a:buFont typeface="Arial" panose="020B0604020202020204" pitchFamily="34" charset="0"/>
              <a:buChar char="•"/>
            </a:pPr>
            <a:r>
              <a:rPr lang="en-US" altLang="en-US" sz="1800" dirty="0" smtClean="0"/>
              <a:t>Therefore you did a great job, the best job in fact, of protecting yourself from STIs or HIV.</a:t>
            </a:r>
          </a:p>
          <a:p>
            <a:pPr lvl="1" eaLnBrk="1" hangingPunct="1">
              <a:spcBef>
                <a:spcPts val="1200"/>
              </a:spcBef>
              <a:buFont typeface="Arial" panose="020B0604020202020204" pitchFamily="34" charset="0"/>
              <a:buChar char="•"/>
            </a:pPr>
            <a:r>
              <a:rPr lang="en-US" altLang="en-US" sz="2200" b="1" dirty="0" smtClean="0"/>
              <a:t>If you have a “C” on your card, you may also sit down</a:t>
            </a:r>
            <a:r>
              <a:rPr lang="en-US" altLang="en-US" sz="2200" dirty="0" smtClean="0"/>
              <a:t>.</a:t>
            </a:r>
          </a:p>
          <a:p>
            <a:pPr lvl="2" eaLnBrk="1" hangingPunct="1">
              <a:buFont typeface="Arial" panose="020B0604020202020204" pitchFamily="34" charset="0"/>
              <a:buChar char="•"/>
            </a:pPr>
            <a:r>
              <a:rPr lang="en-US" altLang="en-US" sz="1800" dirty="0" smtClean="0"/>
              <a:t>This means you used </a:t>
            </a:r>
            <a:r>
              <a:rPr lang="en-US" altLang="en-US" sz="1800" i="1" dirty="0" smtClean="0"/>
              <a:t>condoms or other latex barriers</a:t>
            </a:r>
            <a:r>
              <a:rPr lang="en-US" altLang="en-US" sz="1800" dirty="0" smtClean="0"/>
              <a:t>.</a:t>
            </a:r>
          </a:p>
          <a:p>
            <a:pPr lvl="2" eaLnBrk="1" hangingPunct="1">
              <a:buFont typeface="Arial" panose="020B0604020202020204" pitchFamily="34" charset="0"/>
              <a:buChar char="•"/>
            </a:pPr>
            <a:r>
              <a:rPr lang="en-US" altLang="en-US" sz="1800" dirty="0" smtClean="0"/>
              <a:t>So you were at very low risk for STIs or HIV (or pregnancy if you were with an opposite sex partner). </a:t>
            </a:r>
            <a:endParaRPr lang="en-US" altLang="en-US" dirty="0" smtClean="0"/>
          </a:p>
          <a:p>
            <a:pPr lvl="1" eaLnBrk="1" hangingPunct="1">
              <a:buFont typeface="Arial" panose="020B0604020202020204" pitchFamily="34" charset="0"/>
              <a:buChar char="•"/>
            </a:pPr>
            <a:endParaRPr lang="en-US" altLang="en-US" dirty="0" smtClean="0"/>
          </a:p>
          <a:p>
            <a:pPr marL="457200" lvl="1" indent="0" eaLnBrk="1" hangingPunct="1">
              <a:buNone/>
            </a:pPr>
            <a:endParaRPr lang="en-US" altLang="en-US" dirty="0" smtClean="0"/>
          </a:p>
        </p:txBody>
      </p:sp>
      <p:sp>
        <p:nvSpPr>
          <p:cNvPr id="5" name="AutoShape 2"/>
          <p:cNvSpPr>
            <a:spLocks noGrp="1" noChangeArrowheads="1"/>
          </p:cNvSpPr>
          <p:nvPr>
            <p:ph type="title"/>
          </p:nvPr>
        </p:nvSpPr>
        <p:spPr>
          <a:xfrm>
            <a:off x="798653" y="685800"/>
            <a:ext cx="7391400" cy="1371600"/>
          </a:xfrm>
        </p:spPr>
        <p:txBody>
          <a:bodyPr/>
          <a:lstStyle/>
          <a:p>
            <a:pPr algn="ctr" eaLnBrk="1" hangingPunct="1"/>
            <a:r>
              <a:rPr lang="en-US" altLang="en-US" sz="4000" dirty="0" smtClean="0"/>
              <a:t>Class Activity: </a:t>
            </a:r>
            <a:br>
              <a:rPr lang="en-US" altLang="en-US" sz="4000" dirty="0" smtClean="0"/>
            </a:br>
            <a:r>
              <a:rPr lang="en-US" altLang="en-US" sz="4000" dirty="0" smtClean="0"/>
              <a:t>“Index Card Game”</a:t>
            </a:r>
          </a:p>
        </p:txBody>
      </p:sp>
    </p:spTree>
    <p:extLst>
      <p:ext uri="{BB962C8B-B14F-4D97-AF65-F5344CB8AC3E}">
        <p14:creationId xmlns:p14="http://schemas.microsoft.com/office/powerpoint/2010/main" val="122509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28600" y="2362200"/>
            <a:ext cx="8915400" cy="4343400"/>
          </a:xfrm>
        </p:spPr>
        <p:txBody>
          <a:bodyPr/>
          <a:lstStyle/>
          <a:p>
            <a:pPr lvl="1" eaLnBrk="1" hangingPunct="1">
              <a:buFont typeface="Arial" panose="020B0604020202020204" pitchFamily="34" charset="0"/>
              <a:buChar char="•"/>
            </a:pPr>
            <a:r>
              <a:rPr lang="en-US" altLang="en-US" sz="2200" b="1" dirty="0"/>
              <a:t>If you have a </a:t>
            </a:r>
            <a:r>
              <a:rPr lang="en-US" altLang="en-US" sz="2200" b="1" dirty="0" smtClean="0"/>
              <a:t>“P” </a:t>
            </a:r>
            <a:r>
              <a:rPr lang="en-US" altLang="en-US" sz="2200" b="1" dirty="0"/>
              <a:t>on your card, it means that if one person in the </a:t>
            </a:r>
            <a:r>
              <a:rPr lang="en-US" altLang="en-US" sz="2200" b="1" dirty="0" smtClean="0"/>
              <a:t>relationship </a:t>
            </a:r>
            <a:r>
              <a:rPr lang="en-US" altLang="en-US" sz="2200" b="1" dirty="0"/>
              <a:t>can get pregnant, they were on the pill, but that’s the only method you used.</a:t>
            </a:r>
            <a:r>
              <a:rPr lang="en-US" altLang="en-US" sz="2200" dirty="0"/>
              <a:t> </a:t>
            </a:r>
            <a:endParaRPr lang="en-US" altLang="en-US" sz="2200" dirty="0" smtClean="0"/>
          </a:p>
          <a:p>
            <a:pPr lvl="2" eaLnBrk="1" hangingPunct="1">
              <a:buFont typeface="Arial" panose="020B0604020202020204" pitchFamily="34" charset="0"/>
              <a:buChar char="•"/>
            </a:pPr>
            <a:r>
              <a:rPr lang="en-US" altLang="en-US" sz="1800" dirty="0"/>
              <a:t>G</a:t>
            </a:r>
            <a:r>
              <a:rPr lang="en-US" altLang="en-US" sz="1800" dirty="0" smtClean="0"/>
              <a:t>reat </a:t>
            </a:r>
            <a:r>
              <a:rPr lang="en-US" altLang="en-US" sz="1800" dirty="0"/>
              <a:t>job protecting yourself against pregnancy, if that was a </a:t>
            </a:r>
            <a:r>
              <a:rPr lang="en-US" altLang="en-US" sz="1800" dirty="0" smtClean="0"/>
              <a:t>risk.</a:t>
            </a:r>
          </a:p>
          <a:p>
            <a:pPr lvl="2" eaLnBrk="1" hangingPunct="1">
              <a:buFont typeface="Arial" panose="020B0604020202020204" pitchFamily="34" charset="0"/>
              <a:buChar char="•"/>
            </a:pPr>
            <a:r>
              <a:rPr lang="en-US" altLang="en-US" sz="1800" dirty="0" smtClean="0"/>
              <a:t>But </a:t>
            </a:r>
            <a:r>
              <a:rPr lang="en-US" altLang="en-US" sz="1800" dirty="0"/>
              <a:t>the pill offers </a:t>
            </a:r>
            <a:r>
              <a:rPr lang="en-US" altLang="en-US" sz="1800" i="1" dirty="0"/>
              <a:t>NO</a:t>
            </a:r>
            <a:r>
              <a:rPr lang="en-US" altLang="en-US" sz="1800" dirty="0"/>
              <a:t> protection against STIs or </a:t>
            </a:r>
            <a:r>
              <a:rPr lang="en-US" altLang="en-US" sz="1800" dirty="0" smtClean="0"/>
              <a:t>HIV.</a:t>
            </a:r>
          </a:p>
          <a:p>
            <a:pPr lvl="2" eaLnBrk="1" hangingPunct="1">
              <a:buFont typeface="Arial" panose="020B0604020202020204" pitchFamily="34" charset="0"/>
              <a:buChar char="•"/>
            </a:pPr>
            <a:r>
              <a:rPr lang="en-US" altLang="en-US" sz="1800" dirty="0" smtClean="0"/>
              <a:t>So you have </a:t>
            </a:r>
            <a:r>
              <a:rPr lang="en-US" altLang="en-US" sz="1800" dirty="0"/>
              <a:t>to remain standing. </a:t>
            </a:r>
            <a:endParaRPr lang="en-US" altLang="en-US" sz="1800" dirty="0" smtClean="0"/>
          </a:p>
          <a:p>
            <a:pPr lvl="1" eaLnBrk="1" hangingPunct="1">
              <a:spcBef>
                <a:spcPts val="1200"/>
              </a:spcBef>
              <a:buFont typeface="Arial" panose="020B0604020202020204" pitchFamily="34" charset="0"/>
              <a:buChar char="•"/>
            </a:pPr>
            <a:r>
              <a:rPr lang="en-US" altLang="en-US" sz="2200" b="1" dirty="0" smtClean="0"/>
              <a:t>If you have a “U” on your card, that means you did not use any condoms or latex barriers during your sexual encounter, which means it was ‘unprotected.’ </a:t>
            </a:r>
          </a:p>
          <a:p>
            <a:pPr lvl="2" eaLnBrk="1" hangingPunct="1">
              <a:buFont typeface="Arial" panose="020B0604020202020204" pitchFamily="34" charset="0"/>
              <a:buChar char="•"/>
            </a:pPr>
            <a:r>
              <a:rPr lang="en-US" altLang="en-US" sz="1800" dirty="0" smtClean="0"/>
              <a:t>This is very risky for an STI, HIV, or possibly pregnancy.</a:t>
            </a:r>
            <a:endParaRPr lang="en-US" altLang="en-US" sz="1800" dirty="0"/>
          </a:p>
          <a:p>
            <a:pPr lvl="2" eaLnBrk="1" hangingPunct="1">
              <a:buFont typeface="Arial" panose="020B0604020202020204" pitchFamily="34" charset="0"/>
              <a:buChar char="•"/>
            </a:pPr>
            <a:r>
              <a:rPr lang="en-US" altLang="en-US" sz="1800" dirty="0" smtClean="0"/>
              <a:t>Remain standing. </a:t>
            </a:r>
            <a:endParaRPr lang="en-US" altLang="en-US" sz="2400" dirty="0" smtClean="0"/>
          </a:p>
          <a:p>
            <a:pPr lvl="1" eaLnBrk="1" hangingPunct="1">
              <a:buFont typeface="Arial" panose="020B0604020202020204" pitchFamily="34" charset="0"/>
              <a:buChar char="•"/>
            </a:pPr>
            <a:endParaRPr lang="en-US" altLang="en-US" dirty="0" smtClean="0"/>
          </a:p>
          <a:p>
            <a:pPr marL="457200" lvl="1" indent="0" eaLnBrk="1" hangingPunct="1">
              <a:buNone/>
            </a:pPr>
            <a:endParaRPr lang="en-US" altLang="en-US" dirty="0" smtClean="0"/>
          </a:p>
        </p:txBody>
      </p:sp>
      <p:sp>
        <p:nvSpPr>
          <p:cNvPr id="5" name="AutoShape 2"/>
          <p:cNvSpPr>
            <a:spLocks noGrp="1" noChangeArrowheads="1"/>
          </p:cNvSpPr>
          <p:nvPr>
            <p:ph type="title"/>
          </p:nvPr>
        </p:nvSpPr>
        <p:spPr>
          <a:xfrm>
            <a:off x="798653" y="685800"/>
            <a:ext cx="7391400" cy="1371600"/>
          </a:xfrm>
        </p:spPr>
        <p:txBody>
          <a:bodyPr/>
          <a:lstStyle/>
          <a:p>
            <a:pPr algn="ctr" eaLnBrk="1" hangingPunct="1"/>
            <a:r>
              <a:rPr lang="en-US" altLang="en-US" sz="4000" dirty="0" smtClean="0"/>
              <a:t>Class Activity: </a:t>
            </a:r>
            <a:br>
              <a:rPr lang="en-US" altLang="en-US" sz="4000" dirty="0" smtClean="0"/>
            </a:br>
            <a:r>
              <a:rPr lang="en-US" altLang="en-US" sz="4000" dirty="0" smtClean="0"/>
              <a:t>“Index Card Game”</a:t>
            </a:r>
          </a:p>
        </p:txBody>
      </p:sp>
    </p:spTree>
    <p:extLst>
      <p:ext uri="{BB962C8B-B14F-4D97-AF65-F5344CB8AC3E}">
        <p14:creationId xmlns:p14="http://schemas.microsoft.com/office/powerpoint/2010/main" val="1394807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28600" y="2362200"/>
            <a:ext cx="8229600" cy="3962400"/>
          </a:xfrm>
        </p:spPr>
        <p:txBody>
          <a:bodyPr/>
          <a:lstStyle/>
          <a:p>
            <a:pPr lvl="1" eaLnBrk="1" hangingPunct="1">
              <a:buFont typeface="Arial" panose="020B0604020202020204" pitchFamily="34" charset="0"/>
              <a:buChar char="•"/>
            </a:pPr>
            <a:r>
              <a:rPr lang="en-US" altLang="en-US" sz="2200" b="1" dirty="0" smtClean="0"/>
              <a:t>If you have a blank card, it means you were using alcohol or drugs during the sexual encounter.</a:t>
            </a:r>
          </a:p>
          <a:p>
            <a:pPr lvl="2" eaLnBrk="1" hangingPunct="1">
              <a:buFont typeface="Arial" panose="020B0604020202020204" pitchFamily="34" charset="0"/>
              <a:buChar char="•"/>
            </a:pPr>
            <a:r>
              <a:rPr lang="en-US" altLang="en-US" sz="1800" dirty="0" smtClean="0"/>
              <a:t>You don’t remember what happened, including whether or not you used a condom or other latex barrier.</a:t>
            </a:r>
          </a:p>
          <a:p>
            <a:pPr lvl="2" eaLnBrk="1" hangingPunct="1">
              <a:buFont typeface="Arial" panose="020B0604020202020204" pitchFamily="34" charset="0"/>
              <a:buChar char="•"/>
            </a:pPr>
            <a:r>
              <a:rPr lang="en-US" altLang="en-US" sz="1800" dirty="0" smtClean="0"/>
              <a:t>So you need to remain standing. </a:t>
            </a:r>
            <a:endParaRPr lang="en-US" altLang="en-US" sz="1800" dirty="0"/>
          </a:p>
          <a:p>
            <a:pPr lvl="1" eaLnBrk="1" hangingPunct="1">
              <a:buFont typeface="Arial" panose="020B0604020202020204" pitchFamily="34" charset="0"/>
              <a:buChar char="•"/>
            </a:pPr>
            <a:endParaRPr lang="en-US" altLang="en-US" dirty="0" smtClean="0"/>
          </a:p>
          <a:p>
            <a:pPr lvl="1" eaLnBrk="1" hangingPunct="1">
              <a:buFont typeface="Arial" panose="020B0604020202020204" pitchFamily="34" charset="0"/>
              <a:buChar char="•"/>
            </a:pPr>
            <a:endParaRPr lang="en-US" altLang="en-US" dirty="0" smtClean="0"/>
          </a:p>
          <a:p>
            <a:pPr marL="457200" lvl="1" indent="0" eaLnBrk="1" hangingPunct="1">
              <a:buNone/>
            </a:pPr>
            <a:endParaRPr lang="en-US" altLang="en-US" dirty="0" smtClean="0"/>
          </a:p>
        </p:txBody>
      </p:sp>
      <p:sp>
        <p:nvSpPr>
          <p:cNvPr id="5" name="AutoShape 2"/>
          <p:cNvSpPr>
            <a:spLocks noGrp="1" noChangeArrowheads="1"/>
          </p:cNvSpPr>
          <p:nvPr>
            <p:ph type="title"/>
          </p:nvPr>
        </p:nvSpPr>
        <p:spPr>
          <a:xfrm>
            <a:off x="798653" y="685800"/>
            <a:ext cx="7391400" cy="1371600"/>
          </a:xfrm>
        </p:spPr>
        <p:txBody>
          <a:bodyPr/>
          <a:lstStyle/>
          <a:p>
            <a:pPr algn="ctr" eaLnBrk="1" hangingPunct="1"/>
            <a:r>
              <a:rPr lang="en-US" altLang="en-US" sz="4000" dirty="0" smtClean="0"/>
              <a:t>Class Activity: </a:t>
            </a:r>
            <a:br>
              <a:rPr lang="en-US" altLang="en-US" sz="4000" dirty="0" smtClean="0"/>
            </a:br>
            <a:r>
              <a:rPr lang="en-US" altLang="en-US" sz="4000" dirty="0" smtClean="0"/>
              <a:t>“Index Card Game”</a:t>
            </a:r>
          </a:p>
        </p:txBody>
      </p:sp>
    </p:spTree>
    <p:extLst>
      <p:ext uri="{BB962C8B-B14F-4D97-AF65-F5344CB8AC3E}">
        <p14:creationId xmlns:p14="http://schemas.microsoft.com/office/powerpoint/2010/main" val="3978797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apsules">
  <a:themeElements>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Capsules</Template>
  <TotalTime>1712</TotalTime>
  <Words>1118</Words>
  <Application>Microsoft Office PowerPoint</Application>
  <PresentationFormat>On-screen Show (4:3)</PresentationFormat>
  <Paragraphs>93</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Capsules</vt:lpstr>
      <vt:lpstr>Rights, Respect, Responsibility  (High School)</vt:lpstr>
      <vt:lpstr>Reminders</vt:lpstr>
      <vt:lpstr>STIs and HIV</vt:lpstr>
      <vt:lpstr>Class Activity:  “Index Card Game”</vt:lpstr>
      <vt:lpstr>Class Activity:  “Index Card Game”</vt:lpstr>
      <vt:lpstr>Class Activity:  “Index Card Game”</vt:lpstr>
      <vt:lpstr>Class Activity:  “Index Card Game”</vt:lpstr>
      <vt:lpstr>Class Activity:  “Index Card Game”</vt:lpstr>
      <vt:lpstr>Class Activity:  “Index Card Game”</vt:lpstr>
      <vt:lpstr>Class Discussion:  “Index Card Game”</vt:lpstr>
      <vt:lpstr>Planning and Protection</vt:lpstr>
      <vt:lpstr>Protect Yourself</vt:lpstr>
      <vt:lpstr>Class Activity:  “Jingles!”</vt:lpstr>
      <vt:lpstr>Class Activity:  “Jingles!”</vt:lpstr>
      <vt:lpstr>Summary</vt:lpstr>
      <vt:lpstr>Homework </vt:lpstr>
    </vt:vector>
  </TitlesOfParts>
  <Company>SDCS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Life Education</dc:title>
  <dc:creator>123865</dc:creator>
  <cp:lastModifiedBy>Miller Rachel</cp:lastModifiedBy>
  <cp:revision>69</cp:revision>
  <dcterms:created xsi:type="dcterms:W3CDTF">2007-06-29T16:58:08Z</dcterms:created>
  <dcterms:modified xsi:type="dcterms:W3CDTF">2018-08-06T20:48:01Z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