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0"/>
  </p:notesMasterIdLst>
  <p:sldIdLst>
    <p:sldId id="256" r:id="rId2"/>
    <p:sldId id="268" r:id="rId3"/>
    <p:sldId id="262" r:id="rId4"/>
    <p:sldId id="267" r:id="rId5"/>
    <p:sldId id="263" r:id="rId6"/>
    <p:sldId id="269" r:id="rId7"/>
    <p:sldId id="270" r:id="rId8"/>
    <p:sldId id="271" r:id="rId9"/>
    <p:sldId id="272" r:id="rId10"/>
    <p:sldId id="273" r:id="rId11"/>
    <p:sldId id="274" r:id="rId12"/>
    <p:sldId id="275" r:id="rId13"/>
    <p:sldId id="276" r:id="rId14"/>
    <p:sldId id="277" r:id="rId15"/>
    <p:sldId id="278" r:id="rId16"/>
    <p:sldId id="265" r:id="rId17"/>
    <p:sldId id="279" r:id="rId18"/>
    <p:sldId id="28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40" autoAdjust="0"/>
  </p:normalViewPr>
  <p:slideViewPr>
    <p:cSldViewPr>
      <p:cViewPr varScale="1">
        <p:scale>
          <a:sx n="83" d="100"/>
          <a:sy n="8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6D8C6E3-4BA4-412D-AB67-3FCE34947313}" type="datetimeFigureOut">
              <a:rPr lang="en-US"/>
              <a:pPr>
                <a:defRPr/>
              </a:pPr>
              <a:t>8/7/2018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11512AD-F8F2-4DF5-BE5A-7305D4047103}" type="slidenum">
              <a:rPr lang="en-US" altLang="en-US"/>
              <a:pPr>
                <a:defRPr/>
              </a:pPr>
              <a:t>‹#›</a:t>
            </a:fld>
            <a:endParaRPr lang="en-US" altLang="en-US" dirty="0"/>
          </a:p>
        </p:txBody>
      </p:sp>
    </p:spTree>
    <p:extLst>
      <p:ext uri="{BB962C8B-B14F-4D97-AF65-F5344CB8AC3E}">
        <p14:creationId xmlns:p14="http://schemas.microsoft.com/office/powerpoint/2010/main" val="2457672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5B82FF-5C40-4FE8-9A9F-8DDD4E3CC7AD}" type="slidenum">
              <a:rPr lang="en-US" altLang="en-US" smtClean="0"/>
              <a:pPr/>
              <a:t>2</a:t>
            </a:fld>
            <a:endParaRPr lang="en-US" altLang="en-US" dirty="0" smtClean="0"/>
          </a:p>
        </p:txBody>
      </p:sp>
    </p:spTree>
    <p:extLst>
      <p:ext uri="{BB962C8B-B14F-4D97-AF65-F5344CB8AC3E}">
        <p14:creationId xmlns:p14="http://schemas.microsoft.com/office/powerpoint/2010/main" val="191516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11512AD-F8F2-4DF5-BE5A-7305D4047103}" type="slidenum">
              <a:rPr lang="en-US" altLang="en-US" smtClean="0"/>
              <a:pPr>
                <a:defRPr/>
              </a:pPr>
              <a:t>3</a:t>
            </a:fld>
            <a:endParaRPr lang="en-US" altLang="en-US" dirty="0"/>
          </a:p>
        </p:txBody>
      </p:sp>
    </p:spTree>
    <p:extLst>
      <p:ext uri="{BB962C8B-B14F-4D97-AF65-F5344CB8AC3E}">
        <p14:creationId xmlns:p14="http://schemas.microsoft.com/office/powerpoint/2010/main" val="263474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E6F493-BD6C-47A1-8867-7EB2EDE10D49}" type="slidenum">
              <a:rPr lang="en-US" altLang="en-US" smtClean="0"/>
              <a:pPr/>
              <a:t>4</a:t>
            </a:fld>
            <a:endParaRPr lang="en-US" altLang="en-US" dirty="0" smtClean="0"/>
          </a:p>
        </p:txBody>
      </p:sp>
    </p:spTree>
    <p:extLst>
      <p:ext uri="{BB962C8B-B14F-4D97-AF65-F5344CB8AC3E}">
        <p14:creationId xmlns:p14="http://schemas.microsoft.com/office/powerpoint/2010/main" val="69175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dirty="0" smtClean="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dirty="0" smtClean="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EEC09B-D23E-46F5-A0E5-3BF4FB3F2FA0}" type="slidenum">
              <a:rPr lang="en-US" altLang="en-US"/>
              <a:pPr>
                <a:defRPr/>
              </a:pPr>
              <a:t>‹#›</a:t>
            </a:fld>
            <a:endParaRPr lang="en-US" altLang="en-US" dirty="0"/>
          </a:p>
        </p:txBody>
      </p:sp>
    </p:spTree>
    <p:extLst>
      <p:ext uri="{BB962C8B-B14F-4D97-AF65-F5344CB8AC3E}">
        <p14:creationId xmlns:p14="http://schemas.microsoft.com/office/powerpoint/2010/main" val="290243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DC9BE4E1-86E6-4FD7-A1E5-30F2860D57FA}" type="slidenum">
              <a:rPr lang="en-US" altLang="en-US"/>
              <a:pPr>
                <a:defRPr/>
              </a:pPr>
              <a:t>‹#›</a:t>
            </a:fld>
            <a:endParaRPr lang="en-US" altLang="en-US" dirty="0"/>
          </a:p>
        </p:txBody>
      </p:sp>
    </p:spTree>
    <p:extLst>
      <p:ext uri="{BB962C8B-B14F-4D97-AF65-F5344CB8AC3E}">
        <p14:creationId xmlns:p14="http://schemas.microsoft.com/office/powerpoint/2010/main" val="127844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1081ECF-ED8B-4B15-88DF-43E07C7A8FC6}" type="slidenum">
              <a:rPr lang="en-US" altLang="en-US"/>
              <a:pPr>
                <a:defRPr/>
              </a:pPr>
              <a:t>‹#›</a:t>
            </a:fld>
            <a:endParaRPr lang="en-US" altLang="en-US" dirty="0"/>
          </a:p>
        </p:txBody>
      </p:sp>
    </p:spTree>
    <p:extLst>
      <p:ext uri="{BB962C8B-B14F-4D97-AF65-F5344CB8AC3E}">
        <p14:creationId xmlns:p14="http://schemas.microsoft.com/office/powerpoint/2010/main" val="65906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92F5367E-D750-4209-9D12-75355AFDDF12}" type="slidenum">
              <a:rPr lang="en-US" altLang="en-US"/>
              <a:pPr>
                <a:defRPr/>
              </a:pPr>
              <a:t>‹#›</a:t>
            </a:fld>
            <a:endParaRPr lang="en-US" altLang="en-US" dirty="0"/>
          </a:p>
        </p:txBody>
      </p:sp>
    </p:spTree>
    <p:extLst>
      <p:ext uri="{BB962C8B-B14F-4D97-AF65-F5344CB8AC3E}">
        <p14:creationId xmlns:p14="http://schemas.microsoft.com/office/powerpoint/2010/main" val="172363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8F59D56-6C30-4C8A-B2E9-2C9FD559A503}" type="slidenum">
              <a:rPr lang="en-US" altLang="en-US"/>
              <a:pPr>
                <a:defRPr/>
              </a:pPr>
              <a:t>‹#›</a:t>
            </a:fld>
            <a:endParaRPr lang="en-US" altLang="en-US" dirty="0"/>
          </a:p>
        </p:txBody>
      </p:sp>
    </p:spTree>
    <p:extLst>
      <p:ext uri="{BB962C8B-B14F-4D97-AF65-F5344CB8AC3E}">
        <p14:creationId xmlns:p14="http://schemas.microsoft.com/office/powerpoint/2010/main" val="2061601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FE908C9-90F3-4E6F-93F4-1F5F2F4CD010}" type="slidenum">
              <a:rPr lang="en-US" altLang="en-US"/>
              <a:pPr>
                <a:defRPr/>
              </a:pPr>
              <a:t>‹#›</a:t>
            </a:fld>
            <a:endParaRPr lang="en-US" altLang="en-US" dirty="0"/>
          </a:p>
        </p:txBody>
      </p:sp>
    </p:spTree>
    <p:extLst>
      <p:ext uri="{BB962C8B-B14F-4D97-AF65-F5344CB8AC3E}">
        <p14:creationId xmlns:p14="http://schemas.microsoft.com/office/powerpoint/2010/main" val="256334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D7BA082F-433C-4136-8FC9-BC420B48DBE4}" type="slidenum">
              <a:rPr lang="en-US" altLang="en-US"/>
              <a:pPr>
                <a:defRPr/>
              </a:pPr>
              <a:t>‹#›</a:t>
            </a:fld>
            <a:endParaRPr lang="en-US" altLang="en-US" dirty="0"/>
          </a:p>
        </p:txBody>
      </p:sp>
    </p:spTree>
    <p:extLst>
      <p:ext uri="{BB962C8B-B14F-4D97-AF65-F5344CB8AC3E}">
        <p14:creationId xmlns:p14="http://schemas.microsoft.com/office/powerpoint/2010/main" val="913532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187E1D31-411D-4F4D-971C-C31563E9B84C}" type="slidenum">
              <a:rPr lang="en-US" altLang="en-US"/>
              <a:pPr>
                <a:defRPr/>
              </a:pPr>
              <a:t>‹#›</a:t>
            </a:fld>
            <a:endParaRPr lang="en-US" altLang="en-US" dirty="0"/>
          </a:p>
        </p:txBody>
      </p:sp>
    </p:spTree>
    <p:extLst>
      <p:ext uri="{BB962C8B-B14F-4D97-AF65-F5344CB8AC3E}">
        <p14:creationId xmlns:p14="http://schemas.microsoft.com/office/powerpoint/2010/main" val="3912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E0BF78C3-3EB5-4E3D-9F22-ABCEE37A8E48}" type="slidenum">
              <a:rPr lang="en-US" altLang="en-US"/>
              <a:pPr>
                <a:defRPr/>
              </a:pPr>
              <a:t>‹#›</a:t>
            </a:fld>
            <a:endParaRPr lang="en-US" altLang="en-US" dirty="0"/>
          </a:p>
        </p:txBody>
      </p:sp>
    </p:spTree>
    <p:extLst>
      <p:ext uri="{BB962C8B-B14F-4D97-AF65-F5344CB8AC3E}">
        <p14:creationId xmlns:p14="http://schemas.microsoft.com/office/powerpoint/2010/main" val="98588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F0CFF606-80F1-4260-99B1-B789838458A5}" type="slidenum">
              <a:rPr lang="en-US" altLang="en-US"/>
              <a:pPr>
                <a:defRPr/>
              </a:pPr>
              <a:t>‹#›</a:t>
            </a:fld>
            <a:endParaRPr lang="en-US" altLang="en-US" dirty="0"/>
          </a:p>
        </p:txBody>
      </p:sp>
    </p:spTree>
    <p:extLst>
      <p:ext uri="{BB962C8B-B14F-4D97-AF65-F5344CB8AC3E}">
        <p14:creationId xmlns:p14="http://schemas.microsoft.com/office/powerpoint/2010/main" val="317079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71E5B38-16EC-426B-BA42-51A7D20D8616}" type="slidenum">
              <a:rPr lang="en-US" altLang="en-US"/>
              <a:pPr>
                <a:defRPr/>
              </a:pPr>
              <a:t>‹#›</a:t>
            </a:fld>
            <a:endParaRPr lang="en-US" altLang="en-US" dirty="0"/>
          </a:p>
        </p:txBody>
      </p:sp>
    </p:spTree>
    <p:extLst>
      <p:ext uri="{BB962C8B-B14F-4D97-AF65-F5344CB8AC3E}">
        <p14:creationId xmlns:p14="http://schemas.microsoft.com/office/powerpoint/2010/main" val="2423269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30A16DD-5A73-476D-8312-4759D3FDE855}" type="slidenum">
              <a:rPr lang="en-US" altLang="en-US"/>
              <a:pPr>
                <a:defRPr/>
              </a:pPr>
              <a:t>‹#›</a:t>
            </a:fld>
            <a:endParaRPr lang="en-US" altLang="en-US" dirty="0"/>
          </a:p>
        </p:txBody>
      </p:sp>
    </p:spTree>
    <p:extLst>
      <p:ext uri="{BB962C8B-B14F-4D97-AF65-F5344CB8AC3E}">
        <p14:creationId xmlns:p14="http://schemas.microsoft.com/office/powerpoint/2010/main" val="70409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89A6985B-462E-4E93-A675-5D1B82398C7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7"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pZwvrxVavn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KBwOYQd21TY?t=2m10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aMtr-rUEm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762000" y="1066800"/>
            <a:ext cx="8305800" cy="1752600"/>
          </a:xfrm>
        </p:spPr>
        <p:txBody>
          <a:bodyPr/>
          <a:lstStyle/>
          <a:p>
            <a:pPr eaLnBrk="1" hangingPunct="1"/>
            <a:r>
              <a:rPr lang="en-US" altLang="en-US" sz="4000" i="1" dirty="0"/>
              <a:t>Rights, </a:t>
            </a:r>
            <a:r>
              <a:rPr lang="en-US" altLang="en-US" sz="4000" i="1" dirty="0" smtClean="0"/>
              <a:t>Respect, Responsibility</a:t>
            </a:r>
            <a:r>
              <a:rPr lang="en-US" altLang="en-US" sz="6600" dirty="0"/>
              <a:t/>
            </a:r>
            <a:br>
              <a:rPr lang="en-US" altLang="en-US" sz="6600" dirty="0"/>
            </a:br>
            <a:r>
              <a:rPr lang="en-US" altLang="en-US" sz="2800" dirty="0"/>
              <a:t>(High School)</a:t>
            </a:r>
            <a:endParaRPr lang="en-US" altLang="en-US" sz="4000" dirty="0" smtClean="0"/>
          </a:p>
        </p:txBody>
      </p:sp>
      <p:sp>
        <p:nvSpPr>
          <p:cNvPr id="4099" name="Rectangle 3"/>
          <p:cNvSpPr>
            <a:spLocks noGrp="1" noChangeArrowheads="1"/>
          </p:cNvSpPr>
          <p:nvPr>
            <p:ph type="subTitle" idx="1"/>
          </p:nvPr>
        </p:nvSpPr>
        <p:spPr>
          <a:xfrm>
            <a:off x="4648200" y="2362200"/>
            <a:ext cx="4013200" cy="3048000"/>
          </a:xfrm>
        </p:spPr>
        <p:txBody>
          <a:bodyPr/>
          <a:lstStyle/>
          <a:p>
            <a:pPr algn="ctr" eaLnBrk="1" hangingPunct="1"/>
            <a:r>
              <a:rPr lang="en-US" altLang="en-US" sz="3600" b="1" dirty="0" smtClean="0">
                <a:solidFill>
                  <a:schemeClr val="tx1"/>
                </a:solidFill>
              </a:rPr>
              <a:t>Rights, Respect, Responsibility: Don’t Have Sex Without Them</a:t>
            </a:r>
          </a:p>
          <a:p>
            <a:pPr algn="ctr" eaLnBrk="1" hangingPunct="1"/>
            <a:endParaRPr lang="en-US" altLang="en-US" dirty="0" smtClean="0"/>
          </a:p>
        </p:txBody>
      </p:sp>
      <p:sp>
        <p:nvSpPr>
          <p:cNvPr id="4100"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1"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2" name="Text Box 6"/>
          <p:cNvSpPr txBox="1">
            <a:spLocks noChangeArrowheads="1"/>
          </p:cNvSpPr>
          <p:nvPr/>
        </p:nvSpPr>
        <p:spPr bwMode="auto">
          <a:xfrm>
            <a:off x="51054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3" name="Rectangle 7"/>
          <p:cNvSpPr>
            <a:spLocks noChangeArrowheads="1"/>
          </p:cNvSpPr>
          <p:nvPr/>
        </p:nvSpPr>
        <p:spPr bwMode="auto">
          <a:xfrm rot="10800000" flipV="1">
            <a:off x="5257800" y="5449888"/>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a:spcBef>
                <a:spcPct val="0"/>
              </a:spcBef>
              <a:buClrTx/>
              <a:buSzTx/>
              <a:buFontTx/>
              <a:buNone/>
            </a:pPr>
            <a:r>
              <a:rPr lang="en-US" altLang="en-US" sz="3600" b="1" dirty="0"/>
              <a:t>Lesson </a:t>
            </a:r>
            <a:r>
              <a:rPr lang="en-US" altLang="en-US" sz="3600" b="1" dirty="0" smtClean="0"/>
              <a:t>3</a:t>
            </a:r>
            <a:endParaRPr lang="en-US" alt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685800"/>
            <a:ext cx="7391400" cy="1371600"/>
          </a:xfrm>
        </p:spPr>
        <p:txBody>
          <a:bodyPr/>
          <a:lstStyle/>
          <a:p>
            <a:pPr algn="ctr" eaLnBrk="1" hangingPunct="1"/>
            <a:r>
              <a:rPr lang="en-US" altLang="en-US" sz="4000" dirty="0" smtClean="0"/>
              <a:t>Consent Video 2</a:t>
            </a:r>
          </a:p>
        </p:txBody>
      </p:sp>
      <p:sp>
        <p:nvSpPr>
          <p:cNvPr id="6147" name="Rectangle 3"/>
          <p:cNvSpPr>
            <a:spLocks noGrp="1" noChangeArrowheads="1"/>
          </p:cNvSpPr>
          <p:nvPr>
            <p:ph type="body" idx="1"/>
          </p:nvPr>
        </p:nvSpPr>
        <p:spPr>
          <a:xfrm>
            <a:off x="685800" y="2209800"/>
            <a:ext cx="8153400" cy="4257675"/>
          </a:xfrm>
        </p:spPr>
        <p:txBody>
          <a:bodyPr/>
          <a:lstStyle/>
          <a:p>
            <a:pPr eaLnBrk="1" hangingPunct="1">
              <a:spcBef>
                <a:spcPts val="1800"/>
              </a:spcBef>
              <a:buFont typeface="Arial" panose="020B0604020202020204" pitchFamily="34" charset="0"/>
              <a:buChar char="•"/>
            </a:pPr>
            <a:r>
              <a:rPr lang="en-US" altLang="en-US" dirty="0" smtClean="0"/>
              <a:t>The first video was about using someone else’s phone. Now let’s take a look at a different video about another common item, tea. </a:t>
            </a:r>
          </a:p>
          <a:p>
            <a:pPr eaLnBrk="1" hangingPunct="1">
              <a:spcBef>
                <a:spcPts val="1800"/>
              </a:spcBef>
              <a:buFont typeface="Arial" panose="020B0604020202020204" pitchFamily="34" charset="0"/>
              <a:buChar char="•"/>
            </a:pPr>
            <a:r>
              <a:rPr lang="en-US" altLang="en-US" dirty="0" smtClean="0"/>
              <a:t>Let’s watch the video </a:t>
            </a:r>
            <a:r>
              <a:rPr lang="en-US" altLang="en-US" dirty="0" smtClean="0">
                <a:hlinkClick r:id="rId2"/>
              </a:rPr>
              <a:t>“Tea and Consent”. </a:t>
            </a:r>
            <a:endParaRPr lang="en-US" altLang="en-US" dirty="0" smtClean="0"/>
          </a:p>
          <a:p>
            <a:pPr eaLnBrk="1" hangingPunct="1">
              <a:spcBef>
                <a:spcPts val="1800"/>
              </a:spcBef>
              <a:buFont typeface="Arial" panose="020B0604020202020204" pitchFamily="34" charset="0"/>
              <a:buChar char="•"/>
            </a:pPr>
            <a:r>
              <a:rPr lang="en-US" altLang="en-US" dirty="0" smtClean="0"/>
              <a:t>Are there any ideas about consent in this video that are similar or different to the previous one? </a:t>
            </a:r>
          </a:p>
          <a:p>
            <a:pPr marL="0" indent="0" eaLnBrk="1" hangingPunct="1">
              <a:buNone/>
            </a:pPr>
            <a:endParaRPr lang="en-US" altLang="en-US" sz="3200" dirty="0" smtClean="0"/>
          </a:p>
        </p:txBody>
      </p:sp>
    </p:spTree>
    <p:extLst>
      <p:ext uri="{BB962C8B-B14F-4D97-AF65-F5344CB8AC3E}">
        <p14:creationId xmlns:p14="http://schemas.microsoft.com/office/powerpoint/2010/main" val="21399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685800" y="762000"/>
            <a:ext cx="7467600" cy="1219200"/>
          </a:xfrm>
        </p:spPr>
        <p:txBody>
          <a:bodyPr/>
          <a:lstStyle/>
          <a:p>
            <a:pPr algn="ctr" eaLnBrk="1" hangingPunct="1"/>
            <a:r>
              <a:rPr lang="en-US" altLang="en-US" sz="4000" dirty="0" smtClean="0"/>
              <a:t>Consent Video 3</a:t>
            </a:r>
          </a:p>
        </p:txBody>
      </p:sp>
      <p:sp>
        <p:nvSpPr>
          <p:cNvPr id="6147" name="Rectangle 3"/>
          <p:cNvSpPr>
            <a:spLocks noGrp="1" noChangeArrowheads="1"/>
          </p:cNvSpPr>
          <p:nvPr>
            <p:ph type="body" idx="1"/>
          </p:nvPr>
        </p:nvSpPr>
        <p:spPr>
          <a:xfrm>
            <a:off x="685800" y="2286000"/>
            <a:ext cx="7616825" cy="4257675"/>
          </a:xfrm>
        </p:spPr>
        <p:txBody>
          <a:bodyPr/>
          <a:lstStyle/>
          <a:p>
            <a:pPr eaLnBrk="1" hangingPunct="1">
              <a:buFont typeface="Arial" panose="020B0604020202020204" pitchFamily="34" charset="0"/>
              <a:buChar char="•"/>
            </a:pPr>
            <a:r>
              <a:rPr lang="en-US" altLang="en-US" sz="3200" dirty="0" smtClean="0"/>
              <a:t>Watch the </a:t>
            </a:r>
            <a:r>
              <a:rPr lang="en-US" altLang="en-US" sz="3200" dirty="0" smtClean="0">
                <a:hlinkClick r:id="rId2"/>
              </a:rPr>
              <a:t>“Pitch Perfect Trailer”</a:t>
            </a:r>
            <a:r>
              <a:rPr lang="en-US" altLang="en-US" sz="3200" dirty="0" smtClean="0"/>
              <a:t>.</a:t>
            </a:r>
          </a:p>
          <a:p>
            <a:pPr marL="0" indent="0" eaLnBrk="1" hangingPunct="1">
              <a:buNone/>
            </a:pPr>
            <a:endParaRPr lang="en-US" altLang="en-US" sz="3200" dirty="0" smtClean="0"/>
          </a:p>
        </p:txBody>
      </p:sp>
    </p:spTree>
    <p:extLst>
      <p:ext uri="{BB962C8B-B14F-4D97-AF65-F5344CB8AC3E}">
        <p14:creationId xmlns:p14="http://schemas.microsoft.com/office/powerpoint/2010/main" val="87034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762000"/>
            <a:ext cx="7391400" cy="1295400"/>
          </a:xfrm>
        </p:spPr>
        <p:txBody>
          <a:bodyPr/>
          <a:lstStyle/>
          <a:p>
            <a:pPr algn="ctr" eaLnBrk="1" hangingPunct="1"/>
            <a:r>
              <a:rPr lang="en-US" altLang="en-US" sz="4000" dirty="0"/>
              <a:t>Consent Video </a:t>
            </a:r>
            <a:r>
              <a:rPr lang="en-US" altLang="en-US" sz="4000" dirty="0" smtClean="0"/>
              <a:t>3: </a:t>
            </a:r>
            <a:r>
              <a:rPr lang="en-US" altLang="en-US" sz="4000" dirty="0"/>
              <a:t/>
            </a:r>
            <a:br>
              <a:rPr lang="en-US" altLang="en-US" sz="4000" dirty="0"/>
            </a:br>
            <a:r>
              <a:rPr lang="en-US" altLang="en-US" sz="4000" dirty="0"/>
              <a:t>Discussion</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762000" y="2286000"/>
            <a:ext cx="8153400" cy="4257675"/>
          </a:xfrm>
        </p:spPr>
        <p:txBody>
          <a:bodyPr/>
          <a:lstStyle/>
          <a:p>
            <a:pPr marL="514350" indent="-514350" eaLnBrk="1" hangingPunct="1">
              <a:spcAft>
                <a:spcPts val="1800"/>
              </a:spcAft>
              <a:buFont typeface="+mj-lt"/>
              <a:buAutoNum type="arabicPeriod"/>
            </a:pPr>
            <a:r>
              <a:rPr lang="en-US" altLang="en-US" dirty="0" smtClean="0"/>
              <a:t>What did you just see?</a:t>
            </a:r>
          </a:p>
          <a:p>
            <a:pPr marL="514350" indent="-514350" eaLnBrk="1" hangingPunct="1">
              <a:spcAft>
                <a:spcPts val="1800"/>
              </a:spcAft>
              <a:buFont typeface="+mj-lt"/>
              <a:buAutoNum type="arabicPeriod"/>
            </a:pPr>
            <a:r>
              <a:rPr lang="en-US" altLang="en-US" dirty="0" smtClean="0"/>
              <a:t>When he asked her if she wanted to have sex, how did she respond?</a:t>
            </a:r>
          </a:p>
          <a:p>
            <a:pPr marL="514350" indent="-514350" eaLnBrk="1" hangingPunct="1">
              <a:spcAft>
                <a:spcPts val="1800"/>
              </a:spcAft>
              <a:buFont typeface="+mj-lt"/>
              <a:buAutoNum type="arabicPeriod"/>
            </a:pPr>
            <a:r>
              <a:rPr lang="en-US" altLang="en-US" dirty="0" smtClean="0"/>
              <a:t>How do you think he was feeling then?</a:t>
            </a:r>
          </a:p>
          <a:p>
            <a:pPr marL="514350" indent="-514350" eaLnBrk="1" hangingPunct="1">
              <a:spcAft>
                <a:spcPts val="1800"/>
              </a:spcAft>
              <a:buFont typeface="+mj-lt"/>
              <a:buAutoNum type="arabicPeriod"/>
            </a:pPr>
            <a:r>
              <a:rPr lang="en-US" altLang="en-US" dirty="0" smtClean="0"/>
              <a:t>Did she give her consent to have sex?</a:t>
            </a:r>
          </a:p>
          <a:p>
            <a:pPr marL="514350" indent="-514350" eaLnBrk="1" hangingPunct="1">
              <a:spcAft>
                <a:spcPts val="1800"/>
              </a:spcAft>
              <a:buFont typeface="+mj-lt"/>
              <a:buAutoNum type="arabicPeriod"/>
            </a:pPr>
            <a:r>
              <a:rPr lang="en-US" altLang="en-US" dirty="0" smtClean="0"/>
              <a:t>What do you think he should do next?</a:t>
            </a:r>
          </a:p>
          <a:p>
            <a:pPr marL="514350" indent="-514350" eaLnBrk="1" hangingPunct="1">
              <a:spcAft>
                <a:spcPts val="1800"/>
              </a:spcAft>
              <a:buFont typeface="+mj-lt"/>
              <a:buAutoNum type="arabicPeriod"/>
            </a:pPr>
            <a:endParaRPr lang="en-US" altLang="en-US" dirty="0" smtClean="0"/>
          </a:p>
          <a:p>
            <a:pPr marL="0" indent="0" eaLnBrk="1" hangingPunct="1">
              <a:buNone/>
            </a:pPr>
            <a:endParaRPr lang="en-US" altLang="en-US" sz="3200" dirty="0" smtClean="0"/>
          </a:p>
        </p:txBody>
      </p:sp>
    </p:spTree>
    <p:extLst>
      <p:ext uri="{BB962C8B-B14F-4D97-AF65-F5344CB8AC3E}">
        <p14:creationId xmlns:p14="http://schemas.microsoft.com/office/powerpoint/2010/main" val="242576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81291" y="762000"/>
            <a:ext cx="7391400" cy="1295400"/>
          </a:xfrm>
        </p:spPr>
        <p:txBody>
          <a:bodyPr/>
          <a:lstStyle/>
          <a:p>
            <a:pPr algn="ctr" eaLnBrk="1" hangingPunct="1"/>
            <a:r>
              <a:rPr lang="en-US" altLang="en-US" sz="4000" dirty="0" smtClean="0"/>
              <a:t>Consent Video 3:</a:t>
            </a:r>
            <a:br>
              <a:rPr lang="en-US" altLang="en-US" sz="4000" dirty="0" smtClean="0"/>
            </a:br>
            <a:r>
              <a:rPr lang="en-US" altLang="en-US" sz="4000" dirty="0" smtClean="0"/>
              <a:t>Summary</a:t>
            </a:r>
          </a:p>
        </p:txBody>
      </p:sp>
      <p:sp>
        <p:nvSpPr>
          <p:cNvPr id="6147" name="Rectangle 3"/>
          <p:cNvSpPr>
            <a:spLocks noGrp="1" noChangeArrowheads="1"/>
          </p:cNvSpPr>
          <p:nvPr>
            <p:ph type="body" idx="1"/>
          </p:nvPr>
        </p:nvSpPr>
        <p:spPr>
          <a:xfrm>
            <a:off x="762000" y="2286000"/>
            <a:ext cx="7540625" cy="4257675"/>
          </a:xfrm>
        </p:spPr>
        <p:txBody>
          <a:bodyPr/>
          <a:lstStyle/>
          <a:p>
            <a:pPr eaLnBrk="1" hangingPunct="1">
              <a:spcAft>
                <a:spcPts val="1200"/>
              </a:spcAft>
              <a:buFont typeface="Arial" panose="020B0604020202020204" pitchFamily="34" charset="0"/>
              <a:buChar char="•"/>
            </a:pPr>
            <a:r>
              <a:rPr lang="en-US" altLang="en-US" sz="2400" dirty="0" smtClean="0"/>
              <a:t>The smartest thing he can do here is take “no” as the answer. </a:t>
            </a:r>
          </a:p>
          <a:p>
            <a:pPr eaLnBrk="1" hangingPunct="1">
              <a:spcAft>
                <a:spcPts val="1200"/>
              </a:spcAft>
              <a:buFont typeface="Arial" panose="020B0604020202020204" pitchFamily="34" charset="0"/>
              <a:buChar char="•"/>
            </a:pPr>
            <a:r>
              <a:rPr lang="en-US" altLang="en-US" sz="2400" dirty="0" smtClean="0"/>
              <a:t>This is also a good example of how talking about sex at a party—where there’s usually alcohol involved—is not the best place to first bring it up. </a:t>
            </a:r>
          </a:p>
          <a:p>
            <a:pPr eaLnBrk="1" hangingPunct="1">
              <a:spcAft>
                <a:spcPts val="1200"/>
              </a:spcAft>
              <a:buFont typeface="Arial" panose="020B0604020202020204" pitchFamily="34" charset="0"/>
              <a:buChar char="•"/>
            </a:pPr>
            <a:r>
              <a:rPr lang="en-US" altLang="en-US" sz="2400" dirty="0" smtClean="0"/>
              <a:t>What impact could alcohol or drugs have on a person’s ability to consent?</a:t>
            </a:r>
          </a:p>
          <a:p>
            <a:pPr marL="0" indent="0" algn="ctr" eaLnBrk="1" hangingPunct="1">
              <a:buNone/>
            </a:pPr>
            <a:r>
              <a:rPr lang="en-US" altLang="en-US" b="1" dirty="0"/>
              <a:t>R</a:t>
            </a:r>
            <a:r>
              <a:rPr lang="en-US" altLang="en-US" b="1" dirty="0" smtClean="0"/>
              <a:t>emember that anything but a clear and emphatic YES means </a:t>
            </a:r>
            <a:r>
              <a:rPr lang="en-US" altLang="en-US" b="1" i="1" u="sng" dirty="0" smtClean="0"/>
              <a:t>NO</a:t>
            </a:r>
            <a:r>
              <a:rPr lang="en-US" altLang="en-US" dirty="0" smtClean="0"/>
              <a:t>.</a:t>
            </a:r>
          </a:p>
          <a:p>
            <a:pPr eaLnBrk="1" hangingPunct="1">
              <a:buFont typeface="Wingdings" panose="05000000000000000000" pitchFamily="2" charset="2"/>
              <a:buChar char="§"/>
            </a:pPr>
            <a:endParaRPr lang="en-US" altLang="en-US" sz="3200" dirty="0" smtClean="0"/>
          </a:p>
          <a:p>
            <a:pPr marL="0" indent="0" eaLnBrk="1" hangingPunct="1">
              <a:buNone/>
            </a:pPr>
            <a:endParaRPr lang="en-US" altLang="en-US" sz="3200" dirty="0" smtClean="0"/>
          </a:p>
        </p:txBody>
      </p:sp>
    </p:spTree>
    <p:extLst>
      <p:ext uri="{BB962C8B-B14F-4D97-AF65-F5344CB8AC3E}">
        <p14:creationId xmlns:p14="http://schemas.microsoft.com/office/powerpoint/2010/main" val="26344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838200" y="914400"/>
            <a:ext cx="7924800" cy="1143000"/>
          </a:xfrm>
        </p:spPr>
        <p:txBody>
          <a:bodyPr/>
          <a:lstStyle/>
          <a:p>
            <a:pPr algn="ctr"/>
            <a:r>
              <a:rPr lang="en-US" altLang="en-US" sz="4000" dirty="0" smtClean="0"/>
              <a:t>Class Activity: </a:t>
            </a:r>
            <a:br>
              <a:rPr lang="en-US" altLang="en-US" sz="4000" dirty="0" smtClean="0"/>
            </a:br>
            <a:r>
              <a:rPr lang="en-US" altLang="en-US" sz="4000" dirty="0" smtClean="0"/>
              <a:t>Consent Scenarios</a:t>
            </a:r>
          </a:p>
        </p:txBody>
      </p:sp>
      <p:sp>
        <p:nvSpPr>
          <p:cNvPr id="3" name="TextBox 2"/>
          <p:cNvSpPr txBox="1"/>
          <p:nvPr/>
        </p:nvSpPr>
        <p:spPr>
          <a:xfrm>
            <a:off x="990600" y="2438400"/>
            <a:ext cx="7391400" cy="3323987"/>
          </a:xfrm>
          <a:prstGeom prst="rect">
            <a:avLst/>
          </a:prstGeom>
          <a:noFill/>
        </p:spPr>
        <p:txBody>
          <a:bodyPr>
            <a:spAutoFit/>
          </a:bodyPr>
          <a:lstStyle/>
          <a:p>
            <a:pPr>
              <a:spcAft>
                <a:spcPts val="1200"/>
              </a:spcAft>
              <a:defRPr/>
            </a:pPr>
            <a:r>
              <a:rPr lang="en-US" sz="2400" b="1" dirty="0" smtClean="0"/>
              <a:t>We’re going to look at what it’s like to ask for and give consent in a relationship. </a:t>
            </a:r>
            <a:endParaRPr lang="en-US" sz="2400" dirty="0"/>
          </a:p>
          <a:p>
            <a:pPr marL="457200" indent="-457200">
              <a:spcAft>
                <a:spcPts val="1200"/>
              </a:spcAft>
              <a:buAutoNum type="arabicPeriod"/>
              <a:defRPr/>
            </a:pPr>
            <a:r>
              <a:rPr lang="en-US" sz="2200" dirty="0" smtClean="0"/>
              <a:t>As a pair, you will receive a </a:t>
            </a:r>
            <a:r>
              <a:rPr lang="en-US" sz="2200" i="1" dirty="0" smtClean="0"/>
              <a:t>“Consent Scenario” </a:t>
            </a:r>
            <a:r>
              <a:rPr lang="en-US" sz="2200" dirty="0" smtClean="0"/>
              <a:t>card.</a:t>
            </a:r>
          </a:p>
          <a:p>
            <a:pPr marL="457200" indent="-457200">
              <a:spcAft>
                <a:spcPts val="1200"/>
              </a:spcAft>
              <a:buAutoNum type="arabicPeriod"/>
              <a:defRPr/>
            </a:pPr>
            <a:r>
              <a:rPr lang="en-US" sz="2200" dirty="0" smtClean="0"/>
              <a:t>Work together to create a brief</a:t>
            </a:r>
            <a:r>
              <a:rPr lang="en-US" sz="2200" i="1" dirty="0" smtClean="0"/>
              <a:t> </a:t>
            </a:r>
            <a:r>
              <a:rPr lang="en-US" sz="2200" dirty="0" smtClean="0"/>
              <a:t>skit, no more than 1-2 minutes, that you’ll share with the class. Please don’t tell the class what’s on your </a:t>
            </a:r>
            <a:r>
              <a:rPr lang="en-US" sz="2200" i="1" dirty="0" smtClean="0"/>
              <a:t>“Consent Scenario”</a:t>
            </a:r>
            <a:r>
              <a:rPr lang="en-US" sz="2200" dirty="0" smtClean="0"/>
              <a:t> card. </a:t>
            </a:r>
          </a:p>
          <a:p>
            <a:pPr marL="457200" indent="-457200">
              <a:spcAft>
                <a:spcPts val="1200"/>
              </a:spcAft>
              <a:buAutoNum type="arabicPeriod"/>
              <a:defRPr/>
            </a:pPr>
            <a:r>
              <a:rPr lang="en-US" sz="2200" dirty="0" smtClean="0"/>
              <a:t>You have 5 minutes to figure out how you will act out the scenario and demonstrate consent. </a:t>
            </a:r>
            <a:endParaRPr lang="en-US" sz="2200" dirty="0"/>
          </a:p>
        </p:txBody>
      </p:sp>
    </p:spTree>
    <p:extLst>
      <p:ext uri="{BB962C8B-B14F-4D97-AF65-F5344CB8AC3E}">
        <p14:creationId xmlns:p14="http://schemas.microsoft.com/office/powerpoint/2010/main" val="275390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762000" y="914400"/>
            <a:ext cx="7924800" cy="1143000"/>
          </a:xfrm>
        </p:spPr>
        <p:txBody>
          <a:bodyPr/>
          <a:lstStyle/>
          <a:p>
            <a:pPr algn="ctr"/>
            <a:r>
              <a:rPr lang="en-US" altLang="en-US" sz="4000" dirty="0" smtClean="0"/>
              <a:t>Class Activity: </a:t>
            </a:r>
            <a:br>
              <a:rPr lang="en-US" altLang="en-US" sz="4000" dirty="0" smtClean="0"/>
            </a:br>
            <a:r>
              <a:rPr lang="en-US" altLang="en-US" sz="4000" dirty="0" smtClean="0"/>
              <a:t>Consent Scenarios</a:t>
            </a:r>
          </a:p>
        </p:txBody>
      </p:sp>
      <p:sp>
        <p:nvSpPr>
          <p:cNvPr id="3" name="TextBox 2"/>
          <p:cNvSpPr txBox="1"/>
          <p:nvPr/>
        </p:nvSpPr>
        <p:spPr>
          <a:xfrm>
            <a:off x="762000" y="2438400"/>
            <a:ext cx="7620000" cy="3016210"/>
          </a:xfrm>
          <a:prstGeom prst="rect">
            <a:avLst/>
          </a:prstGeom>
          <a:noFill/>
        </p:spPr>
        <p:txBody>
          <a:bodyPr wrap="square">
            <a:spAutoFit/>
          </a:bodyPr>
          <a:lstStyle/>
          <a:p>
            <a:pPr>
              <a:spcAft>
                <a:spcPts val="1800"/>
              </a:spcAft>
              <a:defRPr/>
            </a:pPr>
            <a:r>
              <a:rPr lang="en-US" sz="3200" b="1" dirty="0" smtClean="0"/>
              <a:t>Each pair presents to the class. </a:t>
            </a:r>
            <a:endParaRPr lang="en-US" sz="3200" b="1" dirty="0"/>
          </a:p>
          <a:p>
            <a:pPr marL="342900" indent="-342900">
              <a:spcAft>
                <a:spcPts val="1800"/>
              </a:spcAft>
              <a:buFont typeface="Arial" panose="020B0604020202020204" pitchFamily="34" charset="0"/>
              <a:buChar char="•"/>
              <a:defRPr/>
            </a:pPr>
            <a:r>
              <a:rPr lang="en-US" sz="3200" dirty="0" smtClean="0"/>
              <a:t>Was consent clear? Why or why not?</a:t>
            </a:r>
          </a:p>
          <a:p>
            <a:pPr marL="342900" indent="-342900">
              <a:spcAft>
                <a:spcPts val="1800"/>
              </a:spcAft>
              <a:buFont typeface="Arial" panose="020B0604020202020204" pitchFamily="34" charset="0"/>
              <a:buChar char="•"/>
              <a:defRPr/>
            </a:pPr>
            <a:r>
              <a:rPr lang="en-US" sz="3200" dirty="0" smtClean="0"/>
              <a:t>Did you notice anything about your skits that might have perpetuated some gender stereotypes? </a:t>
            </a:r>
            <a:endParaRPr lang="en-US" sz="3200" dirty="0"/>
          </a:p>
        </p:txBody>
      </p:sp>
    </p:spTree>
    <p:extLst>
      <p:ext uri="{BB962C8B-B14F-4D97-AF65-F5344CB8AC3E}">
        <p14:creationId xmlns:p14="http://schemas.microsoft.com/office/powerpoint/2010/main" val="293223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722312" y="762000"/>
            <a:ext cx="7924800" cy="1219200"/>
          </a:xfrm>
        </p:spPr>
        <p:txBody>
          <a:bodyPr/>
          <a:lstStyle/>
          <a:p>
            <a:pPr algn="ctr" eaLnBrk="1" hangingPunct="1"/>
            <a:r>
              <a:rPr lang="en-US" altLang="en-US" sz="4800" dirty="0" smtClean="0">
                <a:solidFill>
                  <a:schemeClr val="tx1"/>
                </a:solidFill>
              </a:rPr>
              <a:t>Summary</a:t>
            </a:r>
            <a:endParaRPr lang="en-US" altLang="en-US" sz="5400" dirty="0" smtClean="0">
              <a:solidFill>
                <a:schemeClr val="tx1"/>
              </a:solidFill>
            </a:endParaRPr>
          </a:p>
        </p:txBody>
      </p:sp>
      <p:sp>
        <p:nvSpPr>
          <p:cNvPr id="8195" name="Rectangle 3"/>
          <p:cNvSpPr>
            <a:spLocks noGrp="1" noChangeArrowheads="1"/>
          </p:cNvSpPr>
          <p:nvPr>
            <p:ph type="body" idx="1"/>
          </p:nvPr>
        </p:nvSpPr>
        <p:spPr/>
        <p:txBody>
          <a:bodyPr/>
          <a:lstStyle/>
          <a:p>
            <a:pPr marL="0" indent="0" eaLnBrk="1" hangingPunct="1">
              <a:buNone/>
            </a:pPr>
            <a:endParaRPr lang="en-US" altLang="en-US" sz="3200" dirty="0" smtClean="0"/>
          </a:p>
          <a:p>
            <a:pPr marL="0" indent="0" algn="ctr" eaLnBrk="1" hangingPunct="1">
              <a:buNone/>
            </a:pPr>
            <a:r>
              <a:rPr lang="en-US" altLang="en-US" sz="3200" b="1" dirty="0" smtClean="0"/>
              <a:t>Everyone has the right and responsibility to say what they do and do not want to do in a relationship, regardless of gender.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altLang="en-US" sz="4800" dirty="0" smtClean="0">
                <a:solidFill>
                  <a:schemeClr val="tx1"/>
                </a:solidFill>
              </a:rPr>
              <a:t>Homework</a:t>
            </a:r>
            <a:r>
              <a:rPr lang="en-US" altLang="en-US" sz="5400" dirty="0" smtClean="0">
                <a:solidFill>
                  <a:schemeClr val="tx1"/>
                </a:solidFill>
              </a:rPr>
              <a:t> </a:t>
            </a:r>
          </a:p>
        </p:txBody>
      </p:sp>
      <p:sp>
        <p:nvSpPr>
          <p:cNvPr id="8195" name="Rectangle 3"/>
          <p:cNvSpPr>
            <a:spLocks noGrp="1" noChangeArrowheads="1"/>
          </p:cNvSpPr>
          <p:nvPr>
            <p:ph type="body" idx="1"/>
          </p:nvPr>
        </p:nvSpPr>
        <p:spPr/>
        <p:txBody>
          <a:bodyPr/>
          <a:lstStyle/>
          <a:p>
            <a:pPr marL="514350" indent="-514350" eaLnBrk="1" hangingPunct="1">
              <a:spcAft>
                <a:spcPts val="1800"/>
              </a:spcAft>
              <a:buFont typeface="+mj-lt"/>
              <a:buAutoNum type="arabicPeriod"/>
            </a:pPr>
            <a:r>
              <a:rPr lang="en-US" altLang="en-US" sz="3200" dirty="0" smtClean="0"/>
              <a:t>Read and think about the instructions on the </a:t>
            </a:r>
            <a:r>
              <a:rPr lang="en-US" altLang="en-US" sz="3200" i="1" dirty="0" smtClean="0"/>
              <a:t>“Putting It Into </a:t>
            </a:r>
            <a:r>
              <a:rPr lang="en-US" altLang="en-US" sz="3200" i="1" dirty="0"/>
              <a:t>Practice: Getting and Giving </a:t>
            </a:r>
            <a:r>
              <a:rPr lang="en-US" altLang="en-US" sz="3200" i="1" dirty="0" smtClean="0"/>
              <a:t>Consent” </a:t>
            </a:r>
            <a:r>
              <a:rPr lang="en-US" altLang="en-US" sz="3200" dirty="0" smtClean="0"/>
              <a:t>worksheet.</a:t>
            </a:r>
          </a:p>
          <a:p>
            <a:pPr marL="514350" indent="-514350" eaLnBrk="1" hangingPunct="1">
              <a:buFont typeface="+mj-lt"/>
              <a:buAutoNum type="arabicPeriod"/>
            </a:pPr>
            <a:r>
              <a:rPr lang="en-US" altLang="en-US" sz="3200" dirty="0" smtClean="0"/>
              <a:t>Be prepared to hand this in completed in one week. </a:t>
            </a:r>
            <a:endParaRPr lang="en-US" altLang="en-US" sz="3200" dirty="0"/>
          </a:p>
          <a:p>
            <a:pPr marL="514350" indent="-514350" eaLnBrk="1" hangingPunct="1">
              <a:buFont typeface="+mj-lt"/>
              <a:buAutoNum type="arabicPeriod"/>
            </a:pPr>
            <a:endParaRPr lang="en-US" altLang="en-US" sz="3200" dirty="0" smtClean="0"/>
          </a:p>
        </p:txBody>
      </p:sp>
    </p:spTree>
    <p:extLst>
      <p:ext uri="{BB962C8B-B14F-4D97-AF65-F5344CB8AC3E}">
        <p14:creationId xmlns:p14="http://schemas.microsoft.com/office/powerpoint/2010/main" val="12384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altLang="en-US" sz="4800" dirty="0" smtClean="0">
                <a:solidFill>
                  <a:schemeClr val="tx1"/>
                </a:solidFill>
              </a:rPr>
              <a:t>Exit Slip</a:t>
            </a:r>
            <a:endParaRPr lang="en-US" altLang="en-US" sz="5400" dirty="0" smtClean="0">
              <a:solidFill>
                <a:schemeClr val="tx1"/>
              </a:solidFill>
            </a:endParaRPr>
          </a:p>
        </p:txBody>
      </p:sp>
      <p:sp>
        <p:nvSpPr>
          <p:cNvPr id="8195" name="Rectangle 3"/>
          <p:cNvSpPr>
            <a:spLocks noGrp="1" noChangeArrowheads="1"/>
          </p:cNvSpPr>
          <p:nvPr>
            <p:ph type="body" idx="1"/>
          </p:nvPr>
        </p:nvSpPr>
        <p:spPr/>
        <p:txBody>
          <a:bodyPr/>
          <a:lstStyle/>
          <a:p>
            <a:pPr marL="0" indent="0" eaLnBrk="1" hangingPunct="1">
              <a:buNone/>
            </a:pPr>
            <a:endParaRPr lang="en-US" altLang="en-US" sz="3200" dirty="0" smtClean="0"/>
          </a:p>
          <a:p>
            <a:pPr marL="0" indent="0" algn="ctr" eaLnBrk="1" hangingPunct="1">
              <a:buNone/>
            </a:pPr>
            <a:r>
              <a:rPr lang="en-US" altLang="en-US" sz="3200" b="1" dirty="0" smtClean="0"/>
              <a:t>Complete the “</a:t>
            </a:r>
            <a:r>
              <a:rPr lang="en-US" altLang="en-US" sz="3200" b="1" i="1" dirty="0" smtClean="0"/>
              <a:t>Exit Slip” </a:t>
            </a:r>
            <a:r>
              <a:rPr lang="en-US" altLang="en-US" sz="3200" b="1" dirty="0" smtClean="0"/>
              <a:t>and hand it in before you leave class.</a:t>
            </a:r>
          </a:p>
        </p:txBody>
      </p:sp>
    </p:spTree>
    <p:extLst>
      <p:ext uri="{BB962C8B-B14F-4D97-AF65-F5344CB8AC3E}">
        <p14:creationId xmlns:p14="http://schemas.microsoft.com/office/powerpoint/2010/main" val="343484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Bef>
                <a:spcPts val="1800"/>
              </a:spcBef>
            </a:pPr>
            <a:r>
              <a:rPr lang="en-US" altLang="en-US" dirty="0"/>
              <a:t>Let’s review our ground rules and procedures as a class.</a:t>
            </a:r>
          </a:p>
          <a:p>
            <a:pPr eaLnBrk="1" hangingPunct="1">
              <a:spcBef>
                <a:spcPts val="1800"/>
              </a:spcBef>
            </a:pPr>
            <a:r>
              <a:rPr lang="en-US" altLang="en-US" dirty="0"/>
              <a:t>Remember to use the Anonymous Question Box!</a:t>
            </a:r>
          </a:p>
        </p:txBody>
      </p:sp>
    </p:spTree>
    <p:extLst>
      <p:ext uri="{BB962C8B-B14F-4D97-AF65-F5344CB8AC3E}">
        <p14:creationId xmlns:p14="http://schemas.microsoft.com/office/powerpoint/2010/main" val="28264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6147" name="Rectangle 3"/>
          <p:cNvSpPr>
            <a:spLocks noGrp="1" noChangeArrowheads="1"/>
          </p:cNvSpPr>
          <p:nvPr>
            <p:ph type="body" idx="1"/>
          </p:nvPr>
        </p:nvSpPr>
        <p:spPr/>
        <p:txBody>
          <a:bodyPr/>
          <a:lstStyle/>
          <a:p>
            <a:pPr eaLnBrk="1" hangingPunct="1">
              <a:spcAft>
                <a:spcPts val="1200"/>
              </a:spcAft>
              <a:buFont typeface="Arial" panose="020B0604020202020204" pitchFamily="34" charset="0"/>
              <a:buChar char="•"/>
            </a:pPr>
            <a:r>
              <a:rPr lang="en-US" altLang="en-US" dirty="0" smtClean="0"/>
              <a:t>As you grow older, you may find yourselves in more complex situations.</a:t>
            </a:r>
          </a:p>
          <a:p>
            <a:pPr eaLnBrk="1" hangingPunct="1">
              <a:spcAft>
                <a:spcPts val="1200"/>
              </a:spcAft>
              <a:buFont typeface="Arial" panose="020B0604020202020204" pitchFamily="34" charset="0"/>
              <a:buChar char="•"/>
            </a:pPr>
            <a:r>
              <a:rPr lang="en-US" altLang="en-US" dirty="0" smtClean="0"/>
              <a:t>That makes it hard to figure out the right thing to do sometimes! </a:t>
            </a:r>
          </a:p>
          <a:p>
            <a:pPr eaLnBrk="1" hangingPunct="1">
              <a:spcAft>
                <a:spcPts val="1200"/>
              </a:spcAft>
              <a:buFont typeface="Arial" panose="020B0604020202020204" pitchFamily="34" charset="0"/>
              <a:buChar char="•"/>
            </a:pPr>
            <a:r>
              <a:rPr lang="en-US" altLang="en-US" dirty="0" smtClean="0"/>
              <a:t>Some of these situations involve </a:t>
            </a:r>
            <a:r>
              <a:rPr lang="en-US" altLang="en-US" b="1" i="1" dirty="0" smtClean="0"/>
              <a:t>consent</a:t>
            </a:r>
            <a:r>
              <a:rPr lang="en-US" altLang="en-US" dirty="0" smtClean="0"/>
              <a:t>. </a:t>
            </a:r>
            <a:endParaRPr lang="en-US" altLang="en-US" dirty="0"/>
          </a:p>
          <a:p>
            <a:pPr eaLnBrk="1" hangingPunct="1">
              <a:spcAft>
                <a:spcPts val="1200"/>
              </a:spcAft>
              <a:buFont typeface="Arial" panose="020B0604020202020204" pitchFamily="34" charset="0"/>
              <a:buChar char="•"/>
            </a:pPr>
            <a:r>
              <a:rPr lang="en-US" altLang="en-US" dirty="0" smtClean="0"/>
              <a:t>What does the word “consent” mean? What does it mean to “give consent”?</a:t>
            </a:r>
          </a:p>
          <a:p>
            <a:pPr eaLnBrk="1" hangingPunct="1">
              <a:buFont typeface="Wingdings" panose="05000000000000000000" pitchFamily="2" charset="2"/>
              <a:buChar char="§"/>
            </a:pPr>
            <a:endParaRPr lang="en-US" alt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algn="ctr" eaLnBrk="1" hangingPunct="1"/>
            <a:r>
              <a:rPr lang="en-US" altLang="en-US" sz="4000" dirty="0" smtClean="0"/>
              <a:t>Consent Video 1</a:t>
            </a:r>
          </a:p>
        </p:txBody>
      </p:sp>
      <p:sp>
        <p:nvSpPr>
          <p:cNvPr id="7171" name="Rectangle 3"/>
          <p:cNvSpPr>
            <a:spLocks noGrp="1" noChangeArrowheads="1"/>
          </p:cNvSpPr>
          <p:nvPr>
            <p:ph type="body" idx="1"/>
          </p:nvPr>
        </p:nvSpPr>
        <p:spPr>
          <a:xfrm>
            <a:off x="762000" y="2362200"/>
            <a:ext cx="7769225" cy="3724275"/>
          </a:xfrm>
        </p:spPr>
        <p:txBody>
          <a:bodyPr/>
          <a:lstStyle/>
          <a:p>
            <a:pPr marL="514350" indent="-514350" eaLnBrk="1" hangingPunct="1">
              <a:spcAft>
                <a:spcPts val="2400"/>
              </a:spcAft>
              <a:buFont typeface="+mj-lt"/>
              <a:buAutoNum type="arabicPeriod"/>
            </a:pPr>
            <a:r>
              <a:rPr lang="en-US" altLang="en-US" dirty="0" smtClean="0"/>
              <a:t>Play the video “</a:t>
            </a:r>
            <a:r>
              <a:rPr lang="en-US" altLang="en-US" dirty="0" smtClean="0">
                <a:hlinkClick r:id="rId3"/>
              </a:rPr>
              <a:t>2 Minutes Will Change the Way You Think About Consent</a:t>
            </a:r>
            <a:r>
              <a:rPr lang="en-US" altLang="en-US" dirty="0" smtClean="0"/>
              <a:t>”.</a:t>
            </a:r>
          </a:p>
          <a:p>
            <a:pPr marL="514350" indent="-514350" eaLnBrk="1" hangingPunct="1">
              <a:spcBef>
                <a:spcPts val="1800"/>
              </a:spcBef>
              <a:buFont typeface="+mj-lt"/>
              <a:buAutoNum type="arabicPeriod"/>
            </a:pPr>
            <a:r>
              <a:rPr lang="en-US" altLang="en-US" dirty="0" smtClean="0"/>
              <a:t>What are your reactions to this video?</a:t>
            </a:r>
          </a:p>
          <a:p>
            <a:pPr eaLnBrk="1" hangingPunct="1">
              <a:buFont typeface="Wingdings" panose="05000000000000000000" pitchFamily="2" charset="2"/>
              <a:buChar char="§"/>
            </a:pPr>
            <a:endParaRPr lang="en-US" alt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685800"/>
            <a:ext cx="7391400" cy="1371600"/>
          </a:xfrm>
        </p:spPr>
        <p:txBody>
          <a:bodyPr/>
          <a:lstStyle/>
          <a:p>
            <a:pPr algn="ctr" eaLnBrk="1" hangingPunct="1"/>
            <a:r>
              <a:rPr lang="en-US" altLang="en-US" sz="4000" dirty="0"/>
              <a:t>Consent Video </a:t>
            </a:r>
            <a:r>
              <a:rPr lang="en-US" altLang="en-US" sz="4000" dirty="0" smtClean="0"/>
              <a:t>1: </a:t>
            </a:r>
            <a:br>
              <a:rPr lang="en-US" altLang="en-US" sz="4000" dirty="0" smtClean="0"/>
            </a:br>
            <a:r>
              <a:rPr lang="en-US" altLang="en-US" sz="4000" dirty="0" smtClean="0"/>
              <a:t>Discussion</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762000" y="2362200"/>
            <a:ext cx="7845425" cy="4257675"/>
          </a:xfrm>
        </p:spPr>
        <p:txBody>
          <a:bodyPr/>
          <a:lstStyle/>
          <a:p>
            <a:pPr marL="514350" indent="-514350" eaLnBrk="1" hangingPunct="1">
              <a:spcAft>
                <a:spcPts val="1800"/>
              </a:spcAft>
              <a:buFont typeface="+mj-lt"/>
              <a:buAutoNum type="arabicPeriod"/>
            </a:pPr>
            <a:r>
              <a:rPr lang="en-US" altLang="en-US" dirty="0" smtClean="0"/>
              <a:t>The ConsentBot says her first attempt was “coercion.” What does that mean?</a:t>
            </a:r>
          </a:p>
          <a:p>
            <a:pPr marL="514350" indent="-514350" eaLnBrk="1" hangingPunct="1">
              <a:spcAft>
                <a:spcPts val="1800"/>
              </a:spcAft>
              <a:buFont typeface="+mj-lt"/>
              <a:buAutoNum type="arabicPeriod"/>
            </a:pPr>
            <a:r>
              <a:rPr lang="en-US" altLang="en-US" dirty="0" smtClean="0"/>
              <a:t>What did she do that was coercive?</a:t>
            </a:r>
          </a:p>
          <a:p>
            <a:pPr marL="0" indent="0" algn="ctr" eaLnBrk="1" hangingPunct="1">
              <a:buNone/>
            </a:pPr>
            <a:r>
              <a:rPr lang="en-US" altLang="en-US" b="1" i="1" dirty="0" smtClean="0"/>
              <a:t>Remember, consent must be voluntary, which means a person has to want to give consent.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98512" y="762000"/>
            <a:ext cx="7391400" cy="1295400"/>
          </a:xfrm>
        </p:spPr>
        <p:txBody>
          <a:bodyPr/>
          <a:lstStyle/>
          <a:p>
            <a:pPr algn="ctr" eaLnBrk="1" hangingPunct="1"/>
            <a:r>
              <a:rPr lang="en-US" altLang="en-US" sz="4000" dirty="0"/>
              <a:t>Consent Video 1: </a:t>
            </a:r>
            <a:br>
              <a:rPr lang="en-US" altLang="en-US" sz="4000" dirty="0"/>
            </a:br>
            <a:r>
              <a:rPr lang="en-US" altLang="en-US" sz="4000" dirty="0" smtClean="0"/>
              <a:t>Discussion, Continued</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798512" y="2286000"/>
            <a:ext cx="7616825" cy="4257675"/>
          </a:xfrm>
        </p:spPr>
        <p:txBody>
          <a:bodyPr/>
          <a:lstStyle/>
          <a:p>
            <a:pPr marL="514350" indent="-514350" eaLnBrk="1" hangingPunct="1">
              <a:spcAft>
                <a:spcPts val="1800"/>
              </a:spcAft>
              <a:buFont typeface="+mj-lt"/>
              <a:buAutoNum type="arabicPeriod" startAt="3"/>
            </a:pPr>
            <a:r>
              <a:rPr lang="en-US" altLang="en-US" dirty="0" smtClean="0"/>
              <a:t>When she goes to visit her friend Jonathon, the ConsentBot says it’s not consent because he’s “incapacitated.” What does that mean?</a:t>
            </a:r>
          </a:p>
          <a:p>
            <a:pPr marL="0" indent="0" algn="ctr" eaLnBrk="1" hangingPunct="1">
              <a:buNone/>
            </a:pPr>
            <a:r>
              <a:rPr lang="en-US" altLang="en-US" b="1" i="1" dirty="0" smtClean="0"/>
              <a:t>Jonathon was asleep, so he would not have been completely aware of what he was saying. The same thing goes if someone is drunk or using drugs.</a:t>
            </a:r>
          </a:p>
        </p:txBody>
      </p:sp>
    </p:spTree>
    <p:extLst>
      <p:ext uri="{BB962C8B-B14F-4D97-AF65-F5344CB8AC3E}">
        <p14:creationId xmlns:p14="http://schemas.microsoft.com/office/powerpoint/2010/main" val="291959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685800" y="762000"/>
            <a:ext cx="7391400" cy="1371600"/>
          </a:xfrm>
        </p:spPr>
        <p:txBody>
          <a:bodyPr/>
          <a:lstStyle/>
          <a:p>
            <a:pPr algn="ctr" eaLnBrk="1" hangingPunct="1"/>
            <a:r>
              <a:rPr lang="en-US" altLang="en-US" sz="4000" dirty="0"/>
              <a:t>Consent Video 1: </a:t>
            </a:r>
            <a:br>
              <a:rPr lang="en-US" altLang="en-US" sz="4000" dirty="0"/>
            </a:br>
            <a:r>
              <a:rPr lang="en-US" altLang="en-US" sz="4000" dirty="0"/>
              <a:t>Discussion, Continued</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762000" y="2362200"/>
            <a:ext cx="7616825" cy="4257675"/>
          </a:xfrm>
        </p:spPr>
        <p:txBody>
          <a:bodyPr/>
          <a:lstStyle/>
          <a:p>
            <a:pPr marL="514350" indent="-514350" eaLnBrk="1" hangingPunct="1">
              <a:spcAft>
                <a:spcPts val="1800"/>
              </a:spcAft>
              <a:buFont typeface="+mj-lt"/>
              <a:buAutoNum type="arabicPeriod" startAt="4"/>
            </a:pPr>
            <a:r>
              <a:rPr lang="en-US" altLang="en-US" dirty="0" smtClean="0"/>
              <a:t>What do you think of the example when she is in the library and asks the person wearing the headphones for their phone and they don’t respond—and she assumes she has consent because that person did not say no? </a:t>
            </a:r>
          </a:p>
          <a:p>
            <a:pPr marL="514350" indent="-514350" eaLnBrk="1" hangingPunct="1">
              <a:buFont typeface="+mj-lt"/>
              <a:buAutoNum type="arabicPeriod" startAt="4"/>
            </a:pPr>
            <a:r>
              <a:rPr lang="en-US" altLang="en-US" dirty="0" smtClean="0"/>
              <a:t>Why isn’t that the same thing as having consent? </a:t>
            </a:r>
          </a:p>
        </p:txBody>
      </p:sp>
    </p:spTree>
    <p:extLst>
      <p:ext uri="{BB962C8B-B14F-4D97-AF65-F5344CB8AC3E}">
        <p14:creationId xmlns:p14="http://schemas.microsoft.com/office/powerpoint/2010/main" val="189528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685800" y="838200"/>
            <a:ext cx="7467600" cy="1295400"/>
          </a:xfrm>
        </p:spPr>
        <p:txBody>
          <a:bodyPr/>
          <a:lstStyle/>
          <a:p>
            <a:pPr algn="ctr" eaLnBrk="1" hangingPunct="1"/>
            <a:r>
              <a:rPr lang="en-US" altLang="en-US" sz="4000" dirty="0"/>
              <a:t>Consent Video 1: </a:t>
            </a:r>
            <a:br>
              <a:rPr lang="en-US" altLang="en-US" sz="4000" dirty="0"/>
            </a:br>
            <a:r>
              <a:rPr lang="en-US" altLang="en-US" sz="4000" dirty="0"/>
              <a:t>Discussion, Continued</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723418" y="2286000"/>
            <a:ext cx="7616825" cy="4257675"/>
          </a:xfrm>
        </p:spPr>
        <p:txBody>
          <a:bodyPr/>
          <a:lstStyle/>
          <a:p>
            <a:pPr marL="514350" indent="-514350" eaLnBrk="1" hangingPunct="1">
              <a:spcAft>
                <a:spcPts val="1800"/>
              </a:spcAft>
              <a:buFont typeface="+mj-lt"/>
              <a:buAutoNum type="arabicPeriod" startAt="6"/>
            </a:pPr>
            <a:r>
              <a:rPr lang="en-US" altLang="en-US" dirty="0" smtClean="0"/>
              <a:t>Has anyone ever been in a situation where they haven’t wanted to do something but a friend said, “It’s fine, just do it”? How did that feel? </a:t>
            </a:r>
            <a:endParaRPr lang="en-US" altLang="en-US" dirty="0"/>
          </a:p>
          <a:p>
            <a:pPr marL="514350" indent="-514350" eaLnBrk="1" hangingPunct="1">
              <a:spcAft>
                <a:spcPts val="1800"/>
              </a:spcAft>
              <a:buFont typeface="+mj-lt"/>
              <a:buAutoNum type="arabicPeriod" startAt="6"/>
            </a:pPr>
            <a:r>
              <a:rPr lang="en-US" altLang="en-US" dirty="0" smtClean="0"/>
              <a:t>Why did the ConsentBot say that wasn’t consent?</a:t>
            </a:r>
          </a:p>
          <a:p>
            <a:pPr marL="0" indent="0" eaLnBrk="1" hangingPunct="1">
              <a:buNone/>
            </a:pPr>
            <a:endParaRPr lang="en-US" altLang="en-US" sz="3200" dirty="0" smtClean="0"/>
          </a:p>
        </p:txBody>
      </p:sp>
    </p:spTree>
    <p:extLst>
      <p:ext uri="{BB962C8B-B14F-4D97-AF65-F5344CB8AC3E}">
        <p14:creationId xmlns:p14="http://schemas.microsoft.com/office/powerpoint/2010/main" val="233772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98512" y="762000"/>
            <a:ext cx="7391400" cy="1295400"/>
          </a:xfrm>
        </p:spPr>
        <p:txBody>
          <a:bodyPr/>
          <a:lstStyle/>
          <a:p>
            <a:pPr algn="ctr" eaLnBrk="1" hangingPunct="1"/>
            <a:r>
              <a:rPr lang="en-US" altLang="en-US" sz="4000" dirty="0"/>
              <a:t>Consent Video 1: </a:t>
            </a:r>
            <a:br>
              <a:rPr lang="en-US" altLang="en-US" sz="4000" dirty="0"/>
            </a:br>
            <a:r>
              <a:rPr lang="en-US" altLang="en-US" sz="4000" dirty="0"/>
              <a:t>Discussion, Continued</a:t>
            </a:r>
            <a:endParaRPr lang="en-US" altLang="en-US" sz="4000" dirty="0" smtClean="0">
              <a:solidFill>
                <a:schemeClr val="tx1"/>
              </a:solidFill>
            </a:endParaRPr>
          </a:p>
        </p:txBody>
      </p:sp>
      <p:sp>
        <p:nvSpPr>
          <p:cNvPr id="6147" name="Rectangle 3"/>
          <p:cNvSpPr>
            <a:spLocks noGrp="1" noChangeArrowheads="1"/>
          </p:cNvSpPr>
          <p:nvPr>
            <p:ph type="body" idx="1"/>
          </p:nvPr>
        </p:nvSpPr>
        <p:spPr>
          <a:xfrm>
            <a:off x="685800" y="2286000"/>
            <a:ext cx="7616825" cy="4257675"/>
          </a:xfrm>
        </p:spPr>
        <p:txBody>
          <a:bodyPr/>
          <a:lstStyle/>
          <a:p>
            <a:pPr marL="514350" indent="-514350" eaLnBrk="1" hangingPunct="1">
              <a:spcAft>
                <a:spcPts val="1800"/>
              </a:spcAft>
              <a:buFont typeface="+mj-lt"/>
              <a:buAutoNum type="arabicPeriod" startAt="8"/>
            </a:pPr>
            <a:r>
              <a:rPr lang="en-US" altLang="en-US" dirty="0" smtClean="0"/>
              <a:t>What did you notice in the last exchange, which the ConsentBot finally agrees is consent? </a:t>
            </a:r>
          </a:p>
          <a:p>
            <a:pPr marL="0" indent="0" algn="ctr" eaLnBrk="1" hangingPunct="1">
              <a:buNone/>
            </a:pPr>
            <a:r>
              <a:rPr lang="en-US" altLang="en-US" b="1" i="1" dirty="0" smtClean="0"/>
              <a:t>The ConsentBot said that this was clear consent and it was also healthy, clear communication. </a:t>
            </a:r>
          </a:p>
          <a:p>
            <a:pPr marL="0" indent="0" eaLnBrk="1" hangingPunct="1">
              <a:buNone/>
            </a:pPr>
            <a:endParaRPr lang="en-US" altLang="en-US" sz="3200" dirty="0" smtClean="0"/>
          </a:p>
        </p:txBody>
      </p:sp>
    </p:spTree>
    <p:extLst>
      <p:ext uri="{BB962C8B-B14F-4D97-AF65-F5344CB8AC3E}">
        <p14:creationId xmlns:p14="http://schemas.microsoft.com/office/powerpoint/2010/main" val="423412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481</TotalTime>
  <Words>783</Words>
  <Application>Microsoft Office PowerPoint</Application>
  <PresentationFormat>On-screen Show (4:3)</PresentationFormat>
  <Paragraphs>69</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Capsules</vt:lpstr>
      <vt:lpstr>Rights, Respect, Responsibility (High School)</vt:lpstr>
      <vt:lpstr>Reminders</vt:lpstr>
      <vt:lpstr>Introduction</vt:lpstr>
      <vt:lpstr>Consent Video 1</vt:lpstr>
      <vt:lpstr>Consent Video 1:  Discussion</vt:lpstr>
      <vt:lpstr>Consent Video 1:  Discussion, Continued</vt:lpstr>
      <vt:lpstr>Consent Video 1:  Discussion, Continued</vt:lpstr>
      <vt:lpstr>Consent Video 1:  Discussion, Continued</vt:lpstr>
      <vt:lpstr>Consent Video 1:  Discussion, Continued</vt:lpstr>
      <vt:lpstr>Consent Video 2</vt:lpstr>
      <vt:lpstr>Consent Video 3</vt:lpstr>
      <vt:lpstr>Consent Video 3:  Discussion</vt:lpstr>
      <vt:lpstr>Consent Video 3: Summary</vt:lpstr>
      <vt:lpstr>Class Activity:  Consent Scenarios</vt:lpstr>
      <vt:lpstr>Class Activity:  Consent Scenarios</vt:lpstr>
      <vt:lpstr>Summary</vt:lpstr>
      <vt:lpstr>Homework </vt:lpstr>
      <vt:lpstr>Exit Slip</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56</cp:revision>
  <dcterms:created xsi:type="dcterms:W3CDTF">2007-06-29T16:58:08Z</dcterms:created>
  <dcterms:modified xsi:type="dcterms:W3CDTF">2018-08-07T16:32:48Z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