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3"/>
  </p:notesMasterIdLst>
  <p:handoutMasterIdLst>
    <p:handoutMasterId r:id="rId14"/>
  </p:handoutMasterIdLst>
  <p:sldIdLst>
    <p:sldId id="256" r:id="rId2"/>
    <p:sldId id="311" r:id="rId3"/>
    <p:sldId id="262" r:id="rId4"/>
    <p:sldId id="312" r:id="rId5"/>
    <p:sldId id="330" r:id="rId6"/>
    <p:sldId id="335" r:id="rId7"/>
    <p:sldId id="344" r:id="rId8"/>
    <p:sldId id="343" r:id="rId9"/>
    <p:sldId id="336" r:id="rId10"/>
    <p:sldId id="345" r:id="rId11"/>
    <p:sldId id="346" r:id="rId12"/>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94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640" autoAdjust="0"/>
  </p:normalViewPr>
  <p:slideViewPr>
    <p:cSldViewPr>
      <p:cViewPr varScale="1">
        <p:scale>
          <a:sx n="83" d="100"/>
          <a:sy n="83" d="100"/>
        </p:scale>
        <p:origin x="181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09662D9D-C69E-40C7-8973-3433E86560E9}" type="datetimeFigureOut">
              <a:rPr lang="en-US" smtClean="0"/>
              <a:t>10/30/2018</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DAB464DE-E784-4C57-8FA0-FC8DE0E2C323}" type="slidenum">
              <a:rPr lang="en-US" smtClean="0"/>
              <a:t>‹#›</a:t>
            </a:fld>
            <a:endParaRPr lang="en-US"/>
          </a:p>
        </p:txBody>
      </p:sp>
    </p:spTree>
    <p:extLst>
      <p:ext uri="{BB962C8B-B14F-4D97-AF65-F5344CB8AC3E}">
        <p14:creationId xmlns:p14="http://schemas.microsoft.com/office/powerpoint/2010/main" val="3122899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atin typeface="Arial" charset="0"/>
              </a:defRPr>
            </a:lvl1pPr>
          </a:lstStyle>
          <a:p>
            <a:pPr>
              <a:defRPr/>
            </a:pPr>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atin typeface="Arial" charset="0"/>
              </a:defRPr>
            </a:lvl1pPr>
          </a:lstStyle>
          <a:p>
            <a:pPr>
              <a:defRPr/>
            </a:pPr>
            <a:fld id="{95D8E51C-F8A4-4339-A0D4-20C11F8932E8}" type="datetimeFigureOut">
              <a:rPr lang="en-US"/>
              <a:pPr>
                <a:defRPr/>
              </a:pPr>
              <a:t>10/30/2018</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smtClean="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a:defRPr sz="1300"/>
            </a:lvl1pPr>
          </a:lstStyle>
          <a:p>
            <a:fld id="{6563677F-0FE0-49C7-8BAF-3AB461E0F439}" type="slidenum">
              <a:rPr lang="en-US" altLang="en-US"/>
              <a:pPr/>
              <a:t>‹#›</a:t>
            </a:fld>
            <a:endParaRPr lang="en-US" altLang="en-US" dirty="0"/>
          </a:p>
        </p:txBody>
      </p:sp>
    </p:spTree>
    <p:extLst>
      <p:ext uri="{BB962C8B-B14F-4D97-AF65-F5344CB8AC3E}">
        <p14:creationId xmlns:p14="http://schemas.microsoft.com/office/powerpoint/2010/main" val="888586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Refer to the chart poster you made for Ground Rules in Lesson 1. Remind students about the anonymous question box and any other procedures for your classroom. </a:t>
            </a: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85372" indent="-302066">
              <a:defRPr>
                <a:solidFill>
                  <a:schemeClr val="tx1"/>
                </a:solidFill>
                <a:latin typeface="Arial" panose="020B0604020202020204" pitchFamily="34" charset="0"/>
              </a:defRPr>
            </a:lvl2pPr>
            <a:lvl3pPr marL="1208265" indent="-241653">
              <a:defRPr>
                <a:solidFill>
                  <a:schemeClr val="tx1"/>
                </a:solidFill>
                <a:latin typeface="Arial" panose="020B0604020202020204" pitchFamily="34" charset="0"/>
              </a:defRPr>
            </a:lvl3pPr>
            <a:lvl4pPr marL="1691571" indent="-241653">
              <a:defRPr>
                <a:solidFill>
                  <a:schemeClr val="tx1"/>
                </a:solidFill>
                <a:latin typeface="Arial" panose="020B0604020202020204" pitchFamily="34" charset="0"/>
              </a:defRPr>
            </a:lvl4pPr>
            <a:lvl5pPr marL="2174878" indent="-241653">
              <a:defRPr>
                <a:solidFill>
                  <a:schemeClr val="tx1"/>
                </a:solidFill>
                <a:latin typeface="Arial" panose="020B0604020202020204" pitchFamily="34" charset="0"/>
              </a:defRPr>
            </a:lvl5pPr>
            <a:lvl6pPr marL="2658184" indent="-241653" eaLnBrk="0" fontAlgn="base" hangingPunct="0">
              <a:spcBef>
                <a:spcPct val="0"/>
              </a:spcBef>
              <a:spcAft>
                <a:spcPct val="0"/>
              </a:spcAft>
              <a:defRPr>
                <a:solidFill>
                  <a:schemeClr val="tx1"/>
                </a:solidFill>
                <a:latin typeface="Arial" panose="020B0604020202020204" pitchFamily="34" charset="0"/>
              </a:defRPr>
            </a:lvl6pPr>
            <a:lvl7pPr marL="3141490" indent="-241653" eaLnBrk="0" fontAlgn="base" hangingPunct="0">
              <a:spcBef>
                <a:spcPct val="0"/>
              </a:spcBef>
              <a:spcAft>
                <a:spcPct val="0"/>
              </a:spcAft>
              <a:defRPr>
                <a:solidFill>
                  <a:schemeClr val="tx1"/>
                </a:solidFill>
                <a:latin typeface="Arial" panose="020B0604020202020204" pitchFamily="34" charset="0"/>
              </a:defRPr>
            </a:lvl7pPr>
            <a:lvl8pPr marL="3624796" indent="-241653" eaLnBrk="0" fontAlgn="base" hangingPunct="0">
              <a:spcBef>
                <a:spcPct val="0"/>
              </a:spcBef>
              <a:spcAft>
                <a:spcPct val="0"/>
              </a:spcAft>
              <a:defRPr>
                <a:solidFill>
                  <a:schemeClr val="tx1"/>
                </a:solidFill>
                <a:latin typeface="Arial" panose="020B0604020202020204" pitchFamily="34" charset="0"/>
              </a:defRPr>
            </a:lvl8pPr>
            <a:lvl9pPr marL="4108102" indent="-241653" eaLnBrk="0" fontAlgn="base" hangingPunct="0">
              <a:spcBef>
                <a:spcPct val="0"/>
              </a:spcBef>
              <a:spcAft>
                <a:spcPct val="0"/>
              </a:spcAft>
              <a:defRPr>
                <a:solidFill>
                  <a:schemeClr val="tx1"/>
                </a:solidFill>
                <a:latin typeface="Arial" panose="020B0604020202020204" pitchFamily="34" charset="0"/>
              </a:defRPr>
            </a:lvl9pPr>
          </a:lstStyle>
          <a:p>
            <a:fld id="{CC6493C7-BF50-4BC1-83FA-065E6563ABAD}" type="slidenum">
              <a:rPr lang="en-US" altLang="en-US" smtClean="0"/>
              <a:pPr/>
              <a:t>2</a:t>
            </a:fld>
            <a:endParaRPr lang="en-US" altLang="en-US" smtClean="0"/>
          </a:p>
        </p:txBody>
      </p:sp>
    </p:spTree>
    <p:extLst>
      <p:ext uri="{BB962C8B-B14F-4D97-AF65-F5344CB8AC3E}">
        <p14:creationId xmlns:p14="http://schemas.microsoft.com/office/powerpoint/2010/main" val="872133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63677F-0FE0-49C7-8BAF-3AB461E0F439}" type="slidenum">
              <a:rPr lang="en-US" altLang="en-US" smtClean="0"/>
              <a:pPr/>
              <a:t>5</a:t>
            </a:fld>
            <a:endParaRPr lang="en-US" altLang="en-US" dirty="0"/>
          </a:p>
        </p:txBody>
      </p:sp>
    </p:spTree>
    <p:extLst>
      <p:ext uri="{BB962C8B-B14F-4D97-AF65-F5344CB8AC3E}">
        <p14:creationId xmlns:p14="http://schemas.microsoft.com/office/powerpoint/2010/main" val="3997521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63677F-0FE0-49C7-8BAF-3AB461E0F439}" type="slidenum">
              <a:rPr lang="en-US" altLang="en-US" smtClean="0"/>
              <a:pPr/>
              <a:t>10</a:t>
            </a:fld>
            <a:endParaRPr lang="en-US" altLang="en-US" dirty="0"/>
          </a:p>
        </p:txBody>
      </p:sp>
    </p:spTree>
    <p:extLst>
      <p:ext uri="{BB962C8B-B14F-4D97-AF65-F5344CB8AC3E}">
        <p14:creationId xmlns:p14="http://schemas.microsoft.com/office/powerpoint/2010/main" val="2291726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en-US" altLang="en-US" sz="2400" dirty="0">
                <a:latin typeface="Times New Roman" panose="02020603050405020304"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en-US" altLang="en-US" sz="2400" dirty="0">
                <a:latin typeface="Times New Roman" panose="02020603050405020304"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grpSp>
      <p:sp>
        <p:nvSpPr>
          <p:cNvPr id="7783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noProof="0" smtClean="0"/>
              <a:t>Click to edit Master subtitle style</a:t>
            </a:r>
          </a:p>
        </p:txBody>
      </p:sp>
      <p:sp>
        <p:nvSpPr>
          <p:cNvPr id="7783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noProof="0" smtClean="0"/>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dirty="0"/>
          </a:p>
        </p:txBody>
      </p:sp>
      <p:sp>
        <p:nvSpPr>
          <p:cNvPr id="11" name="Rectangle 10"/>
          <p:cNvSpPr>
            <a:spLocks noGrp="1" noChangeArrowheads="1"/>
          </p:cNvSpPr>
          <p:nvPr>
            <p:ph type="ftr" sz="quarter" idx="11"/>
          </p:nvPr>
        </p:nvSpPr>
        <p:spPr/>
        <p:txBody>
          <a:bodyPr/>
          <a:lstStyle>
            <a:lvl1pPr algn="r">
              <a:defRPr/>
            </a:lvl1pPr>
          </a:lstStyle>
          <a:p>
            <a:pPr>
              <a:defRPr/>
            </a:pPr>
            <a:endParaRPr lang="en-US" dirty="0"/>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fld id="{E8C79039-A9DF-475C-86AE-C890E0659BAC}" type="slidenum">
              <a:rPr lang="en-US" altLang="en-US"/>
              <a:pPr/>
              <a:t>‹#›</a:t>
            </a:fld>
            <a:endParaRPr lang="en-US" altLang="en-US" dirty="0"/>
          </a:p>
        </p:txBody>
      </p:sp>
    </p:spTree>
    <p:extLst>
      <p:ext uri="{BB962C8B-B14F-4D97-AF65-F5344CB8AC3E}">
        <p14:creationId xmlns:p14="http://schemas.microsoft.com/office/powerpoint/2010/main" val="748302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fld id="{F6F79493-B4A8-495A-BCB7-95040B576CB3}" type="slidenum">
              <a:rPr lang="en-US" altLang="en-US"/>
              <a:pPr/>
              <a:t>‹#›</a:t>
            </a:fld>
            <a:endParaRPr lang="en-US" altLang="en-US" dirty="0"/>
          </a:p>
        </p:txBody>
      </p:sp>
    </p:spTree>
    <p:extLst>
      <p:ext uri="{BB962C8B-B14F-4D97-AF65-F5344CB8AC3E}">
        <p14:creationId xmlns:p14="http://schemas.microsoft.com/office/powerpoint/2010/main" val="771459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fld id="{62D282D7-8D55-4A94-9E6A-63FBBCC9CD3A}" type="slidenum">
              <a:rPr lang="en-US" altLang="en-US"/>
              <a:pPr/>
              <a:t>‹#›</a:t>
            </a:fld>
            <a:endParaRPr lang="en-US" altLang="en-US" dirty="0"/>
          </a:p>
        </p:txBody>
      </p:sp>
    </p:spTree>
    <p:extLst>
      <p:ext uri="{BB962C8B-B14F-4D97-AF65-F5344CB8AC3E}">
        <p14:creationId xmlns:p14="http://schemas.microsoft.com/office/powerpoint/2010/main" val="75039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pPr lvl="0"/>
            <a:endParaRPr lang="en-US" noProof="0" dirty="0"/>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fld id="{055ECE96-C552-4B45-8BBF-EE2EEAB9EBE3}" type="slidenum">
              <a:rPr lang="en-US" altLang="en-US"/>
              <a:pPr/>
              <a:t>‹#›</a:t>
            </a:fld>
            <a:endParaRPr lang="en-US" altLang="en-US" dirty="0"/>
          </a:p>
        </p:txBody>
      </p:sp>
    </p:spTree>
    <p:extLst>
      <p:ext uri="{BB962C8B-B14F-4D97-AF65-F5344CB8AC3E}">
        <p14:creationId xmlns:p14="http://schemas.microsoft.com/office/powerpoint/2010/main" val="747492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fld id="{CD0A9DCD-22E3-4C64-B3FE-5A00981931CD}" type="slidenum">
              <a:rPr lang="en-US" altLang="en-US"/>
              <a:pPr/>
              <a:t>‹#›</a:t>
            </a:fld>
            <a:endParaRPr lang="en-US" altLang="en-US" dirty="0"/>
          </a:p>
        </p:txBody>
      </p:sp>
    </p:spTree>
    <p:extLst>
      <p:ext uri="{BB962C8B-B14F-4D97-AF65-F5344CB8AC3E}">
        <p14:creationId xmlns:p14="http://schemas.microsoft.com/office/powerpoint/2010/main" val="3692820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fld id="{3945227E-EAA7-4283-AEA2-C0A7EFEEB79A}" type="slidenum">
              <a:rPr lang="en-US" altLang="en-US"/>
              <a:pPr/>
              <a:t>‹#›</a:t>
            </a:fld>
            <a:endParaRPr lang="en-US" altLang="en-US" dirty="0"/>
          </a:p>
        </p:txBody>
      </p:sp>
    </p:spTree>
    <p:extLst>
      <p:ext uri="{BB962C8B-B14F-4D97-AF65-F5344CB8AC3E}">
        <p14:creationId xmlns:p14="http://schemas.microsoft.com/office/powerpoint/2010/main" val="2766049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fld id="{14EBC613-AD2B-41E6-B08E-9CB08457CD34}" type="slidenum">
              <a:rPr lang="en-US" altLang="en-US"/>
              <a:pPr/>
              <a:t>‹#›</a:t>
            </a:fld>
            <a:endParaRPr lang="en-US" altLang="en-US" dirty="0"/>
          </a:p>
        </p:txBody>
      </p:sp>
    </p:spTree>
    <p:extLst>
      <p:ext uri="{BB962C8B-B14F-4D97-AF65-F5344CB8AC3E}">
        <p14:creationId xmlns:p14="http://schemas.microsoft.com/office/powerpoint/2010/main" val="1339105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3"/>
          <p:cNvSpPr>
            <a:spLocks noGrp="1" noChangeArrowheads="1"/>
          </p:cNvSpPr>
          <p:nvPr>
            <p:ph type="sldNum" sz="quarter" idx="12"/>
          </p:nvPr>
        </p:nvSpPr>
        <p:spPr>
          <a:ln/>
        </p:spPr>
        <p:txBody>
          <a:bodyPr/>
          <a:lstStyle>
            <a:lvl1pPr>
              <a:defRPr/>
            </a:lvl1pPr>
          </a:lstStyle>
          <a:p>
            <a:fld id="{F95F243C-5778-4792-AF54-9AE78EADCEA4}" type="slidenum">
              <a:rPr lang="en-US" altLang="en-US"/>
              <a:pPr/>
              <a:t>‹#›</a:t>
            </a:fld>
            <a:endParaRPr lang="en-US" altLang="en-US" dirty="0"/>
          </a:p>
        </p:txBody>
      </p:sp>
    </p:spTree>
    <p:extLst>
      <p:ext uri="{BB962C8B-B14F-4D97-AF65-F5344CB8AC3E}">
        <p14:creationId xmlns:p14="http://schemas.microsoft.com/office/powerpoint/2010/main" val="3302603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3"/>
          <p:cNvSpPr>
            <a:spLocks noGrp="1" noChangeArrowheads="1"/>
          </p:cNvSpPr>
          <p:nvPr>
            <p:ph type="sldNum" sz="quarter" idx="12"/>
          </p:nvPr>
        </p:nvSpPr>
        <p:spPr>
          <a:ln/>
        </p:spPr>
        <p:txBody>
          <a:bodyPr/>
          <a:lstStyle>
            <a:lvl1pPr>
              <a:defRPr/>
            </a:lvl1pPr>
          </a:lstStyle>
          <a:p>
            <a:fld id="{8D020199-3C7B-4C5A-BB03-3FACEC7F021D}" type="slidenum">
              <a:rPr lang="en-US" altLang="en-US"/>
              <a:pPr/>
              <a:t>‹#›</a:t>
            </a:fld>
            <a:endParaRPr lang="en-US" altLang="en-US" dirty="0"/>
          </a:p>
        </p:txBody>
      </p:sp>
    </p:spTree>
    <p:extLst>
      <p:ext uri="{BB962C8B-B14F-4D97-AF65-F5344CB8AC3E}">
        <p14:creationId xmlns:p14="http://schemas.microsoft.com/office/powerpoint/2010/main" val="1620442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3"/>
          <p:cNvSpPr>
            <a:spLocks noGrp="1" noChangeArrowheads="1"/>
          </p:cNvSpPr>
          <p:nvPr>
            <p:ph type="sldNum" sz="quarter" idx="12"/>
          </p:nvPr>
        </p:nvSpPr>
        <p:spPr>
          <a:ln/>
        </p:spPr>
        <p:txBody>
          <a:bodyPr/>
          <a:lstStyle>
            <a:lvl1pPr>
              <a:defRPr/>
            </a:lvl1pPr>
          </a:lstStyle>
          <a:p>
            <a:fld id="{37A510D7-E55F-4EFE-941E-23C2378BA14F}" type="slidenum">
              <a:rPr lang="en-US" altLang="en-US"/>
              <a:pPr/>
              <a:t>‹#›</a:t>
            </a:fld>
            <a:endParaRPr lang="en-US" altLang="en-US" dirty="0"/>
          </a:p>
        </p:txBody>
      </p:sp>
    </p:spTree>
    <p:extLst>
      <p:ext uri="{BB962C8B-B14F-4D97-AF65-F5344CB8AC3E}">
        <p14:creationId xmlns:p14="http://schemas.microsoft.com/office/powerpoint/2010/main" val="236784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fld id="{8AA50E8B-A036-49FF-99C7-CF050C9E6EA1}" type="slidenum">
              <a:rPr lang="en-US" altLang="en-US"/>
              <a:pPr/>
              <a:t>‹#›</a:t>
            </a:fld>
            <a:endParaRPr lang="en-US" altLang="en-US" dirty="0"/>
          </a:p>
        </p:txBody>
      </p:sp>
    </p:spTree>
    <p:extLst>
      <p:ext uri="{BB962C8B-B14F-4D97-AF65-F5344CB8AC3E}">
        <p14:creationId xmlns:p14="http://schemas.microsoft.com/office/powerpoint/2010/main" val="31433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fld id="{C69DE238-6AD8-4433-8F79-1EBC961F8501}" type="slidenum">
              <a:rPr lang="en-US" altLang="en-US"/>
              <a:pPr/>
              <a:t>‹#›</a:t>
            </a:fld>
            <a:endParaRPr lang="en-US" altLang="en-US" dirty="0"/>
          </a:p>
        </p:txBody>
      </p:sp>
    </p:spTree>
    <p:extLst>
      <p:ext uri="{BB962C8B-B14F-4D97-AF65-F5344CB8AC3E}">
        <p14:creationId xmlns:p14="http://schemas.microsoft.com/office/powerpoint/2010/main" val="1319590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6811"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Arial" charset="0"/>
              </a:defRPr>
            </a:lvl1pPr>
          </a:lstStyle>
          <a:p>
            <a:pPr>
              <a:defRPr/>
            </a:pPr>
            <a:endParaRPr lang="en-US" dirty="0"/>
          </a:p>
        </p:txBody>
      </p:sp>
      <p:sp>
        <p:nvSpPr>
          <p:cNvPr id="76812"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Arial" charset="0"/>
              </a:defRPr>
            </a:lvl1pPr>
          </a:lstStyle>
          <a:p>
            <a:pPr>
              <a:defRPr/>
            </a:pPr>
            <a:endParaRPr lang="en-US" dirty="0"/>
          </a:p>
        </p:txBody>
      </p:sp>
      <p:sp>
        <p:nvSpPr>
          <p:cNvPr id="76813"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4510EF85-4421-4A9C-A435-D79971B68E85}"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901"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4648200" y="2362200"/>
            <a:ext cx="4267200" cy="2514600"/>
          </a:xfrm>
        </p:spPr>
        <p:txBody>
          <a:bodyPr/>
          <a:lstStyle/>
          <a:p>
            <a:pPr algn="ctr" eaLnBrk="1" hangingPunct="1"/>
            <a:r>
              <a:rPr lang="en-US" altLang="en-US" sz="3600" b="1" dirty="0" smtClean="0">
                <a:solidFill>
                  <a:schemeClr val="tx1"/>
                </a:solidFill>
              </a:rPr>
              <a:t>Learning about HIV</a:t>
            </a:r>
          </a:p>
        </p:txBody>
      </p:sp>
      <p:sp>
        <p:nvSpPr>
          <p:cNvPr id="3076" name="Text Box 4"/>
          <p:cNvSpPr txBox="1">
            <a:spLocks noChangeArrowheads="1"/>
          </p:cNvSpPr>
          <p:nvPr/>
        </p:nvSpPr>
        <p:spPr bwMode="auto">
          <a:xfrm>
            <a:off x="5257800" y="5592763"/>
            <a:ext cx="27432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3077" name="Text Box 5"/>
          <p:cNvSpPr txBox="1">
            <a:spLocks noChangeArrowheads="1"/>
          </p:cNvSpPr>
          <p:nvPr/>
        </p:nvSpPr>
        <p:spPr bwMode="auto">
          <a:xfrm>
            <a:off x="5257800" y="5446713"/>
            <a:ext cx="3124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3078" name="Text Box 6"/>
          <p:cNvSpPr txBox="1">
            <a:spLocks noChangeArrowheads="1"/>
          </p:cNvSpPr>
          <p:nvPr/>
        </p:nvSpPr>
        <p:spPr bwMode="auto">
          <a:xfrm>
            <a:off x="5334000" y="5446713"/>
            <a:ext cx="2971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3079" name="Rectangle 7"/>
          <p:cNvSpPr>
            <a:spLocks noChangeArrowheads="1"/>
          </p:cNvSpPr>
          <p:nvPr/>
        </p:nvSpPr>
        <p:spPr bwMode="auto">
          <a:xfrm rot="10800000" flipV="1">
            <a:off x="5448300" y="5446713"/>
            <a:ext cx="27432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600" b="1" dirty="0"/>
              <a:t>Lesson 7</a:t>
            </a:r>
          </a:p>
        </p:txBody>
      </p:sp>
      <p:sp>
        <p:nvSpPr>
          <p:cNvPr id="9" name="AutoShape 2"/>
          <p:cNvSpPr>
            <a:spLocks noGrp="1" noChangeArrowheads="1"/>
          </p:cNvSpPr>
          <p:nvPr>
            <p:ph type="ctrTitle"/>
          </p:nvPr>
        </p:nvSpPr>
        <p:spPr>
          <a:xfrm>
            <a:off x="685800" y="1295400"/>
            <a:ext cx="8458200" cy="1371600"/>
          </a:xfrm>
        </p:spPr>
        <p:txBody>
          <a:bodyPr/>
          <a:lstStyle/>
          <a:p>
            <a:pPr eaLnBrk="1" hangingPunct="1"/>
            <a:r>
              <a:rPr lang="en-US" altLang="en-US" sz="4000" i="1" dirty="0" smtClean="0"/>
              <a:t>Rights, Respect, Responsibility</a:t>
            </a:r>
            <a:r>
              <a:rPr lang="en-US" altLang="en-US" sz="4800" dirty="0" smtClean="0"/>
              <a:t/>
            </a:r>
            <a:br>
              <a:rPr lang="en-US" altLang="en-US" sz="4800" dirty="0" smtClean="0"/>
            </a:br>
            <a:r>
              <a:rPr lang="en-US" altLang="en-US" sz="2800" dirty="0" smtClean="0"/>
              <a:t>(Grade 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1" y="762000"/>
            <a:ext cx="7620000" cy="1219200"/>
          </a:xfrm>
        </p:spPr>
        <p:txBody>
          <a:bodyPr/>
          <a:lstStyle/>
          <a:p>
            <a:pPr algn="ctr" eaLnBrk="1" hangingPunct="1"/>
            <a:r>
              <a:rPr lang="en-US" altLang="en-US" sz="4800" dirty="0" smtClean="0">
                <a:solidFill>
                  <a:schemeClr val="tx1"/>
                </a:solidFill>
              </a:rPr>
              <a:t>Summary</a:t>
            </a:r>
            <a:endParaRPr lang="en-US" altLang="en-US" dirty="0" smtClean="0">
              <a:solidFill>
                <a:schemeClr val="tx1"/>
              </a:solidFill>
            </a:endParaRPr>
          </a:p>
        </p:txBody>
      </p:sp>
      <p:sp>
        <p:nvSpPr>
          <p:cNvPr id="5123" name="Rectangle 3"/>
          <p:cNvSpPr>
            <a:spLocks noGrp="1" noChangeArrowheads="1"/>
          </p:cNvSpPr>
          <p:nvPr>
            <p:ph type="body" idx="1"/>
          </p:nvPr>
        </p:nvSpPr>
        <p:spPr>
          <a:xfrm>
            <a:off x="838200" y="2362200"/>
            <a:ext cx="7997825" cy="3571875"/>
          </a:xfrm>
        </p:spPr>
        <p:txBody>
          <a:bodyPr/>
          <a:lstStyle/>
          <a:p>
            <a:pPr eaLnBrk="1" hangingPunct="1">
              <a:spcBef>
                <a:spcPts val="1800"/>
              </a:spcBef>
            </a:pPr>
            <a:r>
              <a:rPr lang="en-US" altLang="en-US" sz="1800" dirty="0" smtClean="0"/>
              <a:t>Now that you know HIV is not easy to transmit, can you give an example of some things you can do with a friend or family member who is infected with HIV that are perfectly safe (meaning they cannot transmit HIV)?</a:t>
            </a:r>
          </a:p>
          <a:p>
            <a:pPr eaLnBrk="1" hangingPunct="1">
              <a:spcBef>
                <a:spcPts val="1800"/>
              </a:spcBef>
            </a:pPr>
            <a:r>
              <a:rPr lang="en-US" altLang="en-US" sz="1800" dirty="0" smtClean="0"/>
              <a:t>For example, you can hug someone with HIV, you can give someone a kiss on the cheek, you can share food with them. What else? </a:t>
            </a:r>
          </a:p>
          <a:p>
            <a:pPr eaLnBrk="1" hangingPunct="1">
              <a:spcBef>
                <a:spcPts val="1800"/>
              </a:spcBef>
            </a:pPr>
            <a:r>
              <a:rPr lang="en-US" altLang="en-US" sz="1800" dirty="0" smtClean="0"/>
              <a:t>HIV is a serious infection and it is communicable, but it is also very difficult to catch. As long as we know how HIV </a:t>
            </a:r>
            <a:r>
              <a:rPr lang="en-US" altLang="en-US" sz="1800" i="1" dirty="0" smtClean="0"/>
              <a:t>is</a:t>
            </a:r>
            <a:r>
              <a:rPr lang="en-US" altLang="en-US" sz="1800" dirty="0" smtClean="0"/>
              <a:t> and </a:t>
            </a:r>
            <a:r>
              <a:rPr lang="en-US" altLang="en-US" sz="1800" i="1" dirty="0" smtClean="0"/>
              <a:t>is not </a:t>
            </a:r>
            <a:r>
              <a:rPr lang="en-US" altLang="en-US" sz="1800" dirty="0" smtClean="0"/>
              <a:t>transmitted, we can protect ourselves and be good friends or family members to people we know with HIV or AIDS. </a:t>
            </a:r>
          </a:p>
          <a:p>
            <a:pPr eaLnBrk="1" hangingPunct="1">
              <a:spcBef>
                <a:spcPts val="1800"/>
              </a:spcBef>
            </a:pPr>
            <a:r>
              <a:rPr lang="en-US" altLang="en-US" sz="1800" dirty="0" smtClean="0"/>
              <a:t>All people are at some risk for HIV and the only way to know for sure if someone has HIV is to get tested at a local health clinic. </a:t>
            </a:r>
          </a:p>
        </p:txBody>
      </p:sp>
    </p:spTree>
    <p:extLst>
      <p:ext uri="{BB962C8B-B14F-4D97-AF65-F5344CB8AC3E}">
        <p14:creationId xmlns:p14="http://schemas.microsoft.com/office/powerpoint/2010/main" val="3870259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620000" cy="1237578"/>
          </a:xfrm>
        </p:spPr>
        <p:txBody>
          <a:bodyPr/>
          <a:lstStyle/>
          <a:p>
            <a:pPr algn="ctr" eaLnBrk="1" hangingPunct="1"/>
            <a:r>
              <a:rPr lang="en-US" altLang="en-US" sz="4800" dirty="0" smtClean="0">
                <a:solidFill>
                  <a:schemeClr val="tx1"/>
                </a:solidFill>
              </a:rPr>
              <a:t>Homework</a:t>
            </a:r>
            <a:endParaRPr lang="en-US" altLang="en-US" sz="5400" dirty="0" smtClean="0">
              <a:solidFill>
                <a:schemeClr val="tx1"/>
              </a:solidFill>
            </a:endParaRPr>
          </a:p>
        </p:txBody>
      </p:sp>
      <p:sp>
        <p:nvSpPr>
          <p:cNvPr id="5123" name="Rectangle 3"/>
          <p:cNvSpPr>
            <a:spLocks noGrp="1" noChangeArrowheads="1"/>
          </p:cNvSpPr>
          <p:nvPr>
            <p:ph type="body" idx="1"/>
          </p:nvPr>
        </p:nvSpPr>
        <p:spPr>
          <a:xfrm>
            <a:off x="914400" y="2438400"/>
            <a:ext cx="7543800" cy="4114800"/>
          </a:xfrm>
        </p:spPr>
        <p:txBody>
          <a:bodyPr/>
          <a:lstStyle/>
          <a:p>
            <a:pPr eaLnBrk="1" hangingPunct="1">
              <a:spcBef>
                <a:spcPts val="2400"/>
              </a:spcBef>
            </a:pPr>
            <a:r>
              <a:rPr lang="en-US" altLang="en-US" sz="2400" dirty="0" smtClean="0"/>
              <a:t>Complete the </a:t>
            </a:r>
            <a:r>
              <a:rPr lang="en-US" altLang="en-US" sz="2400" i="1" dirty="0" smtClean="0"/>
              <a:t>“HIV and AIDS” </a:t>
            </a:r>
            <a:r>
              <a:rPr lang="en-US" altLang="en-US" sz="2400" dirty="0" smtClean="0"/>
              <a:t>homework sheet using the website provided. </a:t>
            </a:r>
          </a:p>
          <a:p>
            <a:pPr eaLnBrk="1" hangingPunct="1">
              <a:spcBef>
                <a:spcPts val="2400"/>
              </a:spcBef>
            </a:pPr>
            <a:r>
              <a:rPr lang="en-US" altLang="en-US" sz="2400" dirty="0" smtClean="0"/>
              <a:t>Please let me know if you would like a printed article to use for the homework instead of the website research. </a:t>
            </a:r>
          </a:p>
        </p:txBody>
      </p:sp>
    </p:spTree>
    <p:extLst>
      <p:ext uri="{BB962C8B-B14F-4D97-AF65-F5344CB8AC3E}">
        <p14:creationId xmlns:p14="http://schemas.microsoft.com/office/powerpoint/2010/main" val="3387805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924800" cy="1219200"/>
          </a:xfrm>
        </p:spPr>
        <p:txBody>
          <a:bodyPr/>
          <a:lstStyle/>
          <a:p>
            <a:pPr algn="ctr" eaLnBrk="1" hangingPunct="1"/>
            <a:r>
              <a:rPr lang="en-US" altLang="en-US" sz="4800" dirty="0" smtClean="0">
                <a:solidFill>
                  <a:schemeClr val="tx1"/>
                </a:solidFill>
              </a:rPr>
              <a:t>Reminders</a:t>
            </a:r>
            <a:endParaRPr lang="en-US" altLang="en-US" dirty="0" smtClean="0"/>
          </a:p>
        </p:txBody>
      </p:sp>
      <p:sp>
        <p:nvSpPr>
          <p:cNvPr id="5123" name="Rectangle 3"/>
          <p:cNvSpPr>
            <a:spLocks noGrp="1" noChangeArrowheads="1"/>
          </p:cNvSpPr>
          <p:nvPr>
            <p:ph type="body" idx="1"/>
          </p:nvPr>
        </p:nvSpPr>
        <p:spPr/>
        <p:txBody>
          <a:bodyPr/>
          <a:lstStyle/>
          <a:p>
            <a:pPr eaLnBrk="1" hangingPunct="1">
              <a:spcAft>
                <a:spcPts val="1200"/>
              </a:spcAft>
            </a:pPr>
            <a:r>
              <a:rPr lang="en-US" altLang="en-US" dirty="0"/>
              <a:t>Let’s review our ground rules and procedures as a class.</a:t>
            </a:r>
          </a:p>
          <a:p>
            <a:pPr eaLnBrk="1" hangingPunct="1"/>
            <a:r>
              <a:rPr lang="en-US" altLang="en-US" dirty="0"/>
              <a:t>Remember to use the Anonymous Question Box! </a:t>
            </a:r>
          </a:p>
        </p:txBody>
      </p:sp>
    </p:spTree>
    <p:extLst>
      <p:ext uri="{BB962C8B-B14F-4D97-AF65-F5344CB8AC3E}">
        <p14:creationId xmlns:p14="http://schemas.microsoft.com/office/powerpoint/2010/main" val="2969228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924800" cy="1219200"/>
          </a:xfrm>
        </p:spPr>
        <p:txBody>
          <a:bodyPr/>
          <a:lstStyle/>
          <a:p>
            <a:pPr algn="ctr" eaLnBrk="1" hangingPunct="1"/>
            <a:r>
              <a:rPr lang="en-US" altLang="en-US" sz="4800" dirty="0" smtClean="0">
                <a:solidFill>
                  <a:schemeClr val="tx1"/>
                </a:solidFill>
              </a:rPr>
              <a:t>Introduction</a:t>
            </a:r>
            <a:endParaRPr lang="en-US" altLang="en-US" sz="5400" dirty="0" smtClean="0">
              <a:solidFill>
                <a:schemeClr val="tx1"/>
              </a:solidFill>
            </a:endParaRPr>
          </a:p>
        </p:txBody>
      </p:sp>
      <p:sp>
        <p:nvSpPr>
          <p:cNvPr id="5123" name="Rectangle 3"/>
          <p:cNvSpPr>
            <a:spLocks noGrp="1" noChangeArrowheads="1"/>
          </p:cNvSpPr>
          <p:nvPr>
            <p:ph type="body" idx="1"/>
          </p:nvPr>
        </p:nvSpPr>
        <p:spPr>
          <a:xfrm>
            <a:off x="761999" y="2362200"/>
            <a:ext cx="7808913" cy="3724275"/>
          </a:xfrm>
        </p:spPr>
        <p:txBody>
          <a:bodyPr/>
          <a:lstStyle/>
          <a:p>
            <a:pPr eaLnBrk="1" hangingPunct="1">
              <a:spcBef>
                <a:spcPts val="2400"/>
              </a:spcBef>
            </a:pPr>
            <a:r>
              <a:rPr lang="en-US" altLang="en-US" sz="2400" dirty="0" smtClean="0"/>
              <a:t>What is a communicable disease? </a:t>
            </a:r>
          </a:p>
          <a:p>
            <a:pPr eaLnBrk="1" hangingPunct="1">
              <a:spcBef>
                <a:spcPts val="2400"/>
              </a:spcBef>
            </a:pPr>
            <a:r>
              <a:rPr lang="en-US" altLang="en-US" sz="2400" dirty="0" smtClean="0"/>
              <a:t>What is a non-communicable disease?</a:t>
            </a:r>
            <a:endParaRPr lang="en-US" altLang="en-US" sz="2400" i="1" dirty="0"/>
          </a:p>
          <a:p>
            <a:pPr eaLnBrk="1" hangingPunct="1">
              <a:spcBef>
                <a:spcPts val="2400"/>
              </a:spcBef>
            </a:pPr>
            <a:r>
              <a:rPr lang="en-US" altLang="en-US" sz="2400" i="1" dirty="0" smtClean="0"/>
              <a:t>Communicable </a:t>
            </a:r>
            <a:r>
              <a:rPr lang="en-US" altLang="en-US" sz="2400" dirty="0" smtClean="0"/>
              <a:t>diseases are caused by tiny organisms, or germs, that are contagious. Not all infections, however, are contagious. </a:t>
            </a:r>
          </a:p>
          <a:p>
            <a:pPr eaLnBrk="1" hangingPunct="1">
              <a:spcBef>
                <a:spcPts val="2400"/>
              </a:spcBef>
            </a:pPr>
            <a:r>
              <a:rPr lang="en-US" altLang="en-US" sz="2400" i="1" dirty="0" smtClean="0"/>
              <a:t>Non-communicable </a:t>
            </a:r>
            <a:r>
              <a:rPr lang="en-US" altLang="en-US" sz="2400" dirty="0" smtClean="0"/>
              <a:t>diseases are those that cannot be spread from one person to another. </a:t>
            </a:r>
            <a:endParaRPr lang="en-US" altLang="en-US" sz="3200" i="1" dirty="0" smtClean="0"/>
          </a:p>
          <a:p>
            <a:pPr marL="0" indent="0" eaLnBrk="1" hangingPunct="1">
              <a:buNone/>
            </a:pPr>
            <a:r>
              <a:rPr lang="en-US" altLang="en-US" sz="32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620000" cy="1237578"/>
          </a:xfrm>
        </p:spPr>
        <p:txBody>
          <a:bodyPr/>
          <a:lstStyle/>
          <a:p>
            <a:pPr algn="ctr" eaLnBrk="1" hangingPunct="1"/>
            <a:r>
              <a:rPr lang="en-US" altLang="en-US" sz="4800" dirty="0" smtClean="0">
                <a:solidFill>
                  <a:schemeClr val="tx1"/>
                </a:solidFill>
              </a:rPr>
              <a:t>Quiz</a:t>
            </a:r>
            <a:endParaRPr lang="en-US" altLang="en-US" sz="5400" dirty="0" smtClean="0">
              <a:solidFill>
                <a:schemeClr val="tx1"/>
              </a:solidFill>
            </a:endParaRPr>
          </a:p>
        </p:txBody>
      </p:sp>
      <p:sp>
        <p:nvSpPr>
          <p:cNvPr id="5123" name="Rectangle 3"/>
          <p:cNvSpPr>
            <a:spLocks noGrp="1" noChangeArrowheads="1"/>
          </p:cNvSpPr>
          <p:nvPr>
            <p:ph type="body" idx="1"/>
          </p:nvPr>
        </p:nvSpPr>
        <p:spPr>
          <a:xfrm>
            <a:off x="877887" y="2514600"/>
            <a:ext cx="8113713" cy="3571875"/>
          </a:xfrm>
        </p:spPr>
        <p:txBody>
          <a:bodyPr/>
          <a:lstStyle/>
          <a:p>
            <a:pPr eaLnBrk="1" hangingPunct="1"/>
            <a:r>
              <a:rPr lang="en-US" altLang="en-US" dirty="0" smtClean="0"/>
              <a:t>Can you get a sore throat from someone? </a:t>
            </a:r>
          </a:p>
          <a:p>
            <a:pPr eaLnBrk="1" hangingPunct="1"/>
            <a:r>
              <a:rPr lang="en-US" altLang="en-US" dirty="0" smtClean="0"/>
              <a:t>Can you get allergies from someone?</a:t>
            </a:r>
          </a:p>
          <a:p>
            <a:pPr eaLnBrk="1" hangingPunct="1"/>
            <a:r>
              <a:rPr lang="en-US" altLang="en-US" dirty="0" smtClean="0"/>
              <a:t>Can you get a broken arm from someone? </a:t>
            </a:r>
          </a:p>
          <a:p>
            <a:pPr eaLnBrk="1" hangingPunct="1"/>
            <a:r>
              <a:rPr lang="en-US" altLang="en-US" dirty="0" smtClean="0"/>
              <a:t>Can you get lice from someone?</a:t>
            </a:r>
          </a:p>
          <a:p>
            <a:pPr eaLnBrk="1" hangingPunct="1"/>
            <a:r>
              <a:rPr lang="en-US" altLang="en-US" dirty="0" smtClean="0"/>
              <a:t>Can you get cavities from someone?</a:t>
            </a:r>
            <a:endParaRPr lang="en-US" altLang="en-US" dirty="0"/>
          </a:p>
          <a:p>
            <a:pPr marL="0" indent="0" algn="ctr" eaLnBrk="1" hangingPunct="1">
              <a:spcBef>
                <a:spcPts val="1800"/>
              </a:spcBef>
              <a:buNone/>
            </a:pPr>
            <a:r>
              <a:rPr lang="en-US" altLang="en-US" b="1" dirty="0" smtClean="0">
                <a:solidFill>
                  <a:schemeClr val="accent1">
                    <a:lumMod val="50000"/>
                  </a:schemeClr>
                </a:solidFill>
              </a:rPr>
              <a:t>Do you have any questions about whether a certain illness is </a:t>
            </a:r>
            <a:r>
              <a:rPr lang="en-US" altLang="en-US" b="1" i="1" dirty="0" smtClean="0">
                <a:solidFill>
                  <a:schemeClr val="accent1">
                    <a:lumMod val="50000"/>
                  </a:schemeClr>
                </a:solidFill>
              </a:rPr>
              <a:t>communicable</a:t>
            </a:r>
            <a:r>
              <a:rPr lang="en-US" altLang="en-US" b="1" dirty="0" smtClean="0">
                <a:solidFill>
                  <a:schemeClr val="accent1">
                    <a:lumMod val="50000"/>
                  </a:schemeClr>
                </a:solidFill>
              </a:rPr>
              <a:t> or not? </a:t>
            </a:r>
          </a:p>
          <a:p>
            <a:pPr marL="0" indent="0" eaLnBrk="1" hangingPunct="1">
              <a:buNone/>
            </a:pPr>
            <a:endParaRPr lang="en-US" altLang="en-US" sz="3200" dirty="0" smtClean="0"/>
          </a:p>
        </p:txBody>
      </p:sp>
    </p:spTree>
    <p:extLst>
      <p:ext uri="{BB962C8B-B14F-4D97-AF65-F5344CB8AC3E}">
        <p14:creationId xmlns:p14="http://schemas.microsoft.com/office/powerpoint/2010/main" val="1154089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619999" cy="1237578"/>
          </a:xfrm>
        </p:spPr>
        <p:txBody>
          <a:bodyPr/>
          <a:lstStyle/>
          <a:p>
            <a:pPr algn="ctr" eaLnBrk="1" hangingPunct="1"/>
            <a:r>
              <a:rPr lang="en-US" altLang="en-US" sz="4800" dirty="0" smtClean="0">
                <a:solidFill>
                  <a:schemeClr val="tx1"/>
                </a:solidFill>
              </a:rPr>
              <a:t>HIV</a:t>
            </a:r>
          </a:p>
        </p:txBody>
      </p:sp>
      <p:sp>
        <p:nvSpPr>
          <p:cNvPr id="5123" name="Rectangle 3"/>
          <p:cNvSpPr>
            <a:spLocks noGrp="1" noChangeArrowheads="1"/>
          </p:cNvSpPr>
          <p:nvPr>
            <p:ph type="body" idx="1"/>
          </p:nvPr>
        </p:nvSpPr>
        <p:spPr>
          <a:xfrm>
            <a:off x="762001" y="2286000"/>
            <a:ext cx="7924799" cy="3800475"/>
          </a:xfrm>
        </p:spPr>
        <p:txBody>
          <a:bodyPr/>
          <a:lstStyle/>
          <a:p>
            <a:pPr marL="0" indent="0" algn="ctr" eaLnBrk="1" hangingPunct="1">
              <a:buNone/>
            </a:pPr>
            <a:r>
              <a:rPr lang="en-US" altLang="en-US" b="1" u="sng" dirty="0" smtClean="0">
                <a:solidFill>
                  <a:schemeClr val="accent1">
                    <a:lumMod val="50000"/>
                  </a:schemeClr>
                </a:solidFill>
              </a:rPr>
              <a:t>H</a:t>
            </a:r>
            <a:r>
              <a:rPr lang="en-US" altLang="en-US" dirty="0" smtClean="0">
                <a:solidFill>
                  <a:schemeClr val="accent1">
                    <a:lumMod val="50000"/>
                  </a:schemeClr>
                </a:solidFill>
              </a:rPr>
              <a:t>uman </a:t>
            </a:r>
            <a:r>
              <a:rPr lang="en-US" altLang="en-US" b="1" u="sng" dirty="0" smtClean="0">
                <a:solidFill>
                  <a:schemeClr val="accent1">
                    <a:lumMod val="50000"/>
                  </a:schemeClr>
                </a:solidFill>
              </a:rPr>
              <a:t>I</a:t>
            </a:r>
            <a:r>
              <a:rPr lang="en-US" altLang="en-US" dirty="0" smtClean="0">
                <a:solidFill>
                  <a:schemeClr val="accent1">
                    <a:lumMod val="50000"/>
                  </a:schemeClr>
                </a:solidFill>
              </a:rPr>
              <a:t>mmunodeficiency </a:t>
            </a:r>
            <a:r>
              <a:rPr lang="en-US" altLang="en-US" b="1" u="sng" dirty="0" smtClean="0">
                <a:solidFill>
                  <a:schemeClr val="accent1">
                    <a:lumMod val="50000"/>
                  </a:schemeClr>
                </a:solidFill>
              </a:rPr>
              <a:t>V</a:t>
            </a:r>
            <a:r>
              <a:rPr lang="en-US" altLang="en-US" dirty="0" smtClean="0">
                <a:solidFill>
                  <a:schemeClr val="accent1">
                    <a:lumMod val="50000"/>
                  </a:schemeClr>
                </a:solidFill>
              </a:rPr>
              <a:t>irus </a:t>
            </a:r>
          </a:p>
          <a:p>
            <a:pPr eaLnBrk="1" hangingPunct="1">
              <a:spcBef>
                <a:spcPts val="1800"/>
              </a:spcBef>
            </a:pPr>
            <a:r>
              <a:rPr lang="en-US" altLang="en-US" sz="2000" dirty="0" smtClean="0"/>
              <a:t>Human </a:t>
            </a:r>
            <a:r>
              <a:rPr lang="en-US" altLang="en-US" sz="2000" dirty="0"/>
              <a:t>means it’s a people disease. You can’t get it </a:t>
            </a:r>
            <a:r>
              <a:rPr lang="en-US" altLang="en-US" sz="2000" dirty="0" smtClean="0"/>
              <a:t>from or give it to a </a:t>
            </a:r>
            <a:r>
              <a:rPr lang="en-US" altLang="en-US" sz="2000" dirty="0"/>
              <a:t>pet </a:t>
            </a:r>
            <a:r>
              <a:rPr lang="en-US" altLang="en-US" sz="2000" dirty="0" smtClean="0"/>
              <a:t>or other type of animal.</a:t>
            </a:r>
          </a:p>
          <a:p>
            <a:pPr eaLnBrk="1" hangingPunct="1">
              <a:spcBef>
                <a:spcPts val="1800"/>
              </a:spcBef>
            </a:pPr>
            <a:r>
              <a:rPr lang="en-US" altLang="en-US" sz="2000" dirty="0"/>
              <a:t>Immunodeficiency is two words put together. </a:t>
            </a:r>
            <a:r>
              <a:rPr lang="en-US" altLang="en-US" sz="2000" b="1" dirty="0" err="1"/>
              <a:t>Immuno</a:t>
            </a:r>
            <a:r>
              <a:rPr lang="en-US" altLang="en-US" sz="2000" dirty="0"/>
              <a:t> means the immune system, which helps us fight diseases. A</a:t>
            </a:r>
            <a:r>
              <a:rPr lang="en-US" altLang="en-US" sz="2000" b="1" dirty="0"/>
              <a:t> deficiency </a:t>
            </a:r>
            <a:r>
              <a:rPr lang="en-US" altLang="en-US" sz="2000" dirty="0"/>
              <a:t>refers to when something is lacking. </a:t>
            </a:r>
            <a:endParaRPr lang="en-US" altLang="en-US" sz="2000" dirty="0" smtClean="0"/>
          </a:p>
          <a:p>
            <a:pPr eaLnBrk="1" hangingPunct="1">
              <a:spcBef>
                <a:spcPts val="1800"/>
              </a:spcBef>
            </a:pPr>
            <a:r>
              <a:rPr lang="en-US" altLang="en-US" sz="2000" dirty="0" smtClean="0"/>
              <a:t>So basically HIV is a virus—a microscopic organism—that attacks our immune system and makes this system weak so it’s harder for the body to fight off other infections </a:t>
            </a:r>
          </a:p>
          <a:p>
            <a:pPr eaLnBrk="1" hangingPunct="1">
              <a:spcBef>
                <a:spcPts val="1800"/>
              </a:spcBef>
            </a:pPr>
            <a:r>
              <a:rPr lang="en-US" altLang="en-US" sz="2000" dirty="0" smtClean="0"/>
              <a:t>HIV is the virus that causes AIDS. </a:t>
            </a:r>
          </a:p>
        </p:txBody>
      </p:sp>
    </p:spTree>
    <p:extLst>
      <p:ext uri="{BB962C8B-B14F-4D97-AF65-F5344CB8AC3E}">
        <p14:creationId xmlns:p14="http://schemas.microsoft.com/office/powerpoint/2010/main" val="401748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620000" cy="1237578"/>
          </a:xfrm>
        </p:spPr>
        <p:txBody>
          <a:bodyPr/>
          <a:lstStyle/>
          <a:p>
            <a:pPr algn="ctr" eaLnBrk="1" hangingPunct="1"/>
            <a:r>
              <a:rPr lang="en-US" altLang="en-US" sz="4800" dirty="0" smtClean="0">
                <a:solidFill>
                  <a:schemeClr val="tx1"/>
                </a:solidFill>
              </a:rPr>
              <a:t>Is There a HIV Vaccine?</a:t>
            </a:r>
          </a:p>
        </p:txBody>
      </p:sp>
      <p:sp>
        <p:nvSpPr>
          <p:cNvPr id="5123" name="Rectangle 3"/>
          <p:cNvSpPr>
            <a:spLocks noGrp="1" noChangeArrowheads="1"/>
          </p:cNvSpPr>
          <p:nvPr>
            <p:ph type="body" idx="1"/>
          </p:nvPr>
        </p:nvSpPr>
        <p:spPr>
          <a:xfrm>
            <a:off x="914399" y="2362200"/>
            <a:ext cx="7620001" cy="3724275"/>
          </a:xfrm>
        </p:spPr>
        <p:txBody>
          <a:bodyPr/>
          <a:lstStyle/>
          <a:p>
            <a:pPr marL="0" indent="0" algn="ctr" eaLnBrk="1" hangingPunct="1">
              <a:spcBef>
                <a:spcPts val="1200"/>
              </a:spcBef>
              <a:buNone/>
            </a:pPr>
            <a:r>
              <a:rPr lang="en-US" altLang="en-US" sz="2400" dirty="0" smtClean="0"/>
              <a:t>The way that people usually keep from getting a virus is by a vaccine, which is an injection or shot that protects someone from getting the disease. For example, a lot of people get vaccines for the flu, chicken pox, or measles. </a:t>
            </a:r>
          </a:p>
          <a:p>
            <a:pPr marL="0" indent="0" algn="ctr" eaLnBrk="1" hangingPunct="1">
              <a:spcBef>
                <a:spcPts val="2400"/>
              </a:spcBef>
              <a:buNone/>
            </a:pPr>
            <a:r>
              <a:rPr lang="en-US" altLang="en-US" sz="3200" b="1" dirty="0" smtClean="0">
                <a:solidFill>
                  <a:schemeClr val="accent2">
                    <a:lumMod val="75000"/>
                  </a:schemeClr>
                </a:solidFill>
              </a:rPr>
              <a:t>But there is no vaccine for HIV.  </a:t>
            </a:r>
          </a:p>
        </p:txBody>
      </p:sp>
    </p:spTree>
    <p:extLst>
      <p:ext uri="{BB962C8B-B14F-4D97-AF65-F5344CB8AC3E}">
        <p14:creationId xmlns:p14="http://schemas.microsoft.com/office/powerpoint/2010/main" val="502713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620000" cy="1237578"/>
          </a:xfrm>
        </p:spPr>
        <p:txBody>
          <a:bodyPr/>
          <a:lstStyle/>
          <a:p>
            <a:pPr algn="ctr" eaLnBrk="1" hangingPunct="1"/>
            <a:r>
              <a:rPr lang="en-US" altLang="en-US" sz="4800" dirty="0" smtClean="0">
                <a:solidFill>
                  <a:schemeClr val="tx1"/>
                </a:solidFill>
              </a:rPr>
              <a:t>HIV Treatment</a:t>
            </a:r>
          </a:p>
        </p:txBody>
      </p:sp>
      <p:sp>
        <p:nvSpPr>
          <p:cNvPr id="5123" name="Rectangle 3"/>
          <p:cNvSpPr>
            <a:spLocks noGrp="1" noChangeArrowheads="1"/>
          </p:cNvSpPr>
          <p:nvPr>
            <p:ph type="body" idx="1"/>
          </p:nvPr>
        </p:nvSpPr>
        <p:spPr>
          <a:xfrm>
            <a:off x="838200" y="2362200"/>
            <a:ext cx="7696201" cy="3724275"/>
          </a:xfrm>
        </p:spPr>
        <p:txBody>
          <a:bodyPr/>
          <a:lstStyle/>
          <a:p>
            <a:pPr eaLnBrk="1" hangingPunct="1">
              <a:spcBef>
                <a:spcPts val="1200"/>
              </a:spcBef>
            </a:pPr>
            <a:r>
              <a:rPr lang="en-US" altLang="en-US" sz="2200" dirty="0" smtClean="0"/>
              <a:t>There are some effective treatments, called </a:t>
            </a:r>
            <a:r>
              <a:rPr lang="en-US" altLang="en-US" sz="2200" i="1" dirty="0" smtClean="0"/>
              <a:t>antiretroviral therapy</a:t>
            </a:r>
            <a:r>
              <a:rPr lang="en-US" altLang="en-US" sz="2200" dirty="0" smtClean="0"/>
              <a:t>, that can reduce the likelihood of transmitting HIV to others, slow the way HIV grows in a person’s body, and prolong the life of someone with HIV. </a:t>
            </a:r>
          </a:p>
          <a:p>
            <a:pPr eaLnBrk="1" hangingPunct="1">
              <a:spcBef>
                <a:spcPts val="1200"/>
              </a:spcBef>
            </a:pPr>
            <a:r>
              <a:rPr lang="en-US" altLang="en-US" sz="2200" dirty="0" smtClean="0"/>
              <a:t>There are also treatments for the illnesses that HIV can cause. </a:t>
            </a:r>
          </a:p>
          <a:p>
            <a:pPr eaLnBrk="1" hangingPunct="1">
              <a:spcBef>
                <a:spcPts val="1200"/>
              </a:spcBef>
            </a:pPr>
            <a:r>
              <a:rPr lang="en-US" altLang="en-US" sz="2200" dirty="0" smtClean="0"/>
              <a:t>But once someone is living with HIV, there is currently no way to rid the body completely of HIV. </a:t>
            </a:r>
          </a:p>
          <a:p>
            <a:pPr marL="0" indent="0" algn="ctr" eaLnBrk="1" hangingPunct="1">
              <a:spcBef>
                <a:spcPts val="1200"/>
              </a:spcBef>
              <a:buNone/>
            </a:pPr>
            <a:r>
              <a:rPr lang="en-US" altLang="en-US" sz="2400" b="1" dirty="0" smtClean="0">
                <a:solidFill>
                  <a:srgbClr val="619428"/>
                </a:solidFill>
              </a:rPr>
              <a:t>With treatment, people living with HIV have a normal life expectancy.</a:t>
            </a:r>
            <a:endParaRPr lang="en-US" altLang="en-US" sz="2400" b="1" dirty="0">
              <a:solidFill>
                <a:srgbClr val="619428"/>
              </a:solidFill>
            </a:endParaRPr>
          </a:p>
        </p:txBody>
      </p:sp>
    </p:spTree>
    <p:extLst>
      <p:ext uri="{BB962C8B-B14F-4D97-AF65-F5344CB8AC3E}">
        <p14:creationId xmlns:p14="http://schemas.microsoft.com/office/powerpoint/2010/main" val="20730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620000" cy="1237578"/>
          </a:xfrm>
        </p:spPr>
        <p:txBody>
          <a:bodyPr/>
          <a:lstStyle/>
          <a:p>
            <a:pPr algn="ctr" eaLnBrk="1" hangingPunct="1"/>
            <a:r>
              <a:rPr lang="en-US" altLang="en-US" sz="4800" dirty="0" smtClean="0">
                <a:solidFill>
                  <a:schemeClr val="tx1"/>
                </a:solidFill>
              </a:rPr>
              <a:t>HIV Transmission</a:t>
            </a:r>
          </a:p>
        </p:txBody>
      </p:sp>
      <p:sp>
        <p:nvSpPr>
          <p:cNvPr id="5123" name="Rectangle 3"/>
          <p:cNvSpPr>
            <a:spLocks noGrp="1" noChangeArrowheads="1"/>
          </p:cNvSpPr>
          <p:nvPr>
            <p:ph type="body" idx="1"/>
          </p:nvPr>
        </p:nvSpPr>
        <p:spPr>
          <a:xfrm>
            <a:off x="762001" y="2286000"/>
            <a:ext cx="7848600" cy="3800475"/>
          </a:xfrm>
        </p:spPr>
        <p:txBody>
          <a:bodyPr/>
          <a:lstStyle/>
          <a:p>
            <a:pPr marL="0" indent="0" algn="ctr" eaLnBrk="1" hangingPunct="1">
              <a:spcBef>
                <a:spcPts val="1200"/>
              </a:spcBef>
              <a:buNone/>
            </a:pPr>
            <a:r>
              <a:rPr lang="en-US" altLang="en-US" sz="2000" b="1" dirty="0" smtClean="0">
                <a:solidFill>
                  <a:schemeClr val="accent1">
                    <a:lumMod val="50000"/>
                  </a:schemeClr>
                </a:solidFill>
              </a:rPr>
              <a:t>Since there is no HIV vaccine and no way to rid the body of HIV once someone has it, let’s learn how this virus is transmitted so we can know how to avoid getting it or manage the virus if we’re born with it.</a:t>
            </a:r>
          </a:p>
          <a:p>
            <a:pPr eaLnBrk="1" hangingPunct="1">
              <a:spcBef>
                <a:spcPts val="1800"/>
              </a:spcBef>
            </a:pPr>
            <a:r>
              <a:rPr lang="en-US" altLang="en-US" sz="1800" dirty="0" smtClean="0"/>
              <a:t>Luckily HIV is hard to get. It’s not easy to transmit like a cold or the flu.  </a:t>
            </a:r>
          </a:p>
          <a:p>
            <a:pPr eaLnBrk="1" hangingPunct="1">
              <a:spcBef>
                <a:spcPts val="1800"/>
              </a:spcBef>
            </a:pPr>
            <a:r>
              <a:rPr lang="en-US" altLang="en-US" sz="1800" dirty="0" smtClean="0"/>
              <a:t>HIV is not found in sweat, tears, saliva, or urine. </a:t>
            </a:r>
          </a:p>
          <a:p>
            <a:pPr eaLnBrk="1" hangingPunct="1">
              <a:spcBef>
                <a:spcPts val="1800"/>
              </a:spcBef>
            </a:pPr>
            <a:r>
              <a:rPr lang="en-US" altLang="en-US" sz="1800" dirty="0" smtClean="0"/>
              <a:t>HIV can only be transmitted through one of these infected body fluids: </a:t>
            </a:r>
            <a:r>
              <a:rPr lang="en-US" altLang="en-US" sz="1800" b="1" dirty="0" smtClean="0"/>
              <a:t>blood, semen, pre-ejaculate fluid, vaginal fluids, or breastmilk</a:t>
            </a:r>
            <a:r>
              <a:rPr lang="en-US" altLang="en-US" sz="1800" dirty="0" smtClean="0"/>
              <a:t>. </a:t>
            </a:r>
          </a:p>
          <a:p>
            <a:pPr eaLnBrk="1" hangingPunct="1">
              <a:spcBef>
                <a:spcPts val="1800"/>
              </a:spcBef>
            </a:pPr>
            <a:r>
              <a:rPr lang="en-US" altLang="en-US" sz="1800" dirty="0" smtClean="0"/>
              <a:t>HIV can only be passed from a person who already has HIV in their body. If two people come into contact who are not infected with HIV, they cannot give it to one another. </a:t>
            </a:r>
          </a:p>
        </p:txBody>
      </p:sp>
    </p:spTree>
    <p:extLst>
      <p:ext uri="{BB962C8B-B14F-4D97-AF65-F5344CB8AC3E}">
        <p14:creationId xmlns:p14="http://schemas.microsoft.com/office/powerpoint/2010/main" val="2061438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1" y="762000"/>
            <a:ext cx="7619998" cy="1237578"/>
          </a:xfrm>
        </p:spPr>
        <p:txBody>
          <a:bodyPr/>
          <a:lstStyle/>
          <a:p>
            <a:pPr algn="ctr" eaLnBrk="1" hangingPunct="1"/>
            <a:r>
              <a:rPr lang="en-US" altLang="en-US" dirty="0" smtClean="0">
                <a:solidFill>
                  <a:schemeClr val="accent2">
                    <a:lumMod val="50000"/>
                  </a:schemeClr>
                </a:solidFill>
              </a:rPr>
              <a:t>Class Activity:</a:t>
            </a:r>
            <a:br>
              <a:rPr lang="en-US" altLang="en-US" dirty="0" smtClean="0">
                <a:solidFill>
                  <a:schemeClr val="accent2">
                    <a:lumMod val="50000"/>
                  </a:schemeClr>
                </a:solidFill>
              </a:rPr>
            </a:br>
            <a:r>
              <a:rPr lang="en-US" altLang="en-US" dirty="0" smtClean="0">
                <a:solidFill>
                  <a:schemeClr val="accent2">
                    <a:lumMod val="50000"/>
                  </a:schemeClr>
                </a:solidFill>
              </a:rPr>
              <a:t>“Facts about HIV”</a:t>
            </a:r>
          </a:p>
        </p:txBody>
      </p:sp>
      <p:sp>
        <p:nvSpPr>
          <p:cNvPr id="5123" name="Rectangle 3"/>
          <p:cNvSpPr>
            <a:spLocks noGrp="1" noChangeArrowheads="1"/>
          </p:cNvSpPr>
          <p:nvPr>
            <p:ph type="body" idx="1"/>
          </p:nvPr>
        </p:nvSpPr>
        <p:spPr>
          <a:xfrm>
            <a:off x="838199" y="2438400"/>
            <a:ext cx="7848601" cy="3648075"/>
          </a:xfrm>
        </p:spPr>
        <p:txBody>
          <a:bodyPr/>
          <a:lstStyle/>
          <a:p>
            <a:pPr marL="514350" indent="-514350" eaLnBrk="1" hangingPunct="1">
              <a:spcBef>
                <a:spcPts val="2400"/>
              </a:spcBef>
              <a:buFont typeface="+mj-lt"/>
              <a:buAutoNum type="arabicParenR"/>
            </a:pPr>
            <a:r>
              <a:rPr lang="en-US" altLang="en-US" dirty="0" smtClean="0"/>
              <a:t>In pairs, complete the </a:t>
            </a:r>
            <a:r>
              <a:rPr lang="en-US" altLang="en-US" i="1" dirty="0" smtClean="0"/>
              <a:t>“Facts about HIV” </a:t>
            </a:r>
            <a:r>
              <a:rPr lang="en-US" altLang="en-US" dirty="0" smtClean="0"/>
              <a:t>worksheet. </a:t>
            </a:r>
            <a:endParaRPr lang="en-US" altLang="en-US" dirty="0"/>
          </a:p>
          <a:p>
            <a:pPr marL="514350" indent="-514350" eaLnBrk="1" hangingPunct="1">
              <a:spcBef>
                <a:spcPts val="2400"/>
              </a:spcBef>
              <a:buFont typeface="+mj-lt"/>
              <a:buAutoNum type="arabicParenR"/>
            </a:pPr>
            <a:r>
              <a:rPr lang="en-US" altLang="en-US" dirty="0" smtClean="0"/>
              <a:t>Now let’s review the answers as a class. </a:t>
            </a:r>
          </a:p>
        </p:txBody>
      </p:sp>
    </p:spTree>
    <p:extLst>
      <p:ext uri="{BB962C8B-B14F-4D97-AF65-F5344CB8AC3E}">
        <p14:creationId xmlns:p14="http://schemas.microsoft.com/office/powerpoint/2010/main" val="2688130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apsules">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Capsules</Template>
  <TotalTime>2182</TotalTime>
  <Words>773</Words>
  <Application>Microsoft Office PowerPoint</Application>
  <PresentationFormat>On-screen Show (4:3)</PresentationFormat>
  <Paragraphs>54</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Wingdings</vt:lpstr>
      <vt:lpstr>Capsules</vt:lpstr>
      <vt:lpstr>Rights, Respect, Responsibility (Grade 6)</vt:lpstr>
      <vt:lpstr>Reminders</vt:lpstr>
      <vt:lpstr>Introduction</vt:lpstr>
      <vt:lpstr>Quiz</vt:lpstr>
      <vt:lpstr>HIV</vt:lpstr>
      <vt:lpstr>Is There a HIV Vaccine?</vt:lpstr>
      <vt:lpstr>HIV Treatment</vt:lpstr>
      <vt:lpstr>HIV Transmission</vt:lpstr>
      <vt:lpstr>Class Activity: “Facts about HIV”</vt:lpstr>
      <vt:lpstr>Summary</vt:lpstr>
      <vt:lpstr>Homework</vt:lpstr>
    </vt:vector>
  </TitlesOfParts>
  <Company>SDCS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Life Education</dc:title>
  <dc:creator>123865</dc:creator>
  <cp:lastModifiedBy>Miller Rachel</cp:lastModifiedBy>
  <cp:revision>215</cp:revision>
  <cp:lastPrinted>2018-10-30T19:24:58Z</cp:lastPrinted>
  <dcterms:created xsi:type="dcterms:W3CDTF">2007-06-29T16:58:08Z</dcterms:created>
  <dcterms:modified xsi:type="dcterms:W3CDTF">2018-10-30T19:27:30Z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