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5"/>
  </p:notesMasterIdLst>
  <p:sldIdLst>
    <p:sldId id="256" r:id="rId2"/>
    <p:sldId id="311" r:id="rId3"/>
    <p:sldId id="262" r:id="rId4"/>
    <p:sldId id="312" r:id="rId5"/>
    <p:sldId id="330" r:id="rId6"/>
    <p:sldId id="342" r:id="rId7"/>
    <p:sldId id="335" r:id="rId8"/>
    <p:sldId id="345" r:id="rId9"/>
    <p:sldId id="347" r:id="rId10"/>
    <p:sldId id="346" r:id="rId11"/>
    <p:sldId id="348" r:id="rId12"/>
    <p:sldId id="341" r:id="rId13"/>
    <p:sldId id="349"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40" autoAdjust="0"/>
  </p:normalViewPr>
  <p:slideViewPr>
    <p:cSldViewPr>
      <p:cViewPr varScale="1">
        <p:scale>
          <a:sx n="83" d="100"/>
          <a:sy n="8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5D8E51C-F8A4-4339-A0D4-20C11F8932E8}" type="datetimeFigureOut">
              <a:rPr lang="en-US"/>
              <a:pPr>
                <a:defRPr/>
              </a:pPr>
              <a:t>8/22/2018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563677F-0FE0-49C7-8BAF-3AB461E0F439}" type="slidenum">
              <a:rPr lang="en-US" altLang="en-US"/>
              <a:pPr/>
              <a:t>‹#›</a:t>
            </a:fld>
            <a:endParaRPr lang="en-US" altLang="en-US" dirty="0"/>
          </a:p>
        </p:txBody>
      </p:sp>
    </p:spTree>
    <p:extLst>
      <p:ext uri="{BB962C8B-B14F-4D97-AF65-F5344CB8AC3E}">
        <p14:creationId xmlns:p14="http://schemas.microsoft.com/office/powerpoint/2010/main" val="88858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493C7-BF50-4BC1-83FA-065E6563ABAD}" type="slidenum">
              <a:rPr lang="en-US" altLang="en-US" smtClean="0"/>
              <a:pPr/>
              <a:t>2</a:t>
            </a:fld>
            <a:endParaRPr lang="en-US" altLang="en-US" dirty="0" smtClean="0"/>
          </a:p>
        </p:txBody>
      </p:sp>
    </p:spTree>
    <p:extLst>
      <p:ext uri="{BB962C8B-B14F-4D97-AF65-F5344CB8AC3E}">
        <p14:creationId xmlns:p14="http://schemas.microsoft.com/office/powerpoint/2010/main" val="87213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E8C79039-A9DF-475C-86AE-C890E0659BAC}" type="slidenum">
              <a:rPr lang="en-US" altLang="en-US"/>
              <a:pPr/>
              <a:t>‹#›</a:t>
            </a:fld>
            <a:endParaRPr lang="en-US" altLang="en-US" dirty="0"/>
          </a:p>
        </p:txBody>
      </p:sp>
    </p:spTree>
    <p:extLst>
      <p:ext uri="{BB962C8B-B14F-4D97-AF65-F5344CB8AC3E}">
        <p14:creationId xmlns:p14="http://schemas.microsoft.com/office/powerpoint/2010/main" val="74830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F6F79493-B4A8-495A-BCB7-95040B576CB3}" type="slidenum">
              <a:rPr lang="en-US" altLang="en-US"/>
              <a:pPr/>
              <a:t>‹#›</a:t>
            </a:fld>
            <a:endParaRPr lang="en-US" altLang="en-US" dirty="0"/>
          </a:p>
        </p:txBody>
      </p:sp>
    </p:spTree>
    <p:extLst>
      <p:ext uri="{BB962C8B-B14F-4D97-AF65-F5344CB8AC3E}">
        <p14:creationId xmlns:p14="http://schemas.microsoft.com/office/powerpoint/2010/main" val="7714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62D282D7-8D55-4A94-9E6A-63FBBCC9CD3A}" type="slidenum">
              <a:rPr lang="en-US" altLang="en-US"/>
              <a:pPr/>
              <a:t>‹#›</a:t>
            </a:fld>
            <a:endParaRPr lang="en-US" altLang="en-US" dirty="0"/>
          </a:p>
        </p:txBody>
      </p:sp>
    </p:spTree>
    <p:extLst>
      <p:ext uri="{BB962C8B-B14F-4D97-AF65-F5344CB8AC3E}">
        <p14:creationId xmlns:p14="http://schemas.microsoft.com/office/powerpoint/2010/main" val="7503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055ECE96-C552-4B45-8BBF-EE2EEAB9EBE3}" type="slidenum">
              <a:rPr lang="en-US" altLang="en-US"/>
              <a:pPr/>
              <a:t>‹#›</a:t>
            </a:fld>
            <a:endParaRPr lang="en-US" altLang="en-US" dirty="0"/>
          </a:p>
        </p:txBody>
      </p:sp>
    </p:spTree>
    <p:extLst>
      <p:ext uri="{BB962C8B-B14F-4D97-AF65-F5344CB8AC3E}">
        <p14:creationId xmlns:p14="http://schemas.microsoft.com/office/powerpoint/2010/main" val="74749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CD0A9DCD-22E3-4C64-B3FE-5A00981931CD}" type="slidenum">
              <a:rPr lang="en-US" altLang="en-US"/>
              <a:pPr/>
              <a:t>‹#›</a:t>
            </a:fld>
            <a:endParaRPr lang="en-US" altLang="en-US" dirty="0"/>
          </a:p>
        </p:txBody>
      </p:sp>
    </p:spTree>
    <p:extLst>
      <p:ext uri="{BB962C8B-B14F-4D97-AF65-F5344CB8AC3E}">
        <p14:creationId xmlns:p14="http://schemas.microsoft.com/office/powerpoint/2010/main" val="369282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3945227E-EAA7-4283-AEA2-C0A7EFEEB79A}" type="slidenum">
              <a:rPr lang="en-US" altLang="en-US"/>
              <a:pPr/>
              <a:t>‹#›</a:t>
            </a:fld>
            <a:endParaRPr lang="en-US" altLang="en-US" dirty="0"/>
          </a:p>
        </p:txBody>
      </p:sp>
    </p:spTree>
    <p:extLst>
      <p:ext uri="{BB962C8B-B14F-4D97-AF65-F5344CB8AC3E}">
        <p14:creationId xmlns:p14="http://schemas.microsoft.com/office/powerpoint/2010/main" val="276604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14EBC613-AD2B-41E6-B08E-9CB08457CD34}" type="slidenum">
              <a:rPr lang="en-US" altLang="en-US"/>
              <a:pPr/>
              <a:t>‹#›</a:t>
            </a:fld>
            <a:endParaRPr lang="en-US" altLang="en-US" dirty="0"/>
          </a:p>
        </p:txBody>
      </p:sp>
    </p:spTree>
    <p:extLst>
      <p:ext uri="{BB962C8B-B14F-4D97-AF65-F5344CB8AC3E}">
        <p14:creationId xmlns:p14="http://schemas.microsoft.com/office/powerpoint/2010/main" val="133910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fld id="{F95F243C-5778-4792-AF54-9AE78EADCEA4}" type="slidenum">
              <a:rPr lang="en-US" altLang="en-US"/>
              <a:pPr/>
              <a:t>‹#›</a:t>
            </a:fld>
            <a:endParaRPr lang="en-US" altLang="en-US" dirty="0"/>
          </a:p>
        </p:txBody>
      </p:sp>
    </p:spTree>
    <p:extLst>
      <p:ext uri="{BB962C8B-B14F-4D97-AF65-F5344CB8AC3E}">
        <p14:creationId xmlns:p14="http://schemas.microsoft.com/office/powerpoint/2010/main" val="330260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fld id="{8D020199-3C7B-4C5A-BB03-3FACEC7F021D}" type="slidenum">
              <a:rPr lang="en-US" altLang="en-US"/>
              <a:pPr/>
              <a:t>‹#›</a:t>
            </a:fld>
            <a:endParaRPr lang="en-US" altLang="en-US" dirty="0"/>
          </a:p>
        </p:txBody>
      </p:sp>
    </p:spTree>
    <p:extLst>
      <p:ext uri="{BB962C8B-B14F-4D97-AF65-F5344CB8AC3E}">
        <p14:creationId xmlns:p14="http://schemas.microsoft.com/office/powerpoint/2010/main" val="162044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fld id="{37A510D7-E55F-4EFE-941E-23C2378BA14F}" type="slidenum">
              <a:rPr lang="en-US" altLang="en-US"/>
              <a:pPr/>
              <a:t>‹#›</a:t>
            </a:fld>
            <a:endParaRPr lang="en-US" altLang="en-US" dirty="0"/>
          </a:p>
        </p:txBody>
      </p:sp>
    </p:spTree>
    <p:extLst>
      <p:ext uri="{BB962C8B-B14F-4D97-AF65-F5344CB8AC3E}">
        <p14:creationId xmlns:p14="http://schemas.microsoft.com/office/powerpoint/2010/main" val="23678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8AA50E8B-A036-49FF-99C7-CF050C9E6EA1}" type="slidenum">
              <a:rPr lang="en-US" altLang="en-US"/>
              <a:pPr/>
              <a:t>‹#›</a:t>
            </a:fld>
            <a:endParaRPr lang="en-US" altLang="en-US" dirty="0"/>
          </a:p>
        </p:txBody>
      </p:sp>
    </p:spTree>
    <p:extLst>
      <p:ext uri="{BB962C8B-B14F-4D97-AF65-F5344CB8AC3E}">
        <p14:creationId xmlns:p14="http://schemas.microsoft.com/office/powerpoint/2010/main" val="3143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C69DE238-6AD8-4433-8F79-1EBC961F8501}" type="slidenum">
              <a:rPr lang="en-US" altLang="en-US"/>
              <a:pPr/>
              <a:t>‹#›</a:t>
            </a:fld>
            <a:endParaRPr lang="en-US" altLang="en-US" dirty="0"/>
          </a:p>
        </p:txBody>
      </p:sp>
    </p:spTree>
    <p:extLst>
      <p:ext uri="{BB962C8B-B14F-4D97-AF65-F5344CB8AC3E}">
        <p14:creationId xmlns:p14="http://schemas.microsoft.com/office/powerpoint/2010/main" val="13195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4510EF85-4421-4A9C-A435-D79971B68E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01"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648200" y="3048000"/>
            <a:ext cx="4343400" cy="1828800"/>
          </a:xfrm>
        </p:spPr>
        <p:txBody>
          <a:bodyPr/>
          <a:lstStyle/>
          <a:p>
            <a:pPr algn="ctr" eaLnBrk="1" hangingPunct="1"/>
            <a:r>
              <a:rPr lang="en-US" altLang="en-US" sz="3600" b="1" dirty="0" smtClean="0">
                <a:solidFill>
                  <a:schemeClr val="tx1"/>
                </a:solidFill>
              </a:rPr>
              <a:t>Liking and Loving—Now and When I’m </a:t>
            </a:r>
            <a:r>
              <a:rPr lang="en-US" altLang="en-US" sz="3600" b="1" dirty="0" smtClean="0">
                <a:solidFill>
                  <a:schemeClr val="tx1"/>
                </a:solidFill>
              </a:rPr>
              <a:t>Older</a:t>
            </a:r>
            <a:endParaRPr lang="en-US" altLang="en-US" sz="3600" b="1" dirty="0" smtClean="0">
              <a:solidFill>
                <a:schemeClr val="tx1"/>
              </a:solidFill>
            </a:endParaRPr>
          </a:p>
        </p:txBody>
      </p:sp>
      <p:sp>
        <p:nvSpPr>
          <p:cNvPr id="3076"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7"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8" name="Text Box 6"/>
          <p:cNvSpPr txBox="1">
            <a:spLocks noChangeArrowheads="1"/>
          </p:cNvSpPr>
          <p:nvPr/>
        </p:nvSpPr>
        <p:spPr bwMode="auto">
          <a:xfrm>
            <a:off x="53340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9" name="Rectangle 7"/>
          <p:cNvSpPr>
            <a:spLocks noChangeArrowheads="1"/>
          </p:cNvSpPr>
          <p:nvPr/>
        </p:nvSpPr>
        <p:spPr bwMode="auto">
          <a:xfrm rot="10800000" flipV="1">
            <a:off x="5448300" y="5446713"/>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dirty="0"/>
              <a:t>Lesson </a:t>
            </a:r>
            <a:r>
              <a:rPr lang="en-US" altLang="en-US" sz="3600" b="1" dirty="0" smtClean="0"/>
              <a:t>6</a:t>
            </a:r>
            <a:endParaRPr lang="en-US" altLang="en-US" sz="3600" b="1" dirty="0"/>
          </a:p>
        </p:txBody>
      </p:sp>
      <p:sp>
        <p:nvSpPr>
          <p:cNvPr id="9" name="AutoShape 2"/>
          <p:cNvSpPr>
            <a:spLocks noGrp="1" noChangeArrowheads="1"/>
          </p:cNvSpPr>
          <p:nvPr>
            <p:ph type="ctrTitle"/>
          </p:nvPr>
        </p:nvSpPr>
        <p:spPr>
          <a:xfrm>
            <a:off x="685800" y="1295400"/>
            <a:ext cx="8458200" cy="1371600"/>
          </a:xfrm>
        </p:spPr>
        <p:txBody>
          <a:bodyPr/>
          <a:lstStyle/>
          <a:p>
            <a:pPr eaLnBrk="1" hangingPunct="1"/>
            <a:r>
              <a:rPr lang="en-US" altLang="en-US" sz="4000" i="1" dirty="0" smtClean="0"/>
              <a:t>Rights, Respect, Responsibility</a:t>
            </a:r>
            <a:r>
              <a:rPr lang="en-US" altLang="en-US" sz="4800" dirty="0" smtClean="0"/>
              <a:t/>
            </a:r>
            <a:br>
              <a:rPr lang="en-US" altLang="en-US" sz="4800" dirty="0" smtClean="0"/>
            </a:br>
            <a:r>
              <a:rPr lang="en-US" altLang="en-US" sz="2800" dirty="0" smtClean="0"/>
              <a:t>(Grade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5400" dirty="0" smtClean="0">
                <a:solidFill>
                  <a:schemeClr val="tx1"/>
                </a:solidFill>
              </a:rPr>
              <a:t>Why Wait?</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1066800" y="2743200"/>
            <a:ext cx="7620000" cy="3581400"/>
          </a:xfrm>
        </p:spPr>
        <p:txBody>
          <a:bodyPr/>
          <a:lstStyle/>
          <a:p>
            <a:pPr marL="0" indent="0" algn="ctr" eaLnBrk="1" hangingPunct="1">
              <a:spcBef>
                <a:spcPts val="1200"/>
              </a:spcBef>
              <a:buNone/>
            </a:pPr>
            <a:r>
              <a:rPr lang="en-US" altLang="en-US" b="1" dirty="0" smtClean="0">
                <a:solidFill>
                  <a:schemeClr val="accent1">
                    <a:lumMod val="50000"/>
                  </a:schemeClr>
                </a:solidFill>
              </a:rPr>
              <a:t>Why do you think </a:t>
            </a:r>
            <a:r>
              <a:rPr lang="en-US" altLang="en-US" b="1" dirty="0" smtClean="0">
                <a:solidFill>
                  <a:schemeClr val="accent1">
                    <a:lumMod val="50000"/>
                  </a:schemeClr>
                </a:solidFill>
              </a:rPr>
              <a:t>it is important </a:t>
            </a:r>
            <a:r>
              <a:rPr lang="en-US" altLang="en-US" b="1" dirty="0" smtClean="0">
                <a:solidFill>
                  <a:schemeClr val="accent1">
                    <a:lumMod val="50000"/>
                  </a:schemeClr>
                </a:solidFill>
              </a:rPr>
              <a:t>to wait until someone is in a long-term committed </a:t>
            </a:r>
            <a:r>
              <a:rPr lang="en-US" altLang="en-US" b="1" dirty="0" smtClean="0">
                <a:solidFill>
                  <a:schemeClr val="accent1">
                    <a:lumMod val="50000"/>
                  </a:schemeClr>
                </a:solidFill>
              </a:rPr>
              <a:t>relationship, </a:t>
            </a:r>
            <a:r>
              <a:rPr lang="en-US" altLang="en-US" b="1" dirty="0" smtClean="0">
                <a:solidFill>
                  <a:schemeClr val="accent1">
                    <a:lumMod val="50000"/>
                  </a:schemeClr>
                </a:solidFill>
              </a:rPr>
              <a:t>or is </a:t>
            </a:r>
            <a:r>
              <a:rPr lang="en-US" altLang="en-US" b="1" dirty="0" smtClean="0">
                <a:solidFill>
                  <a:schemeClr val="accent1">
                    <a:lumMod val="50000"/>
                  </a:schemeClr>
                </a:solidFill>
              </a:rPr>
              <a:t>married, </a:t>
            </a:r>
            <a:r>
              <a:rPr lang="en-US" altLang="en-US" b="1" dirty="0" smtClean="0">
                <a:solidFill>
                  <a:schemeClr val="accent1">
                    <a:lumMod val="50000"/>
                  </a:schemeClr>
                </a:solidFill>
              </a:rPr>
              <a:t>to do some of these </a:t>
            </a:r>
            <a:r>
              <a:rPr lang="en-US" altLang="en-US" b="1" dirty="0" smtClean="0">
                <a:solidFill>
                  <a:schemeClr val="accent1">
                    <a:lumMod val="50000"/>
                  </a:schemeClr>
                </a:solidFill>
              </a:rPr>
              <a:t>sexual behaviors</a:t>
            </a:r>
            <a:r>
              <a:rPr lang="en-US" altLang="en-US" b="1" dirty="0" smtClean="0">
                <a:solidFill>
                  <a:schemeClr val="accent1">
                    <a:lumMod val="50000"/>
                  </a:schemeClr>
                </a:solidFill>
              </a:rPr>
              <a:t>? </a:t>
            </a:r>
          </a:p>
        </p:txBody>
      </p:sp>
    </p:spTree>
    <p:extLst>
      <p:ext uri="{BB962C8B-B14F-4D97-AF65-F5344CB8AC3E}">
        <p14:creationId xmlns:p14="http://schemas.microsoft.com/office/powerpoint/2010/main" val="152356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5400" dirty="0" smtClean="0">
                <a:solidFill>
                  <a:schemeClr val="tx1"/>
                </a:solidFill>
              </a:rPr>
              <a:t>Abstinence</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761999" y="2362200"/>
            <a:ext cx="7924801" cy="3962400"/>
          </a:xfrm>
        </p:spPr>
        <p:txBody>
          <a:bodyPr/>
          <a:lstStyle/>
          <a:p>
            <a:pPr eaLnBrk="1" hangingPunct="1">
              <a:spcBef>
                <a:spcPts val="1800"/>
              </a:spcBef>
            </a:pPr>
            <a:r>
              <a:rPr lang="en-US" altLang="en-US" sz="2200" dirty="0" smtClean="0"/>
              <a:t>When </a:t>
            </a:r>
            <a:r>
              <a:rPr lang="en-US" altLang="en-US" sz="2200" dirty="0" smtClean="0"/>
              <a:t>someone waits to do something until they are older, or until some other time, that’s called </a:t>
            </a:r>
            <a:r>
              <a:rPr lang="en-US" altLang="en-US" sz="2200" i="1" dirty="0" smtClean="0"/>
              <a:t>abstinence</a:t>
            </a:r>
            <a:r>
              <a:rPr lang="en-US" altLang="en-US" sz="2200" dirty="0"/>
              <a:t>.</a:t>
            </a:r>
            <a:endParaRPr lang="en-US" altLang="en-US" sz="2200" dirty="0" smtClean="0"/>
          </a:p>
          <a:p>
            <a:pPr eaLnBrk="1" hangingPunct="1">
              <a:spcBef>
                <a:spcPts val="1800"/>
              </a:spcBef>
            </a:pPr>
            <a:r>
              <a:rPr lang="en-US" altLang="en-US" sz="2200" dirty="0" smtClean="0"/>
              <a:t>Abstinence doesn’t mean you will never do that thing. </a:t>
            </a:r>
          </a:p>
          <a:p>
            <a:pPr eaLnBrk="1" hangingPunct="1">
              <a:spcBef>
                <a:spcPts val="1800"/>
              </a:spcBef>
            </a:pPr>
            <a:r>
              <a:rPr lang="en-US" altLang="en-US" sz="2200" dirty="0" smtClean="0"/>
              <a:t>When it comes to sexual behaviors, </a:t>
            </a:r>
            <a:r>
              <a:rPr lang="en-US" altLang="en-US" sz="2200" dirty="0" smtClean="0"/>
              <a:t>abstinence is </a:t>
            </a:r>
            <a:r>
              <a:rPr lang="en-US" altLang="en-US" sz="2200" dirty="0" smtClean="0"/>
              <a:t>the only 100% sure way for you to avoid getting pregnant, causing a pregnancy, or getting/giving someone an STI. </a:t>
            </a:r>
          </a:p>
          <a:p>
            <a:pPr eaLnBrk="1" hangingPunct="1">
              <a:spcBef>
                <a:spcPts val="1800"/>
              </a:spcBef>
            </a:pPr>
            <a:r>
              <a:rPr lang="en-US" altLang="en-US" sz="2200" dirty="0" smtClean="0"/>
              <a:t>And remember, there are lots of ways you can show other people </a:t>
            </a:r>
            <a:r>
              <a:rPr lang="en-US" altLang="en-US" sz="2200" dirty="0" smtClean="0"/>
              <a:t>that you </a:t>
            </a:r>
            <a:r>
              <a:rPr lang="en-US" altLang="en-US" sz="2200" dirty="0" smtClean="0"/>
              <a:t>like </a:t>
            </a:r>
            <a:r>
              <a:rPr lang="en-US" altLang="en-US" sz="2200" dirty="0" smtClean="0"/>
              <a:t>them or </a:t>
            </a:r>
            <a:r>
              <a:rPr lang="en-US" altLang="en-US" sz="2200" dirty="0" smtClean="0"/>
              <a:t>love them that </a:t>
            </a:r>
            <a:r>
              <a:rPr lang="en-US" altLang="en-US" sz="2200" dirty="0" smtClean="0"/>
              <a:t>doesn’t </a:t>
            </a:r>
            <a:r>
              <a:rPr lang="en-US" altLang="en-US" sz="2200" dirty="0" smtClean="0"/>
              <a:t>involve doing something sexual with </a:t>
            </a:r>
            <a:r>
              <a:rPr lang="en-US" altLang="en-US" sz="2200" dirty="0" smtClean="0"/>
              <a:t>them</a:t>
            </a:r>
            <a:r>
              <a:rPr lang="en-US" altLang="en-US" sz="2200" dirty="0"/>
              <a:t>!</a:t>
            </a:r>
            <a:endParaRPr lang="en-US" altLang="en-US" sz="2200" dirty="0"/>
          </a:p>
        </p:txBody>
      </p:sp>
    </p:spTree>
    <p:extLst>
      <p:ext uri="{BB962C8B-B14F-4D97-AF65-F5344CB8AC3E}">
        <p14:creationId xmlns:p14="http://schemas.microsoft.com/office/powerpoint/2010/main" val="405262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219200"/>
          </a:xfrm>
        </p:spPr>
        <p:txBody>
          <a:bodyPr/>
          <a:lstStyle/>
          <a:p>
            <a:pPr algn="ctr"/>
            <a:r>
              <a:rPr lang="en-US" sz="4800" dirty="0" smtClean="0">
                <a:solidFill>
                  <a:schemeClr val="tx1"/>
                </a:solidFill>
              </a:rPr>
              <a:t>Before </a:t>
            </a:r>
            <a:r>
              <a:rPr lang="en-US" sz="4800" dirty="0" smtClean="0">
                <a:solidFill>
                  <a:schemeClr val="tx1"/>
                </a:solidFill>
              </a:rPr>
              <a:t>You </a:t>
            </a:r>
            <a:r>
              <a:rPr lang="en-US" sz="4800" dirty="0">
                <a:solidFill>
                  <a:schemeClr val="tx1"/>
                </a:solidFill>
              </a:rPr>
              <a:t>G</a:t>
            </a:r>
            <a:r>
              <a:rPr lang="en-US" sz="4800" dirty="0" smtClean="0">
                <a:solidFill>
                  <a:schemeClr val="tx1"/>
                </a:solidFill>
              </a:rPr>
              <a:t>o</a:t>
            </a:r>
            <a:r>
              <a:rPr lang="en-US" sz="4800" dirty="0" smtClean="0">
                <a:solidFill>
                  <a:schemeClr val="tx1"/>
                </a:solidFill>
              </a:rPr>
              <a:t>…</a:t>
            </a:r>
            <a:endParaRPr lang="en-US" sz="4800" dirty="0">
              <a:solidFill>
                <a:schemeClr val="tx1"/>
              </a:solidFill>
            </a:endParaRPr>
          </a:p>
        </p:txBody>
      </p:sp>
      <p:sp>
        <p:nvSpPr>
          <p:cNvPr id="3" name="Content Placeholder 2"/>
          <p:cNvSpPr>
            <a:spLocks noGrp="1"/>
          </p:cNvSpPr>
          <p:nvPr>
            <p:ph idx="1"/>
          </p:nvPr>
        </p:nvSpPr>
        <p:spPr>
          <a:xfrm>
            <a:off x="990600" y="2590800"/>
            <a:ext cx="7467600" cy="3886200"/>
          </a:xfrm>
        </p:spPr>
        <p:txBody>
          <a:bodyPr/>
          <a:lstStyle/>
          <a:p>
            <a:pPr marL="0" indent="0">
              <a:buNone/>
            </a:pPr>
            <a:r>
              <a:rPr lang="en-US" b="1" dirty="0" smtClean="0"/>
              <a:t>Before </a:t>
            </a:r>
            <a:r>
              <a:rPr lang="en-US" b="1" dirty="0" smtClean="0"/>
              <a:t>you leave today, write down </a:t>
            </a:r>
            <a:r>
              <a:rPr lang="en-US" b="1" dirty="0" smtClean="0"/>
              <a:t>on your </a:t>
            </a:r>
            <a:r>
              <a:rPr lang="en-US" b="1" i="1" dirty="0" smtClean="0"/>
              <a:t>“</a:t>
            </a:r>
            <a:r>
              <a:rPr lang="en-US" b="1" i="1" dirty="0" smtClean="0"/>
              <a:t>Exit Slip”:</a:t>
            </a:r>
          </a:p>
          <a:p>
            <a:pPr>
              <a:spcBef>
                <a:spcPts val="1200"/>
              </a:spcBef>
            </a:pPr>
            <a:r>
              <a:rPr lang="en-US" b="1" dirty="0" smtClean="0"/>
              <a:t>1 </a:t>
            </a:r>
            <a:r>
              <a:rPr lang="en-US" b="1" dirty="0" smtClean="0"/>
              <a:t>thing that you learned today and </a:t>
            </a:r>
            <a:endParaRPr lang="en-US" b="1" dirty="0" smtClean="0"/>
          </a:p>
          <a:p>
            <a:pPr>
              <a:spcBef>
                <a:spcPts val="1200"/>
              </a:spcBef>
            </a:pPr>
            <a:r>
              <a:rPr lang="en-US" b="1" dirty="0" smtClean="0"/>
              <a:t>1 </a:t>
            </a:r>
            <a:r>
              <a:rPr lang="en-US" b="1" dirty="0" smtClean="0"/>
              <a:t>thing you still have questions about. </a:t>
            </a:r>
          </a:p>
        </p:txBody>
      </p:sp>
    </p:spTree>
    <p:extLst>
      <p:ext uri="{BB962C8B-B14F-4D97-AF65-F5344CB8AC3E}">
        <p14:creationId xmlns:p14="http://schemas.microsoft.com/office/powerpoint/2010/main" val="348875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153400" cy="1219200"/>
          </a:xfrm>
        </p:spPr>
        <p:txBody>
          <a:bodyPr/>
          <a:lstStyle/>
          <a:p>
            <a:pPr algn="ctr"/>
            <a:r>
              <a:rPr lang="en-US" sz="4800" dirty="0" smtClean="0">
                <a:solidFill>
                  <a:schemeClr val="tx1"/>
                </a:solidFill>
              </a:rPr>
              <a:t>Homework</a:t>
            </a:r>
            <a:endParaRPr lang="en-US" sz="4800" dirty="0">
              <a:solidFill>
                <a:schemeClr val="tx1"/>
              </a:solidFill>
            </a:endParaRPr>
          </a:p>
        </p:txBody>
      </p:sp>
      <p:sp>
        <p:nvSpPr>
          <p:cNvPr id="3" name="Content Placeholder 2"/>
          <p:cNvSpPr>
            <a:spLocks noGrp="1"/>
          </p:cNvSpPr>
          <p:nvPr>
            <p:ph idx="1"/>
          </p:nvPr>
        </p:nvSpPr>
        <p:spPr>
          <a:xfrm>
            <a:off x="914400" y="2514600"/>
            <a:ext cx="7772400" cy="3962400"/>
          </a:xfrm>
        </p:spPr>
        <p:txBody>
          <a:bodyPr/>
          <a:lstStyle/>
          <a:p>
            <a:pPr marL="457200" indent="-457200">
              <a:spcBef>
                <a:spcPts val="1800"/>
              </a:spcBef>
              <a:buFont typeface="+mj-lt"/>
              <a:buAutoNum type="arabicParenR"/>
            </a:pPr>
            <a:r>
              <a:rPr lang="en-US" sz="2000" dirty="0" smtClean="0"/>
              <a:t>Complete </a:t>
            </a:r>
            <a:r>
              <a:rPr lang="en-US" sz="2000" dirty="0" smtClean="0"/>
              <a:t>the </a:t>
            </a:r>
            <a:r>
              <a:rPr lang="en-US" sz="2000" i="1" dirty="0" smtClean="0"/>
              <a:t>“For Students: A Conversation About Sex” </a:t>
            </a:r>
            <a:r>
              <a:rPr lang="en-US" sz="2000" dirty="0" smtClean="0"/>
              <a:t>on your own. </a:t>
            </a:r>
          </a:p>
          <a:p>
            <a:pPr marL="457200" indent="-457200">
              <a:spcBef>
                <a:spcPts val="1800"/>
              </a:spcBef>
              <a:buFont typeface="+mj-lt"/>
              <a:buAutoNum type="arabicParenR"/>
            </a:pPr>
            <a:r>
              <a:rPr lang="en-US" sz="2000" dirty="0" smtClean="0"/>
              <a:t>Your </a:t>
            </a:r>
            <a:r>
              <a:rPr lang="en-US" sz="2000" dirty="0" smtClean="0"/>
              <a:t>Parent or caregiver </a:t>
            </a:r>
            <a:r>
              <a:rPr lang="en-US" sz="2000" dirty="0" smtClean="0"/>
              <a:t>should complete </a:t>
            </a:r>
            <a:r>
              <a:rPr lang="en-US" sz="2000" i="1" dirty="0" smtClean="0"/>
              <a:t>“For Parents/Caregivers: A Conversation About Sex” </a:t>
            </a:r>
            <a:r>
              <a:rPr lang="en-US" sz="2000" dirty="0" smtClean="0"/>
              <a:t>on their own. </a:t>
            </a:r>
            <a:endParaRPr lang="en-US" sz="2000" dirty="0" smtClean="0"/>
          </a:p>
          <a:p>
            <a:pPr marL="457200" indent="-457200">
              <a:spcBef>
                <a:spcPts val="1800"/>
              </a:spcBef>
              <a:buFont typeface="+mj-lt"/>
              <a:buAutoNum type="arabicParenR"/>
            </a:pPr>
            <a:r>
              <a:rPr lang="en-US" sz="2000" dirty="0" smtClean="0"/>
              <a:t>Together</a:t>
            </a:r>
            <a:r>
              <a:rPr lang="en-US" sz="2000" dirty="0" smtClean="0"/>
              <a:t>, share your answers and complete the </a:t>
            </a:r>
            <a:r>
              <a:rPr lang="en-US" sz="2000" i="1" dirty="0" smtClean="0"/>
              <a:t>“How’d We Do?” </a:t>
            </a:r>
            <a:r>
              <a:rPr lang="en-US" sz="2000" dirty="0" smtClean="0"/>
              <a:t>worksheet. </a:t>
            </a:r>
            <a:endParaRPr lang="en-US" sz="2000" dirty="0"/>
          </a:p>
          <a:p>
            <a:pPr>
              <a:buFont typeface="Wingdings" panose="05000000000000000000" pitchFamily="2" charset="2"/>
              <a:buChar char="Ø"/>
            </a:pPr>
            <a:endParaRPr lang="en-US" sz="2000" dirty="0" smtClean="0"/>
          </a:p>
          <a:p>
            <a:pPr>
              <a:buFont typeface="Wingdings" panose="05000000000000000000" pitchFamily="2" charset="2"/>
              <a:buChar char="Ø"/>
            </a:pPr>
            <a:r>
              <a:rPr lang="en-US" sz="2000" dirty="0" smtClean="0"/>
              <a:t>Please let me know if you would prefer this homework sheet in Spanish.</a:t>
            </a:r>
            <a:endParaRPr lang="en-US" sz="2000" dirty="0"/>
          </a:p>
        </p:txBody>
      </p:sp>
    </p:spTree>
    <p:extLst>
      <p:ext uri="{BB962C8B-B14F-4D97-AF65-F5344CB8AC3E}">
        <p14:creationId xmlns:p14="http://schemas.microsoft.com/office/powerpoint/2010/main" val="41234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Aft>
                <a:spcPts val="1200"/>
              </a:spcAft>
            </a:pPr>
            <a:r>
              <a:rPr lang="en-US" altLang="en-US" dirty="0"/>
              <a:t>Let’s review our ground rules and procedures as a class.</a:t>
            </a:r>
          </a:p>
          <a:p>
            <a:pPr eaLnBrk="1" hangingPunct="1"/>
            <a:r>
              <a:rPr lang="en-US" altLang="en-US" dirty="0"/>
              <a:t>Remember to use the Anonymous Question Box! </a:t>
            </a:r>
            <a:endParaRPr lang="en-US" altLang="en-US" dirty="0"/>
          </a:p>
        </p:txBody>
      </p:sp>
    </p:spTree>
    <p:extLst>
      <p:ext uri="{BB962C8B-B14F-4D97-AF65-F5344CB8AC3E}">
        <p14:creationId xmlns:p14="http://schemas.microsoft.com/office/powerpoint/2010/main" val="296922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914399" y="2362200"/>
            <a:ext cx="7656513" cy="3724275"/>
          </a:xfrm>
        </p:spPr>
        <p:txBody>
          <a:bodyPr/>
          <a:lstStyle/>
          <a:p>
            <a:pPr marL="0" indent="0" algn="ctr" eaLnBrk="1" hangingPunct="1">
              <a:buNone/>
            </a:pPr>
            <a:r>
              <a:rPr lang="en-US" altLang="en-US" sz="3200" b="1" i="1" dirty="0" smtClean="0">
                <a:solidFill>
                  <a:srgbClr val="5C8E26"/>
                </a:solidFill>
              </a:rPr>
              <a:t>Affection</a:t>
            </a:r>
            <a:r>
              <a:rPr lang="en-US" altLang="en-US" sz="3200" b="1" dirty="0" smtClean="0">
                <a:solidFill>
                  <a:srgbClr val="5C8E26"/>
                </a:solidFill>
              </a:rPr>
              <a:t> is our feeling of liking and love for </a:t>
            </a:r>
            <a:r>
              <a:rPr lang="en-US" altLang="en-US" sz="3200" b="1" dirty="0" smtClean="0">
                <a:solidFill>
                  <a:srgbClr val="5C8E26"/>
                </a:solidFill>
              </a:rPr>
              <a:t>others.</a:t>
            </a:r>
            <a:endParaRPr lang="en-US" altLang="en-US" sz="3200" b="1" dirty="0" smtClean="0">
              <a:solidFill>
                <a:srgbClr val="5C8E26"/>
              </a:solidFill>
            </a:endParaRPr>
          </a:p>
          <a:p>
            <a:pPr eaLnBrk="1" hangingPunct="1">
              <a:spcBef>
                <a:spcPts val="1800"/>
              </a:spcBef>
              <a:buFont typeface="Wingdings" panose="05000000000000000000" pitchFamily="2" charset="2"/>
              <a:buChar char="v"/>
            </a:pPr>
            <a:r>
              <a:rPr lang="en-US" altLang="en-US" dirty="0" smtClean="0"/>
              <a:t>Who are people we might feel affection for? </a:t>
            </a:r>
          </a:p>
          <a:p>
            <a:pPr eaLnBrk="1" hangingPunct="1">
              <a:spcBef>
                <a:spcPts val="1800"/>
              </a:spcBef>
              <a:buFont typeface="Wingdings" panose="05000000000000000000" pitchFamily="2" charset="2"/>
              <a:buChar char="v"/>
            </a:pPr>
            <a:r>
              <a:rPr lang="en-US" altLang="en-US" dirty="0" smtClean="0"/>
              <a:t>How do we let people know we like or love them? </a:t>
            </a:r>
          </a:p>
          <a:p>
            <a:pPr eaLnBrk="1" hangingPunct="1">
              <a:spcBef>
                <a:spcPts val="1800"/>
              </a:spcBef>
              <a:buFont typeface="Wingdings" panose="05000000000000000000" pitchFamily="2" charset="2"/>
              <a:buChar char="v"/>
            </a:pPr>
            <a:r>
              <a:rPr lang="en-US" altLang="en-US" dirty="0" smtClean="0"/>
              <a:t>What have they done to let us know they care about us? </a:t>
            </a:r>
          </a:p>
          <a:p>
            <a:pPr marL="0" indent="0" eaLnBrk="1" hangingPunct="1">
              <a:buNone/>
            </a:pPr>
            <a:endParaRPr lang="en-US" altLang="en-US" sz="3200" i="1" dirty="0" smtClean="0"/>
          </a:p>
          <a:p>
            <a:pPr marL="0" indent="0" eaLnBrk="1" hangingPunct="1">
              <a:buNone/>
            </a:pPr>
            <a:r>
              <a:rPr lang="en-US" altLang="en-US" sz="3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accent2">
                    <a:lumMod val="50000"/>
                  </a:schemeClr>
                </a:solidFill>
              </a:rPr>
              <a:t>Class Activity:</a:t>
            </a:r>
            <a:br>
              <a:rPr lang="en-US" altLang="en-US" dirty="0" smtClean="0">
                <a:solidFill>
                  <a:schemeClr val="accent2">
                    <a:lumMod val="50000"/>
                  </a:schemeClr>
                </a:solidFill>
              </a:rPr>
            </a:br>
            <a:r>
              <a:rPr lang="en-US" altLang="en-US" dirty="0" smtClean="0">
                <a:solidFill>
                  <a:schemeClr val="accent2">
                    <a:lumMod val="50000"/>
                  </a:schemeClr>
                </a:solidFill>
              </a:rPr>
              <a:t>“Ways to Show Affection</a:t>
            </a:r>
            <a:endParaRPr lang="en-US" altLang="en-US" dirty="0" smtClean="0">
              <a:solidFill>
                <a:schemeClr val="accent2">
                  <a:lumMod val="50000"/>
                </a:schemeClr>
              </a:solidFill>
            </a:endParaRPr>
          </a:p>
        </p:txBody>
      </p:sp>
      <p:sp>
        <p:nvSpPr>
          <p:cNvPr id="5123" name="Rectangle 3"/>
          <p:cNvSpPr>
            <a:spLocks noGrp="1" noChangeArrowheads="1"/>
          </p:cNvSpPr>
          <p:nvPr>
            <p:ph type="body" idx="1"/>
          </p:nvPr>
        </p:nvSpPr>
        <p:spPr>
          <a:xfrm>
            <a:off x="877887" y="2362200"/>
            <a:ext cx="7580313" cy="3724275"/>
          </a:xfrm>
        </p:spPr>
        <p:txBody>
          <a:bodyPr/>
          <a:lstStyle/>
          <a:p>
            <a:pPr marL="457200" indent="-457200" eaLnBrk="1" hangingPunct="1">
              <a:spcBef>
                <a:spcPts val="1800"/>
              </a:spcBef>
              <a:buFont typeface="+mj-lt"/>
              <a:buAutoNum type="arabicParenR"/>
            </a:pPr>
            <a:r>
              <a:rPr lang="en-US" altLang="en-US" sz="2400" b="1" dirty="0" smtClean="0"/>
              <a:t>I am going to hand </a:t>
            </a:r>
            <a:r>
              <a:rPr lang="en-US" altLang="en-US" sz="2400" b="1" dirty="0" smtClean="0"/>
              <a:t>an </a:t>
            </a:r>
            <a:r>
              <a:rPr lang="en-US" altLang="en-US" sz="2400" b="1" dirty="0" smtClean="0"/>
              <a:t>index card to </a:t>
            </a:r>
            <a:r>
              <a:rPr lang="en-US" altLang="en-US" sz="2400" b="1" dirty="0" smtClean="0"/>
              <a:t>you.</a:t>
            </a:r>
          </a:p>
          <a:p>
            <a:pPr marL="457200" indent="-457200" eaLnBrk="1" hangingPunct="1">
              <a:spcBef>
                <a:spcPts val="1800"/>
              </a:spcBef>
              <a:buFont typeface="+mj-lt"/>
              <a:buAutoNum type="arabicParenR"/>
            </a:pPr>
            <a:r>
              <a:rPr lang="en-US" altLang="en-US" sz="2400" b="1" dirty="0"/>
              <a:t>T</a:t>
            </a:r>
            <a:r>
              <a:rPr lang="en-US" altLang="en-US" sz="2400" b="1" dirty="0" smtClean="0"/>
              <a:t>hink</a:t>
            </a:r>
            <a:r>
              <a:rPr lang="en-US" altLang="en-US" sz="2400" dirty="0" smtClean="0"/>
              <a:t> </a:t>
            </a:r>
            <a:r>
              <a:rPr lang="en-US" altLang="en-US" sz="2400" dirty="0" smtClean="0"/>
              <a:t>of family members, friends, or a person you </a:t>
            </a:r>
            <a:r>
              <a:rPr lang="en-US" altLang="en-US" sz="2400" dirty="0" smtClean="0"/>
              <a:t>might </a:t>
            </a:r>
            <a:r>
              <a:rPr lang="en-US" altLang="en-US" sz="2400" dirty="0" smtClean="0"/>
              <a:t>have started liking as more than a friend. </a:t>
            </a:r>
          </a:p>
          <a:p>
            <a:pPr marL="514350" indent="-514350" eaLnBrk="1" hangingPunct="1">
              <a:spcBef>
                <a:spcPts val="1800"/>
              </a:spcBef>
              <a:buFont typeface="+mj-lt"/>
              <a:buAutoNum type="arabicParenR"/>
            </a:pPr>
            <a:r>
              <a:rPr lang="en-US" altLang="en-US" sz="2400" b="1" dirty="0" smtClean="0"/>
              <a:t>Write down </a:t>
            </a:r>
            <a:r>
              <a:rPr lang="en-US" altLang="en-US" sz="2400" dirty="0" smtClean="0"/>
              <a:t>3 different ways you have shown affection for those people on your index card. Please do not show your cards to other students. </a:t>
            </a:r>
          </a:p>
          <a:p>
            <a:pPr eaLnBrk="1" hangingPunct="1">
              <a:spcBef>
                <a:spcPts val="1800"/>
              </a:spcBef>
              <a:buFont typeface="Wingdings" panose="05000000000000000000" pitchFamily="2" charset="2"/>
              <a:buChar char="Ø"/>
            </a:pPr>
            <a:r>
              <a:rPr lang="en-US" altLang="en-US" sz="2400" b="1" dirty="0" smtClean="0"/>
              <a:t>For example: </a:t>
            </a:r>
            <a:r>
              <a:rPr lang="en-US" altLang="en-US" sz="2400" i="1" dirty="0" smtClean="0"/>
              <a:t>Growing up, we showed each other affection by taking the time to have meals together as a family. </a:t>
            </a:r>
            <a:endParaRPr lang="en-US" altLang="en-US" sz="2400" b="1" i="1" dirty="0" smtClean="0"/>
          </a:p>
          <a:p>
            <a:pPr eaLnBrk="1" hangingPunct="1"/>
            <a:endParaRPr lang="en-US" altLang="en-US" dirty="0" smtClean="0"/>
          </a:p>
          <a:p>
            <a:pPr marL="0" indent="0" eaLnBrk="1" hangingPunct="1">
              <a:buNone/>
            </a:pPr>
            <a:endParaRPr lang="en-US" altLang="en-US" sz="3200" dirty="0" smtClean="0"/>
          </a:p>
        </p:txBody>
      </p:sp>
    </p:spTree>
    <p:extLst>
      <p:ext uri="{BB962C8B-B14F-4D97-AF65-F5344CB8AC3E}">
        <p14:creationId xmlns:p14="http://schemas.microsoft.com/office/powerpoint/2010/main" val="115408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77887" y="2362200"/>
            <a:ext cx="7732713" cy="3724275"/>
          </a:xfrm>
        </p:spPr>
        <p:txBody>
          <a:bodyPr/>
          <a:lstStyle/>
          <a:p>
            <a:pPr marL="514350" indent="-514350" eaLnBrk="1" hangingPunct="1">
              <a:spcBef>
                <a:spcPts val="1800"/>
              </a:spcBef>
              <a:buFont typeface="+mj-lt"/>
              <a:buAutoNum type="arabicParenR" startAt="4"/>
            </a:pPr>
            <a:r>
              <a:rPr lang="en-US" altLang="en-US" dirty="0" smtClean="0"/>
              <a:t>Now you are going to come up </a:t>
            </a:r>
            <a:r>
              <a:rPr lang="en-US" altLang="en-US" dirty="0" smtClean="0"/>
              <a:t>to the front one </a:t>
            </a:r>
            <a:r>
              <a:rPr lang="en-US" altLang="en-US" dirty="0" smtClean="0"/>
              <a:t>at a time and write down something on </a:t>
            </a:r>
            <a:r>
              <a:rPr lang="en-US" altLang="en-US" dirty="0" smtClean="0"/>
              <a:t>your group’s list.</a:t>
            </a:r>
            <a:endParaRPr lang="en-US" altLang="en-US" dirty="0" smtClean="0"/>
          </a:p>
          <a:p>
            <a:pPr marL="514350" indent="-514350" eaLnBrk="1" hangingPunct="1">
              <a:spcBef>
                <a:spcPts val="1800"/>
              </a:spcBef>
              <a:buFont typeface="+mj-lt"/>
              <a:buAutoNum type="arabicParenR" startAt="4"/>
            </a:pPr>
            <a:r>
              <a:rPr lang="en-US" altLang="en-US" dirty="0" smtClean="0"/>
              <a:t>If someone has already written what you were going to write, pick another </a:t>
            </a:r>
            <a:r>
              <a:rPr lang="en-US" altLang="en-US" dirty="0" smtClean="0"/>
              <a:t>example from your card to </a:t>
            </a:r>
            <a:r>
              <a:rPr lang="en-US" altLang="en-US" dirty="0" smtClean="0"/>
              <a:t>write. </a:t>
            </a:r>
          </a:p>
          <a:p>
            <a:pPr marL="514350" indent="-514350" eaLnBrk="1" hangingPunct="1">
              <a:spcBef>
                <a:spcPts val="1800"/>
              </a:spcBef>
              <a:buFont typeface="+mj-lt"/>
              <a:buAutoNum type="arabicParenR" startAt="4"/>
            </a:pPr>
            <a:r>
              <a:rPr lang="en-US" altLang="en-US" dirty="0" smtClean="0"/>
              <a:t>If all of your examples have been used, you </a:t>
            </a:r>
            <a:r>
              <a:rPr lang="en-US" altLang="en-US" dirty="0" smtClean="0"/>
              <a:t>may sit </a:t>
            </a:r>
            <a:r>
              <a:rPr lang="en-US" altLang="en-US" dirty="0" smtClean="0"/>
              <a:t>down. </a:t>
            </a:r>
          </a:p>
        </p:txBody>
      </p:sp>
      <p:sp>
        <p:nvSpPr>
          <p:cNvPr id="5"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accent2">
                    <a:lumMod val="50000"/>
                  </a:schemeClr>
                </a:solidFill>
              </a:rPr>
              <a:t>Class Activity:</a:t>
            </a:r>
            <a:br>
              <a:rPr lang="en-US" altLang="en-US" dirty="0" smtClean="0">
                <a:solidFill>
                  <a:schemeClr val="accent2">
                    <a:lumMod val="50000"/>
                  </a:schemeClr>
                </a:solidFill>
              </a:rPr>
            </a:br>
            <a:r>
              <a:rPr lang="en-US" altLang="en-US" dirty="0" smtClean="0">
                <a:solidFill>
                  <a:schemeClr val="accent2">
                    <a:lumMod val="50000"/>
                  </a:schemeClr>
                </a:solidFill>
              </a:rPr>
              <a:t>“Ways to Show Affection</a:t>
            </a:r>
            <a:endParaRPr lang="en-US" altLang="en-US" dirty="0" smtClean="0">
              <a:solidFill>
                <a:schemeClr val="accent2">
                  <a:lumMod val="50000"/>
                </a:schemeClr>
              </a:solidFill>
            </a:endParaRPr>
          </a:p>
        </p:txBody>
      </p:sp>
    </p:spTree>
    <p:extLst>
      <p:ext uri="{BB962C8B-B14F-4D97-AF65-F5344CB8AC3E}">
        <p14:creationId xmlns:p14="http://schemas.microsoft.com/office/powerpoint/2010/main" val="40174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77887" y="2362200"/>
            <a:ext cx="7732713" cy="3724275"/>
          </a:xfrm>
        </p:spPr>
        <p:txBody>
          <a:bodyPr/>
          <a:lstStyle/>
          <a:p>
            <a:pPr marL="0" indent="0" eaLnBrk="1" hangingPunct="1">
              <a:buNone/>
            </a:pPr>
            <a:r>
              <a:rPr lang="en-US" altLang="en-US" sz="3600" dirty="0" smtClean="0"/>
              <a:t>Looking at our 2 </a:t>
            </a:r>
            <a:r>
              <a:rPr lang="en-US" altLang="en-US" sz="3600" dirty="0" smtClean="0"/>
              <a:t>lists:</a:t>
            </a:r>
            <a:endParaRPr lang="en-US" altLang="en-US" sz="3600" dirty="0" smtClean="0"/>
          </a:p>
          <a:p>
            <a:pPr eaLnBrk="1" hangingPunct="1">
              <a:spcBef>
                <a:spcPts val="1200"/>
              </a:spcBef>
            </a:pPr>
            <a:r>
              <a:rPr lang="en-US" altLang="en-US" dirty="0" smtClean="0"/>
              <a:t>Why do we these things for people? </a:t>
            </a:r>
          </a:p>
          <a:p>
            <a:pPr eaLnBrk="1" hangingPunct="1">
              <a:spcBef>
                <a:spcPts val="1200"/>
              </a:spcBef>
            </a:pPr>
            <a:r>
              <a:rPr lang="en-US" altLang="en-US" dirty="0" smtClean="0"/>
              <a:t>How do these things show that we like/love other people? </a:t>
            </a:r>
            <a:endParaRPr lang="en-US" altLang="en-US" dirty="0"/>
          </a:p>
          <a:p>
            <a:pPr marL="0" indent="0" algn="ctr" eaLnBrk="1" hangingPunct="1">
              <a:spcBef>
                <a:spcPts val="2400"/>
              </a:spcBef>
              <a:buNone/>
            </a:pPr>
            <a:r>
              <a:rPr lang="en-US" altLang="en-US" b="1" dirty="0" smtClean="0">
                <a:solidFill>
                  <a:schemeClr val="accent1">
                    <a:lumMod val="50000"/>
                  </a:schemeClr>
                </a:solidFill>
              </a:rPr>
              <a:t>In the end, liking and loving—as well as being liked or loved—feels good. Doing these things with people that we care about feels good. </a:t>
            </a:r>
          </a:p>
          <a:p>
            <a:pPr marL="457200" lvl="1" indent="0" eaLnBrk="1" hangingPunct="1">
              <a:buNone/>
            </a:pPr>
            <a:r>
              <a:rPr lang="en-US" altLang="en-US" dirty="0" smtClean="0"/>
              <a:t>  </a:t>
            </a:r>
          </a:p>
        </p:txBody>
      </p:sp>
      <p:sp>
        <p:nvSpPr>
          <p:cNvPr id="5"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accent2">
                    <a:lumMod val="50000"/>
                  </a:schemeClr>
                </a:solidFill>
              </a:rPr>
              <a:t>Class Discussion:</a:t>
            </a:r>
            <a:br>
              <a:rPr lang="en-US" altLang="en-US" dirty="0" smtClean="0">
                <a:solidFill>
                  <a:schemeClr val="accent2">
                    <a:lumMod val="50000"/>
                  </a:schemeClr>
                </a:solidFill>
              </a:rPr>
            </a:br>
            <a:r>
              <a:rPr lang="en-US" altLang="en-US" dirty="0" smtClean="0">
                <a:solidFill>
                  <a:schemeClr val="accent2">
                    <a:lumMod val="50000"/>
                  </a:schemeClr>
                </a:solidFill>
              </a:rPr>
              <a:t>“Ways to Show Affection</a:t>
            </a:r>
            <a:endParaRPr lang="en-US" altLang="en-US" dirty="0" smtClean="0">
              <a:solidFill>
                <a:schemeClr val="accent2">
                  <a:lumMod val="50000"/>
                </a:schemeClr>
              </a:solidFill>
            </a:endParaRPr>
          </a:p>
        </p:txBody>
      </p:sp>
    </p:spTree>
    <p:extLst>
      <p:ext uri="{BB962C8B-B14F-4D97-AF65-F5344CB8AC3E}">
        <p14:creationId xmlns:p14="http://schemas.microsoft.com/office/powerpoint/2010/main" val="20340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tx1"/>
                </a:solidFill>
              </a:rPr>
              <a:t>Ways to Show Affection to a Romantic Partner</a:t>
            </a:r>
            <a:endParaRPr lang="en-US" altLang="en-US" dirty="0" smtClean="0">
              <a:solidFill>
                <a:schemeClr val="tx1"/>
              </a:solidFill>
            </a:endParaRPr>
          </a:p>
        </p:txBody>
      </p:sp>
      <p:sp>
        <p:nvSpPr>
          <p:cNvPr id="5123" name="Rectangle 3"/>
          <p:cNvSpPr>
            <a:spLocks noGrp="1" noChangeArrowheads="1"/>
          </p:cNvSpPr>
          <p:nvPr>
            <p:ph type="body" idx="1"/>
          </p:nvPr>
        </p:nvSpPr>
        <p:spPr>
          <a:xfrm>
            <a:off x="838199" y="2362200"/>
            <a:ext cx="7848601" cy="3962400"/>
          </a:xfrm>
        </p:spPr>
        <p:txBody>
          <a:bodyPr/>
          <a:lstStyle/>
          <a:p>
            <a:pPr eaLnBrk="1" hangingPunct="1">
              <a:spcBef>
                <a:spcPts val="1200"/>
              </a:spcBef>
            </a:pPr>
            <a:r>
              <a:rPr lang="en-US" altLang="en-US" sz="2000" dirty="0" smtClean="0"/>
              <a:t>When you get older, you may have a romantic partner, such as a boyfriend or girlfriend. </a:t>
            </a:r>
          </a:p>
          <a:p>
            <a:pPr eaLnBrk="1" hangingPunct="1">
              <a:spcBef>
                <a:spcPts val="1200"/>
              </a:spcBef>
            </a:pPr>
            <a:r>
              <a:rPr lang="en-US" altLang="en-US" sz="2000" dirty="0" smtClean="0"/>
              <a:t>When you are in those kinds of relationships, there may be different ways you will want to express your affection or love—which may or may not include doing something sexual together. </a:t>
            </a:r>
          </a:p>
          <a:p>
            <a:pPr eaLnBrk="1" hangingPunct="1">
              <a:spcBef>
                <a:spcPts val="1200"/>
              </a:spcBef>
            </a:pPr>
            <a:r>
              <a:rPr lang="en-US" altLang="en-US" sz="2000" dirty="0" smtClean="0"/>
              <a:t>Some of these behaviors are more appropriate for younger people </a:t>
            </a:r>
            <a:r>
              <a:rPr lang="en-US" altLang="en-US" sz="2000" dirty="0" smtClean="0"/>
              <a:t>(such </a:t>
            </a:r>
            <a:r>
              <a:rPr lang="en-US" altLang="en-US" sz="2000" dirty="0"/>
              <a:t>as holding </a:t>
            </a:r>
            <a:r>
              <a:rPr lang="en-US" altLang="en-US" sz="2000" dirty="0" smtClean="0"/>
              <a:t>hands or kissing</a:t>
            </a:r>
            <a:r>
              <a:rPr lang="en-US" altLang="en-US" sz="2000" dirty="0" smtClean="0"/>
              <a:t>).</a:t>
            </a:r>
            <a:endParaRPr lang="en-US" altLang="en-US" sz="2000" dirty="0" smtClean="0"/>
          </a:p>
          <a:p>
            <a:pPr eaLnBrk="1" hangingPunct="1">
              <a:spcBef>
                <a:spcPts val="1200"/>
              </a:spcBef>
            </a:pPr>
            <a:r>
              <a:rPr lang="en-US" altLang="en-US" sz="2000" dirty="0" smtClean="0"/>
              <a:t>Others are more appropriate when you’re older. </a:t>
            </a:r>
          </a:p>
          <a:p>
            <a:pPr eaLnBrk="1" hangingPunct="1">
              <a:spcBef>
                <a:spcPts val="1200"/>
              </a:spcBef>
            </a:pPr>
            <a:r>
              <a:rPr lang="en-US" altLang="en-US" sz="2000" dirty="0" smtClean="0"/>
              <a:t>And some of these are more appropriate when you are in committed relationships, such as </a:t>
            </a:r>
            <a:r>
              <a:rPr lang="en-US" altLang="en-US" sz="2000" dirty="0" smtClean="0"/>
              <a:t>marriage, </a:t>
            </a:r>
            <a:r>
              <a:rPr lang="en-US" altLang="en-US" sz="2000" dirty="0" smtClean="0"/>
              <a:t>or when two people date only each other for a long time. </a:t>
            </a:r>
            <a:endParaRPr lang="en-US" altLang="en-US" sz="2000" dirty="0"/>
          </a:p>
        </p:txBody>
      </p:sp>
    </p:spTree>
    <p:extLst>
      <p:ext uri="{BB962C8B-B14F-4D97-AF65-F5344CB8AC3E}">
        <p14:creationId xmlns:p14="http://schemas.microsoft.com/office/powerpoint/2010/main" val="50271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990601" y="2514600"/>
            <a:ext cx="7543800" cy="3810000"/>
          </a:xfrm>
        </p:spPr>
        <p:txBody>
          <a:bodyPr/>
          <a:lstStyle/>
          <a:p>
            <a:pPr eaLnBrk="1" hangingPunct="1"/>
            <a:r>
              <a:rPr lang="en-US" altLang="en-US" sz="2400" dirty="0" smtClean="0"/>
              <a:t>One behavior that people your age should wait to do together until they are older is </a:t>
            </a:r>
            <a:r>
              <a:rPr lang="en-US" altLang="en-US" sz="2400" i="1" dirty="0" smtClean="0"/>
              <a:t>sexual intercourse</a:t>
            </a:r>
            <a:r>
              <a:rPr lang="en-US" altLang="en-US" sz="2400" dirty="0" smtClean="0"/>
              <a:t>. </a:t>
            </a:r>
          </a:p>
          <a:p>
            <a:pPr eaLnBrk="1" hangingPunct="1">
              <a:spcBef>
                <a:spcPts val="2400"/>
              </a:spcBef>
            </a:pPr>
            <a:r>
              <a:rPr lang="en-US" altLang="en-US" sz="2400" dirty="0" smtClean="0"/>
              <a:t>How many people have heard that term</a:t>
            </a:r>
            <a:r>
              <a:rPr lang="en-US" altLang="en-US" sz="2400" i="1" dirty="0" smtClean="0"/>
              <a:t> </a:t>
            </a:r>
            <a:r>
              <a:rPr lang="en-US" altLang="en-US" sz="2400" i="1" dirty="0" smtClean="0"/>
              <a:t>“sexual intercourse” </a:t>
            </a:r>
            <a:r>
              <a:rPr lang="en-US" altLang="en-US" sz="2400" dirty="0" smtClean="0"/>
              <a:t>before?</a:t>
            </a:r>
          </a:p>
          <a:p>
            <a:pPr eaLnBrk="1" hangingPunct="1">
              <a:spcBef>
                <a:spcPts val="2400"/>
              </a:spcBef>
            </a:pPr>
            <a:r>
              <a:rPr lang="en-US" altLang="en-US" sz="2400" dirty="0" smtClean="0"/>
              <a:t>What </a:t>
            </a:r>
            <a:r>
              <a:rPr lang="en-US" altLang="en-US" sz="2400" dirty="0" smtClean="0"/>
              <a:t>have you heard it means? </a:t>
            </a:r>
          </a:p>
        </p:txBody>
      </p:sp>
      <p:sp>
        <p:nvSpPr>
          <p:cNvPr id="6"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Waiting…</a:t>
            </a:r>
            <a:endParaRPr lang="en-US" altLang="en-US" sz="4800" dirty="0" smtClean="0">
              <a:solidFill>
                <a:schemeClr val="tx1"/>
              </a:solidFill>
            </a:endParaRPr>
          </a:p>
        </p:txBody>
      </p:sp>
    </p:spTree>
    <p:extLst>
      <p:ext uri="{BB962C8B-B14F-4D97-AF65-F5344CB8AC3E}">
        <p14:creationId xmlns:p14="http://schemas.microsoft.com/office/powerpoint/2010/main" val="387197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38201" y="2362200"/>
            <a:ext cx="7848600" cy="3962400"/>
          </a:xfrm>
        </p:spPr>
        <p:txBody>
          <a:bodyPr/>
          <a:lstStyle/>
          <a:p>
            <a:pPr eaLnBrk="1" hangingPunct="1">
              <a:spcBef>
                <a:spcPts val="1800"/>
              </a:spcBef>
            </a:pPr>
            <a:r>
              <a:rPr lang="en-US" altLang="en-US" sz="2000" dirty="0" smtClean="0"/>
              <a:t>Let’s </a:t>
            </a:r>
            <a:r>
              <a:rPr lang="en-US" altLang="en-US" sz="2000" dirty="0" smtClean="0"/>
              <a:t>think only about vaginal </a:t>
            </a:r>
            <a:r>
              <a:rPr lang="en-US" altLang="en-US" sz="2000" dirty="0" smtClean="0"/>
              <a:t>sex (penis to vagina) </a:t>
            </a:r>
            <a:r>
              <a:rPr lang="en-US" altLang="en-US" sz="2000" dirty="0" smtClean="0"/>
              <a:t>for a moment. What is something that can happen as a result of vaginal sex? </a:t>
            </a:r>
          </a:p>
          <a:p>
            <a:pPr eaLnBrk="1" hangingPunct="1">
              <a:spcBef>
                <a:spcPts val="1800"/>
              </a:spcBef>
            </a:pPr>
            <a:r>
              <a:rPr lang="en-US" altLang="en-US" sz="2000" dirty="0" smtClean="0"/>
              <a:t>When semen, which is </a:t>
            </a:r>
            <a:r>
              <a:rPr lang="en-US" altLang="en-US" sz="2000" dirty="0" smtClean="0"/>
              <a:t>a fluid </a:t>
            </a:r>
            <a:r>
              <a:rPr lang="en-US" altLang="en-US" sz="2000" dirty="0" smtClean="0"/>
              <a:t>that comes out of a penis that contains hundreds of millions of sperm, gets inside a vagina, there is a chance for pregnancy. </a:t>
            </a:r>
          </a:p>
          <a:p>
            <a:pPr eaLnBrk="1" hangingPunct="1">
              <a:spcBef>
                <a:spcPts val="1800"/>
              </a:spcBef>
            </a:pPr>
            <a:r>
              <a:rPr lang="en-US" altLang="en-US" sz="2000" dirty="0" smtClean="0"/>
              <a:t>In addition, vaginal, anal, and oral sex can put one or both partners at risk for a sexually transmitted infection, or </a:t>
            </a:r>
            <a:r>
              <a:rPr lang="en-US" altLang="en-US" sz="2000" i="1" dirty="0" smtClean="0"/>
              <a:t>STI</a:t>
            </a:r>
            <a:r>
              <a:rPr lang="en-US" altLang="en-US" sz="2000" dirty="0" smtClean="0"/>
              <a:t>. </a:t>
            </a:r>
          </a:p>
          <a:p>
            <a:pPr eaLnBrk="1" hangingPunct="1">
              <a:spcBef>
                <a:spcPts val="1800"/>
              </a:spcBef>
            </a:pPr>
            <a:r>
              <a:rPr lang="en-US" altLang="en-US" sz="2000" dirty="0" smtClean="0"/>
              <a:t>Keep in mind, a pregnancy and dealing with an STI are really big things! That’s why it’s best to wait until you’re older to do any of these </a:t>
            </a:r>
            <a:r>
              <a:rPr lang="en-US" altLang="en-US" sz="2000" dirty="0" smtClean="0"/>
              <a:t>sexual behaviors.</a:t>
            </a:r>
            <a:endParaRPr lang="en-US" altLang="en-US" sz="2000" dirty="0"/>
          </a:p>
        </p:txBody>
      </p:sp>
      <p:sp>
        <p:nvSpPr>
          <p:cNvPr id="6"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Benefits of Waiting</a:t>
            </a:r>
            <a:endParaRPr lang="en-US" altLang="en-US" sz="4800" dirty="0" smtClean="0">
              <a:solidFill>
                <a:schemeClr val="tx1"/>
              </a:solidFill>
            </a:endParaRPr>
          </a:p>
        </p:txBody>
      </p:sp>
    </p:spTree>
    <p:extLst>
      <p:ext uri="{BB962C8B-B14F-4D97-AF65-F5344CB8AC3E}">
        <p14:creationId xmlns:p14="http://schemas.microsoft.com/office/powerpoint/2010/main" val="269463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2363</TotalTime>
  <Words>817</Words>
  <Application>Microsoft Office PowerPoint</Application>
  <PresentationFormat>On-screen Show (4:3)</PresentationFormat>
  <Paragraphs>62</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Capsules</vt:lpstr>
      <vt:lpstr>Rights, Respect, Responsibility (Grade 6)</vt:lpstr>
      <vt:lpstr>Reminders</vt:lpstr>
      <vt:lpstr>Introduction</vt:lpstr>
      <vt:lpstr>Class Activity: “Ways to Show Affection</vt:lpstr>
      <vt:lpstr>Class Activity: “Ways to Show Affection</vt:lpstr>
      <vt:lpstr>Class Discussion: “Ways to Show Affection</vt:lpstr>
      <vt:lpstr>Ways to Show Affection to a Romantic Partner</vt:lpstr>
      <vt:lpstr>Waiting…</vt:lpstr>
      <vt:lpstr>Benefits of Waiting</vt:lpstr>
      <vt:lpstr>Why Wait?</vt:lpstr>
      <vt:lpstr>Abstinence</vt:lpstr>
      <vt:lpstr>Before You Go…</vt:lpstr>
      <vt:lpstr>Homework</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210</cp:revision>
  <dcterms:created xsi:type="dcterms:W3CDTF">2007-06-29T16:58:08Z</dcterms:created>
  <dcterms:modified xsi:type="dcterms:W3CDTF">2018-08-22T20:19:36Z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