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3902" r:id="rId2"/>
  </p:sldMasterIdLst>
  <p:notesMasterIdLst>
    <p:notesMasterId r:id="rId23"/>
  </p:notesMasterIdLst>
  <p:sldIdLst>
    <p:sldId id="256" r:id="rId3"/>
    <p:sldId id="311" r:id="rId4"/>
    <p:sldId id="262" r:id="rId5"/>
    <p:sldId id="312" r:id="rId6"/>
    <p:sldId id="357"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30" r:id="rId20"/>
    <p:sldId id="342" r:id="rId21"/>
    <p:sldId id="358"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E26"/>
    <a:srgbClr val="CEEAB0"/>
    <a:srgbClr val="3734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640" autoAdjust="0"/>
  </p:normalViewPr>
  <p:slideViewPr>
    <p:cSldViewPr>
      <p:cViewPr varScale="1">
        <p:scale>
          <a:sx n="83" d="100"/>
          <a:sy n="83" d="100"/>
        </p:scale>
        <p:origin x="18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5D8E51C-F8A4-4339-A0D4-20C11F8932E8}" type="datetimeFigureOut">
              <a:rPr lang="en-US"/>
              <a:pPr>
                <a:defRPr/>
              </a:pPr>
              <a:t>8/22/2018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563677F-0FE0-49C7-8BAF-3AB461E0F439}" type="slidenum">
              <a:rPr lang="en-US" altLang="en-US"/>
              <a:pPr/>
              <a:t>‹#›</a:t>
            </a:fld>
            <a:endParaRPr lang="en-US" altLang="en-US" dirty="0"/>
          </a:p>
        </p:txBody>
      </p:sp>
    </p:spTree>
    <p:extLst>
      <p:ext uri="{BB962C8B-B14F-4D97-AF65-F5344CB8AC3E}">
        <p14:creationId xmlns:p14="http://schemas.microsoft.com/office/powerpoint/2010/main" val="88858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Refer to the chart poster you made for Ground Rules in Lesson 1. Remind students about the anonymous question box and any other procedures for your classroom.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6493C7-BF50-4BC1-83FA-065E6563ABAD}" type="slidenum">
              <a:rPr lang="en-US" altLang="en-US" smtClean="0"/>
              <a:pPr/>
              <a:t>2</a:t>
            </a:fld>
            <a:endParaRPr lang="en-US" altLang="en-US" smtClean="0"/>
          </a:p>
        </p:txBody>
      </p:sp>
    </p:spTree>
    <p:extLst>
      <p:ext uri="{BB962C8B-B14F-4D97-AF65-F5344CB8AC3E}">
        <p14:creationId xmlns:p14="http://schemas.microsoft.com/office/powerpoint/2010/main" val="872133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Calibri" charset="0"/>
              <a:cs typeface="+mn-cs"/>
            </a:endParaRPr>
          </a:p>
        </p:txBody>
      </p:sp>
    </p:spTree>
    <p:extLst>
      <p:ext uri="{BB962C8B-B14F-4D97-AF65-F5344CB8AC3E}">
        <p14:creationId xmlns:p14="http://schemas.microsoft.com/office/powerpoint/2010/main" val="331173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endParaRPr lang="en-US">
              <a:latin typeface="Calibri" charset="0"/>
              <a:cs typeface="+mn-cs"/>
            </a:endParaRPr>
          </a:p>
        </p:txBody>
      </p:sp>
      <p:sp>
        <p:nvSpPr>
          <p:cNvPr id="7172" name="Slide Number Placeholder 3"/>
          <p:cNvSpPr>
            <a:spLocks noGrp="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4000">
                <a:solidFill>
                  <a:schemeClr val="tx1"/>
                </a:solidFill>
                <a:latin typeface="Arial" charset="0"/>
                <a:ea typeface="ＭＳ Ｐゴシック" charset="0"/>
              </a:defRPr>
            </a:lvl1pPr>
            <a:lvl2pPr marL="742950" indent="-285750">
              <a:defRPr sz="4000">
                <a:solidFill>
                  <a:schemeClr val="tx1"/>
                </a:solidFill>
                <a:latin typeface="Arial" charset="0"/>
                <a:ea typeface="ＭＳ Ｐゴシック" charset="0"/>
              </a:defRPr>
            </a:lvl2pPr>
            <a:lvl3pPr marL="1143000" indent="-228600">
              <a:defRPr sz="4000">
                <a:solidFill>
                  <a:schemeClr val="tx1"/>
                </a:solidFill>
                <a:latin typeface="Arial" charset="0"/>
                <a:ea typeface="ＭＳ Ｐゴシック" charset="0"/>
              </a:defRPr>
            </a:lvl3pPr>
            <a:lvl4pPr marL="1600200" indent="-228600">
              <a:defRPr sz="4000">
                <a:solidFill>
                  <a:schemeClr val="tx1"/>
                </a:solidFill>
                <a:latin typeface="Arial" charset="0"/>
                <a:ea typeface="ＭＳ Ｐゴシック" charset="0"/>
              </a:defRPr>
            </a:lvl4pPr>
            <a:lvl5pPr marL="2057400" indent="-228600">
              <a:defRPr sz="4000">
                <a:solidFill>
                  <a:schemeClr val="tx1"/>
                </a:solidFill>
                <a:latin typeface="Arial" charset="0"/>
                <a:ea typeface="ＭＳ Ｐゴシック" charset="0"/>
              </a:defRPr>
            </a:lvl5pPr>
            <a:lvl6pPr marL="2514600" indent="-228600" eaLnBrk="0" fontAlgn="base" hangingPunct="0">
              <a:spcBef>
                <a:spcPct val="0"/>
              </a:spcBef>
              <a:spcAft>
                <a:spcPct val="0"/>
              </a:spcAft>
              <a:defRPr sz="4000">
                <a:solidFill>
                  <a:schemeClr val="tx1"/>
                </a:solidFill>
                <a:latin typeface="Arial" charset="0"/>
                <a:ea typeface="ＭＳ Ｐゴシック" charset="0"/>
              </a:defRPr>
            </a:lvl6pPr>
            <a:lvl7pPr marL="2971800" indent="-228600" eaLnBrk="0" fontAlgn="base" hangingPunct="0">
              <a:spcBef>
                <a:spcPct val="0"/>
              </a:spcBef>
              <a:spcAft>
                <a:spcPct val="0"/>
              </a:spcAft>
              <a:defRPr sz="4000">
                <a:solidFill>
                  <a:schemeClr val="tx1"/>
                </a:solidFill>
                <a:latin typeface="Arial" charset="0"/>
                <a:ea typeface="ＭＳ Ｐゴシック" charset="0"/>
              </a:defRPr>
            </a:lvl7pPr>
            <a:lvl8pPr marL="3429000" indent="-228600" eaLnBrk="0" fontAlgn="base" hangingPunct="0">
              <a:spcBef>
                <a:spcPct val="0"/>
              </a:spcBef>
              <a:spcAft>
                <a:spcPct val="0"/>
              </a:spcAft>
              <a:defRPr sz="4000">
                <a:solidFill>
                  <a:schemeClr val="tx1"/>
                </a:solidFill>
                <a:latin typeface="Arial" charset="0"/>
                <a:ea typeface="ＭＳ Ｐゴシック" charset="0"/>
              </a:defRPr>
            </a:lvl8pPr>
            <a:lvl9pPr marL="3886200" indent="-228600" eaLnBrk="0" fontAlgn="base" hangingPunct="0">
              <a:spcBef>
                <a:spcPct val="0"/>
              </a:spcBef>
              <a:spcAft>
                <a:spcPct val="0"/>
              </a:spcAft>
              <a:defRPr sz="4000">
                <a:solidFill>
                  <a:schemeClr val="tx1"/>
                </a:solidFill>
                <a:latin typeface="Arial" charset="0"/>
                <a:ea typeface="ＭＳ Ｐゴシック" charset="0"/>
              </a:defRPr>
            </a:lvl9pPr>
          </a:lstStyle>
          <a:p>
            <a:pPr>
              <a:defRPr/>
            </a:pPr>
            <a:fld id="{4CF704B7-5ACA-AA4C-BB85-FC242E81B776}" type="slidenum">
              <a:rPr lang="en-US" sz="1200" smtClean="0"/>
              <a:pPr>
                <a:defRPr/>
              </a:pPr>
              <a:t>7</a:t>
            </a:fld>
            <a:endParaRPr lang="en-US" sz="1200" smtClean="0"/>
          </a:p>
        </p:txBody>
      </p:sp>
    </p:spTree>
    <p:extLst>
      <p:ext uri="{BB962C8B-B14F-4D97-AF65-F5344CB8AC3E}">
        <p14:creationId xmlns:p14="http://schemas.microsoft.com/office/powerpoint/2010/main" val="3976464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Calibri" charset="0"/>
              <a:cs typeface="+mn-cs"/>
            </a:endParaRPr>
          </a:p>
        </p:txBody>
      </p:sp>
    </p:spTree>
    <p:extLst>
      <p:ext uri="{BB962C8B-B14F-4D97-AF65-F5344CB8AC3E}">
        <p14:creationId xmlns:p14="http://schemas.microsoft.com/office/powerpoint/2010/main" val="3072381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Calibri" charset="0"/>
              <a:cs typeface="+mn-cs"/>
            </a:endParaRPr>
          </a:p>
        </p:txBody>
      </p:sp>
    </p:spTree>
    <p:extLst>
      <p:ext uri="{BB962C8B-B14F-4D97-AF65-F5344CB8AC3E}">
        <p14:creationId xmlns:p14="http://schemas.microsoft.com/office/powerpoint/2010/main" val="378221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defRPr/>
            </a:pPr>
            <a:r>
              <a:rPr lang="en-US" dirty="0">
                <a:latin typeface="Calibri" charset="0"/>
                <a:cs typeface="+mn-cs"/>
              </a:rPr>
              <a:t>You’ll notice the word “queer” has “careful” next to it in parentheses. Be sure to tell students that “queer” is sometimes used as an insult, and in that case, it is wrong. Some people, however, use “queer” as an identity – usually because all the other category names don’t feel right to them. This can refer to sexual orientation or gender identity.</a:t>
            </a:r>
          </a:p>
        </p:txBody>
      </p:sp>
    </p:spTree>
    <p:extLst>
      <p:ext uri="{BB962C8B-B14F-4D97-AF65-F5344CB8AC3E}">
        <p14:creationId xmlns:p14="http://schemas.microsoft.com/office/powerpoint/2010/main" val="3496509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dirty="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dirty="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grpSp>
      <p:sp>
        <p:nvSpPr>
          <p:cNvPr id="778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778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p:txBody>
          <a:bodyPr/>
          <a:lstStyle>
            <a:lvl1pPr algn="r">
              <a:defRPr/>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E8C79039-A9DF-475C-86AE-C890E0659BAC}" type="slidenum">
              <a:rPr lang="en-US" altLang="en-US"/>
              <a:pPr/>
              <a:t>‹#›</a:t>
            </a:fld>
            <a:endParaRPr lang="en-US" altLang="en-US" dirty="0"/>
          </a:p>
        </p:txBody>
      </p:sp>
    </p:spTree>
    <p:extLst>
      <p:ext uri="{BB962C8B-B14F-4D97-AF65-F5344CB8AC3E}">
        <p14:creationId xmlns:p14="http://schemas.microsoft.com/office/powerpoint/2010/main" val="74830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F6F79493-B4A8-495A-BCB7-95040B576CB3}" type="slidenum">
              <a:rPr lang="en-US" altLang="en-US"/>
              <a:pPr/>
              <a:t>‹#›</a:t>
            </a:fld>
            <a:endParaRPr lang="en-US" altLang="en-US" dirty="0"/>
          </a:p>
        </p:txBody>
      </p:sp>
    </p:spTree>
    <p:extLst>
      <p:ext uri="{BB962C8B-B14F-4D97-AF65-F5344CB8AC3E}">
        <p14:creationId xmlns:p14="http://schemas.microsoft.com/office/powerpoint/2010/main" val="77145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62D282D7-8D55-4A94-9E6A-63FBBCC9CD3A}" type="slidenum">
              <a:rPr lang="en-US" altLang="en-US"/>
              <a:pPr/>
              <a:t>‹#›</a:t>
            </a:fld>
            <a:endParaRPr lang="en-US" altLang="en-US" dirty="0"/>
          </a:p>
        </p:txBody>
      </p:sp>
    </p:spTree>
    <p:extLst>
      <p:ext uri="{BB962C8B-B14F-4D97-AF65-F5344CB8AC3E}">
        <p14:creationId xmlns:p14="http://schemas.microsoft.com/office/powerpoint/2010/main" val="75039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055ECE96-C552-4B45-8BBF-EE2EEAB9EBE3}" type="slidenum">
              <a:rPr lang="en-US" altLang="en-US"/>
              <a:pPr/>
              <a:t>‹#›</a:t>
            </a:fld>
            <a:endParaRPr lang="en-US" altLang="en-US" dirty="0"/>
          </a:p>
        </p:txBody>
      </p:sp>
    </p:spTree>
    <p:extLst>
      <p:ext uri="{BB962C8B-B14F-4D97-AF65-F5344CB8AC3E}">
        <p14:creationId xmlns:p14="http://schemas.microsoft.com/office/powerpoint/2010/main" val="747492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661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2210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102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929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6071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4636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47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CD0A9DCD-22E3-4C64-B3FE-5A00981931CD}" type="slidenum">
              <a:rPr lang="en-US" altLang="en-US"/>
              <a:pPr/>
              <a:t>‹#›</a:t>
            </a:fld>
            <a:endParaRPr lang="en-US" altLang="en-US" dirty="0"/>
          </a:p>
        </p:txBody>
      </p:sp>
    </p:spTree>
    <p:extLst>
      <p:ext uri="{BB962C8B-B14F-4D97-AF65-F5344CB8AC3E}">
        <p14:creationId xmlns:p14="http://schemas.microsoft.com/office/powerpoint/2010/main" val="36928209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85806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1222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22381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3F2046-51E5-444C-AC39-3CEF103A3357}" type="datetimeFigureOut">
              <a:rPr lang="en-US">
                <a:solidFill>
                  <a:prstClr val="black">
                    <a:tint val="75000"/>
                  </a:prstClr>
                </a:solidFill>
              </a:rPr>
              <a:pPr/>
              <a:t>8/22/2018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37232E8-F188-47C5-BDE6-AFE9D96E5F47}"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6168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3945227E-EAA7-4283-AEA2-C0A7EFEEB79A}" type="slidenum">
              <a:rPr lang="en-US" altLang="en-US"/>
              <a:pPr/>
              <a:t>‹#›</a:t>
            </a:fld>
            <a:endParaRPr lang="en-US" altLang="en-US" dirty="0"/>
          </a:p>
        </p:txBody>
      </p:sp>
    </p:spTree>
    <p:extLst>
      <p:ext uri="{BB962C8B-B14F-4D97-AF65-F5344CB8AC3E}">
        <p14:creationId xmlns:p14="http://schemas.microsoft.com/office/powerpoint/2010/main" val="276604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14EBC613-AD2B-41E6-B08E-9CB08457CD34}" type="slidenum">
              <a:rPr lang="en-US" altLang="en-US"/>
              <a:pPr/>
              <a:t>‹#›</a:t>
            </a:fld>
            <a:endParaRPr lang="en-US" altLang="en-US" dirty="0"/>
          </a:p>
        </p:txBody>
      </p:sp>
    </p:spTree>
    <p:extLst>
      <p:ext uri="{BB962C8B-B14F-4D97-AF65-F5344CB8AC3E}">
        <p14:creationId xmlns:p14="http://schemas.microsoft.com/office/powerpoint/2010/main" val="133910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fld id="{F95F243C-5778-4792-AF54-9AE78EADCEA4}" type="slidenum">
              <a:rPr lang="en-US" altLang="en-US"/>
              <a:pPr/>
              <a:t>‹#›</a:t>
            </a:fld>
            <a:endParaRPr lang="en-US" altLang="en-US" dirty="0"/>
          </a:p>
        </p:txBody>
      </p:sp>
    </p:spTree>
    <p:extLst>
      <p:ext uri="{BB962C8B-B14F-4D97-AF65-F5344CB8AC3E}">
        <p14:creationId xmlns:p14="http://schemas.microsoft.com/office/powerpoint/2010/main" val="330260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fld id="{8D020199-3C7B-4C5A-BB03-3FACEC7F021D}" type="slidenum">
              <a:rPr lang="en-US" altLang="en-US"/>
              <a:pPr/>
              <a:t>‹#›</a:t>
            </a:fld>
            <a:endParaRPr lang="en-US" altLang="en-US" dirty="0"/>
          </a:p>
        </p:txBody>
      </p:sp>
    </p:spTree>
    <p:extLst>
      <p:ext uri="{BB962C8B-B14F-4D97-AF65-F5344CB8AC3E}">
        <p14:creationId xmlns:p14="http://schemas.microsoft.com/office/powerpoint/2010/main" val="162044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fld id="{37A510D7-E55F-4EFE-941E-23C2378BA14F}" type="slidenum">
              <a:rPr lang="en-US" altLang="en-US"/>
              <a:pPr/>
              <a:t>‹#›</a:t>
            </a:fld>
            <a:endParaRPr lang="en-US" altLang="en-US" dirty="0"/>
          </a:p>
        </p:txBody>
      </p:sp>
    </p:spTree>
    <p:extLst>
      <p:ext uri="{BB962C8B-B14F-4D97-AF65-F5344CB8AC3E}">
        <p14:creationId xmlns:p14="http://schemas.microsoft.com/office/powerpoint/2010/main" val="236784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8AA50E8B-A036-49FF-99C7-CF050C9E6EA1}" type="slidenum">
              <a:rPr lang="en-US" altLang="en-US"/>
              <a:pPr/>
              <a:t>‹#›</a:t>
            </a:fld>
            <a:endParaRPr lang="en-US" altLang="en-US" dirty="0"/>
          </a:p>
        </p:txBody>
      </p:sp>
    </p:spTree>
    <p:extLst>
      <p:ext uri="{BB962C8B-B14F-4D97-AF65-F5344CB8AC3E}">
        <p14:creationId xmlns:p14="http://schemas.microsoft.com/office/powerpoint/2010/main" val="3143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C69DE238-6AD8-4433-8F79-1EBC961F8501}" type="slidenum">
              <a:rPr lang="en-US" altLang="en-US"/>
              <a:pPr/>
              <a:t>‹#›</a:t>
            </a:fld>
            <a:endParaRPr lang="en-US" altLang="en-US" dirty="0"/>
          </a:p>
        </p:txBody>
      </p:sp>
    </p:spTree>
    <p:extLst>
      <p:ext uri="{BB962C8B-B14F-4D97-AF65-F5344CB8AC3E}">
        <p14:creationId xmlns:p14="http://schemas.microsoft.com/office/powerpoint/2010/main" val="131959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11"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76812"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76813"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4510EF85-4421-4A9C-A435-D79971B68E8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901"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fontAlgn="auto" hangingPunct="1">
              <a:spcBef>
                <a:spcPts val="0"/>
              </a:spcBef>
              <a:spcAft>
                <a:spcPts val="0"/>
              </a:spcAft>
            </a:pPr>
            <a:fld id="{913F2046-51E5-444C-AC39-3CEF103A3357}" type="datetimeFigureOut">
              <a:rPr lang="en-US" smtClean="0">
                <a:solidFill>
                  <a:prstClr val="black">
                    <a:tint val="75000"/>
                  </a:prstClr>
                </a:solidFill>
                <a:latin typeface="Calibri" panose="020F0502020204030204"/>
              </a:rPr>
              <a:pPr eaLnBrk="1" fontAlgn="auto" hangingPunct="1">
                <a:spcBef>
                  <a:spcPts val="0"/>
                </a:spcBef>
                <a:spcAft>
                  <a:spcPts val="0"/>
                </a:spcAft>
              </a:pPr>
              <a:t>8/22/2018</a:t>
            </a:fld>
            <a:endParaRPr lang="en-US" smtClean="0">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1" fontAlgn="auto" hangingPunct="1">
              <a:spcBef>
                <a:spcPts val="0"/>
              </a:spcBef>
              <a:spcAft>
                <a:spcPts val="0"/>
              </a:spcAft>
            </a:pPr>
            <a:endParaRPr lang="en-US" smtClean="0">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1" fontAlgn="auto" hangingPunct="1">
              <a:spcBef>
                <a:spcPts val="0"/>
              </a:spcBef>
              <a:spcAft>
                <a:spcPts val="0"/>
              </a:spcAft>
            </a:pPr>
            <a:fld id="{D37232E8-F188-47C5-BDE6-AFE9D96E5F47}" type="slidenum">
              <a:rPr lang="en-US" smtClean="0">
                <a:solidFill>
                  <a:prstClr val="black">
                    <a:tint val="75000"/>
                  </a:prstClr>
                </a:solidFill>
                <a:latin typeface="Calibri" panose="020F0502020204030204"/>
              </a:rPr>
              <a:pPr eaLnBrk="1" fontAlgn="auto" hangingPunct="1">
                <a:spcBef>
                  <a:spcPts val="0"/>
                </a:spcBef>
                <a:spcAft>
                  <a:spcPts val="0"/>
                </a:spcAft>
              </a:pPr>
              <a:t>‹#›</a:t>
            </a:fld>
            <a:endParaRPr lang="en-US" smtClean="0">
              <a:solidFill>
                <a:prstClr val="black">
                  <a:tint val="75000"/>
                </a:prstClr>
              </a:solidFill>
              <a:latin typeface="Calibri" panose="020F0502020204030204"/>
            </a:endParaRPr>
          </a:p>
        </p:txBody>
      </p:sp>
    </p:spTree>
    <p:extLst>
      <p:ext uri="{BB962C8B-B14F-4D97-AF65-F5344CB8AC3E}">
        <p14:creationId xmlns:p14="http://schemas.microsoft.com/office/powerpoint/2010/main" val="4096364719"/>
      </p:ext>
    </p:extLst>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648200" y="2362200"/>
            <a:ext cx="4343400" cy="2514600"/>
          </a:xfrm>
        </p:spPr>
        <p:txBody>
          <a:bodyPr/>
          <a:lstStyle/>
          <a:p>
            <a:pPr algn="ctr" eaLnBrk="1" hangingPunct="1"/>
            <a:r>
              <a:rPr lang="en-US" altLang="en-US" sz="3600" b="1" dirty="0" smtClean="0">
                <a:solidFill>
                  <a:schemeClr val="tx1"/>
                </a:solidFill>
              </a:rPr>
              <a:t>I Am Who I Am</a:t>
            </a:r>
          </a:p>
        </p:txBody>
      </p:sp>
      <p:sp>
        <p:nvSpPr>
          <p:cNvPr id="3076" name="Text Box 4"/>
          <p:cNvSpPr txBox="1">
            <a:spLocks noChangeArrowheads="1"/>
          </p:cNvSpPr>
          <p:nvPr/>
        </p:nvSpPr>
        <p:spPr bwMode="auto">
          <a:xfrm>
            <a:off x="5257800" y="5592763"/>
            <a:ext cx="27432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7" name="Text Box 5"/>
          <p:cNvSpPr txBox="1">
            <a:spLocks noChangeArrowheads="1"/>
          </p:cNvSpPr>
          <p:nvPr/>
        </p:nvSpPr>
        <p:spPr bwMode="auto">
          <a:xfrm>
            <a:off x="5257800" y="5446713"/>
            <a:ext cx="312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8" name="Text Box 6"/>
          <p:cNvSpPr txBox="1">
            <a:spLocks noChangeArrowheads="1"/>
          </p:cNvSpPr>
          <p:nvPr/>
        </p:nvSpPr>
        <p:spPr bwMode="auto">
          <a:xfrm>
            <a:off x="5334000" y="5446713"/>
            <a:ext cx="297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9" name="Rectangle 7"/>
          <p:cNvSpPr>
            <a:spLocks noChangeArrowheads="1"/>
          </p:cNvSpPr>
          <p:nvPr/>
        </p:nvSpPr>
        <p:spPr bwMode="auto">
          <a:xfrm rot="10800000" flipV="1">
            <a:off x="5448300" y="5446713"/>
            <a:ext cx="2743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dirty="0"/>
              <a:t>Lesson </a:t>
            </a:r>
            <a:r>
              <a:rPr lang="en-US" altLang="en-US" sz="3600" b="1" dirty="0" smtClean="0"/>
              <a:t>5</a:t>
            </a:r>
            <a:endParaRPr lang="en-US" altLang="en-US" sz="3600" b="1" dirty="0"/>
          </a:p>
        </p:txBody>
      </p:sp>
      <p:sp>
        <p:nvSpPr>
          <p:cNvPr id="9" name="AutoShape 2"/>
          <p:cNvSpPr>
            <a:spLocks noGrp="1" noChangeArrowheads="1"/>
          </p:cNvSpPr>
          <p:nvPr>
            <p:ph type="ctrTitle"/>
          </p:nvPr>
        </p:nvSpPr>
        <p:spPr>
          <a:xfrm>
            <a:off x="685800" y="1295400"/>
            <a:ext cx="8458200" cy="1371600"/>
          </a:xfrm>
        </p:spPr>
        <p:txBody>
          <a:bodyPr/>
          <a:lstStyle/>
          <a:p>
            <a:pPr eaLnBrk="1" hangingPunct="1"/>
            <a:r>
              <a:rPr lang="en-US" altLang="en-US" sz="4000" i="1" dirty="0" smtClean="0"/>
              <a:t>Rights, Respect, Responsibility</a:t>
            </a:r>
            <a:r>
              <a:rPr lang="en-US" altLang="en-US" sz="4800" dirty="0" smtClean="0"/>
              <a:t/>
            </a:r>
            <a:br>
              <a:rPr lang="en-US" altLang="en-US" sz="4800" dirty="0" smtClean="0"/>
            </a:br>
            <a:r>
              <a:rPr lang="en-US" altLang="en-US" sz="2800" dirty="0" smtClean="0"/>
              <a:t>(Grade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4"/>
          <p:cNvSpPr>
            <a:spLocks noGrp="1"/>
          </p:cNvSpPr>
          <p:nvPr>
            <p:ph type="title"/>
          </p:nvPr>
        </p:nvSpPr>
        <p:spPr>
          <a:xfrm>
            <a:off x="762000" y="762000"/>
            <a:ext cx="7696200" cy="1219200"/>
          </a:xfrm>
        </p:spPr>
        <p:txBody>
          <a:bodyPr/>
          <a:lstStyle/>
          <a:p>
            <a:pPr algn="ctr"/>
            <a:r>
              <a:rPr lang="en-US" dirty="0">
                <a:effectLst/>
                <a:latin typeface="Arial" charset="0"/>
                <a:cs typeface="Arial" charset="0"/>
              </a:rPr>
              <a:t>Inside vs. Outside</a:t>
            </a:r>
          </a:p>
        </p:txBody>
      </p:sp>
      <p:sp>
        <p:nvSpPr>
          <p:cNvPr id="20482" name="Content Placeholder 5"/>
          <p:cNvSpPr>
            <a:spLocks noGrp="1"/>
          </p:cNvSpPr>
          <p:nvPr>
            <p:ph idx="1"/>
          </p:nvPr>
        </p:nvSpPr>
        <p:spPr>
          <a:xfrm>
            <a:off x="1066800" y="2514600"/>
            <a:ext cx="7772400" cy="4114800"/>
          </a:xfrm>
          <a:solidFill>
            <a:schemeClr val="accent2">
              <a:lumMod val="40000"/>
              <a:lumOff val="60000"/>
            </a:schemeClr>
          </a:solidFill>
        </p:spPr>
        <p:txBody>
          <a:bodyPr/>
          <a:lstStyle/>
          <a:p>
            <a:pPr marL="0" indent="0">
              <a:buNone/>
            </a:pPr>
            <a:r>
              <a:rPr lang="en-US" b="1" dirty="0">
                <a:solidFill>
                  <a:schemeClr val="accent2">
                    <a:lumMod val="50000"/>
                  </a:schemeClr>
                </a:solidFill>
                <a:effectLst/>
                <a:latin typeface="Arial" charset="0"/>
                <a:cs typeface="Arial" charset="0"/>
              </a:rPr>
              <a:t>USUALLY, a </a:t>
            </a:r>
            <a:r>
              <a:rPr lang="en-US" b="1" dirty="0" smtClean="0">
                <a:solidFill>
                  <a:schemeClr val="accent2">
                    <a:lumMod val="50000"/>
                  </a:schemeClr>
                </a:solidFill>
                <a:effectLst/>
                <a:latin typeface="Arial" charset="0"/>
                <a:cs typeface="Arial" charset="0"/>
              </a:rPr>
              <a:t>person</a:t>
            </a:r>
            <a:r>
              <a:rPr lang="en-US" b="1" dirty="0" smtClean="0">
                <a:solidFill>
                  <a:schemeClr val="accent2">
                    <a:lumMod val="50000"/>
                  </a:schemeClr>
                </a:solidFill>
                <a:latin typeface="Arial" charset="0"/>
                <a:cs typeface="Arial" charset="0"/>
              </a:rPr>
              <a:t>’</a:t>
            </a:r>
            <a:r>
              <a:rPr lang="en-US" altLang="ja-JP" b="1" dirty="0" smtClean="0">
                <a:solidFill>
                  <a:schemeClr val="accent2">
                    <a:lumMod val="50000"/>
                  </a:schemeClr>
                </a:solidFill>
                <a:effectLst/>
                <a:latin typeface="Arial" charset="0"/>
                <a:cs typeface="Arial" charset="0"/>
              </a:rPr>
              <a:t>s </a:t>
            </a:r>
            <a:r>
              <a:rPr lang="en-US" altLang="ja-JP" b="1" dirty="0">
                <a:solidFill>
                  <a:schemeClr val="accent2">
                    <a:lumMod val="50000"/>
                  </a:schemeClr>
                </a:solidFill>
                <a:effectLst/>
                <a:latin typeface="Arial" charset="0"/>
                <a:cs typeface="Arial" charset="0"/>
              </a:rPr>
              <a:t>inner feelings match their body </a:t>
            </a:r>
            <a:r>
              <a:rPr lang="en-US" altLang="ja-JP" b="1" dirty="0" smtClean="0">
                <a:solidFill>
                  <a:schemeClr val="accent2">
                    <a:lumMod val="50000"/>
                  </a:schemeClr>
                </a:solidFill>
                <a:effectLst/>
                <a:latin typeface="Arial" charset="0"/>
                <a:cs typeface="Arial" charset="0"/>
              </a:rPr>
              <a:t>parts:</a:t>
            </a:r>
            <a:endParaRPr lang="en-US" b="1" dirty="0">
              <a:solidFill>
                <a:schemeClr val="accent2">
                  <a:lumMod val="50000"/>
                </a:schemeClr>
              </a:solidFill>
              <a:effectLst/>
              <a:latin typeface="Arial" charset="0"/>
              <a:cs typeface="Arial" charset="0"/>
            </a:endParaRPr>
          </a:p>
          <a:p>
            <a:pPr marL="457200" lvl="1" indent="0">
              <a:spcBef>
                <a:spcPts val="1800"/>
              </a:spcBef>
              <a:buNone/>
            </a:pPr>
            <a:r>
              <a:rPr lang="en-US" dirty="0">
                <a:effectLst/>
                <a:latin typeface="Arial" charset="0"/>
                <a:cs typeface="Arial" charset="0"/>
              </a:rPr>
              <a:t>They see they have a vulva, and </a:t>
            </a:r>
            <a:r>
              <a:rPr lang="en-US" dirty="0" smtClean="0">
                <a:effectLst/>
                <a:latin typeface="Arial" charset="0"/>
                <a:cs typeface="Arial" charset="0"/>
              </a:rPr>
              <a:t>think</a:t>
            </a:r>
          </a:p>
          <a:p>
            <a:pPr marL="457200" lvl="1" indent="0">
              <a:buNone/>
            </a:pPr>
            <a:r>
              <a:rPr lang="en-US" altLang="ja-JP" dirty="0" smtClean="0">
                <a:latin typeface="Arial" charset="0"/>
                <a:cs typeface="Arial" charset="0"/>
              </a:rPr>
              <a:t>“</a:t>
            </a:r>
            <a:r>
              <a:rPr lang="en-US" altLang="ja-JP" dirty="0" smtClean="0">
                <a:effectLst/>
                <a:latin typeface="Arial" charset="0"/>
                <a:cs typeface="Arial" charset="0"/>
              </a:rPr>
              <a:t>I</a:t>
            </a:r>
            <a:r>
              <a:rPr lang="en-US" altLang="ja-JP" dirty="0" smtClean="0">
                <a:latin typeface="Arial" charset="0"/>
                <a:cs typeface="Arial" charset="0"/>
              </a:rPr>
              <a:t>’</a:t>
            </a:r>
            <a:r>
              <a:rPr lang="en-US" altLang="ja-JP" dirty="0" smtClean="0">
                <a:effectLst/>
                <a:latin typeface="Arial" charset="0"/>
                <a:cs typeface="Arial" charset="0"/>
              </a:rPr>
              <a:t>m female</a:t>
            </a:r>
            <a:r>
              <a:rPr lang="en-US" altLang="ja-JP" dirty="0" smtClean="0">
                <a:latin typeface="Arial" charset="0"/>
                <a:cs typeface="Arial" charset="0"/>
              </a:rPr>
              <a:t>”</a:t>
            </a:r>
            <a:endParaRPr lang="en-US" altLang="ja-JP" dirty="0">
              <a:latin typeface="Arial" charset="0"/>
              <a:cs typeface="Arial" charset="0"/>
            </a:endParaRPr>
          </a:p>
          <a:p>
            <a:pPr marL="457200" lvl="1" indent="0">
              <a:spcBef>
                <a:spcPts val="1200"/>
              </a:spcBef>
              <a:spcAft>
                <a:spcPts val="1200"/>
              </a:spcAft>
              <a:buNone/>
            </a:pPr>
            <a:r>
              <a:rPr lang="en-US" dirty="0" smtClean="0">
                <a:effectLst/>
                <a:latin typeface="Arial" charset="0"/>
                <a:cs typeface="Arial" charset="0"/>
              </a:rPr>
              <a:t>                          OR</a:t>
            </a:r>
            <a:endParaRPr lang="en-US" dirty="0">
              <a:effectLst/>
              <a:latin typeface="Arial" charset="0"/>
              <a:cs typeface="Arial" charset="0"/>
            </a:endParaRPr>
          </a:p>
          <a:p>
            <a:pPr marL="457200" lvl="1" indent="0">
              <a:buNone/>
            </a:pPr>
            <a:r>
              <a:rPr lang="en-US" dirty="0">
                <a:effectLst/>
                <a:latin typeface="Arial" charset="0"/>
                <a:cs typeface="Arial" charset="0"/>
              </a:rPr>
              <a:t>They see they have a penis, and </a:t>
            </a:r>
            <a:r>
              <a:rPr lang="en-US" dirty="0" smtClean="0">
                <a:effectLst/>
                <a:latin typeface="Arial" charset="0"/>
                <a:cs typeface="Arial" charset="0"/>
              </a:rPr>
              <a:t>think</a:t>
            </a:r>
            <a:endParaRPr lang="en-US" dirty="0">
              <a:latin typeface="Arial" charset="0"/>
              <a:cs typeface="Arial" charset="0"/>
            </a:endParaRPr>
          </a:p>
          <a:p>
            <a:pPr marL="457200" lvl="1" indent="0">
              <a:buNone/>
            </a:pPr>
            <a:r>
              <a:rPr lang="en-US" altLang="ja-JP" dirty="0" smtClean="0">
                <a:latin typeface="Arial" charset="0"/>
                <a:cs typeface="Arial" charset="0"/>
              </a:rPr>
              <a:t>“</a:t>
            </a:r>
            <a:r>
              <a:rPr lang="en-US" altLang="ja-JP" dirty="0" smtClean="0">
                <a:effectLst/>
                <a:latin typeface="Arial" charset="0"/>
                <a:cs typeface="Arial" charset="0"/>
              </a:rPr>
              <a:t>I</a:t>
            </a:r>
            <a:r>
              <a:rPr lang="en-US" altLang="ja-JP" dirty="0" smtClean="0">
                <a:latin typeface="Arial" charset="0"/>
                <a:cs typeface="Arial" charset="0"/>
              </a:rPr>
              <a:t>’</a:t>
            </a:r>
            <a:r>
              <a:rPr lang="en-US" altLang="ja-JP" dirty="0" smtClean="0">
                <a:effectLst/>
                <a:latin typeface="Arial" charset="0"/>
                <a:cs typeface="Arial" charset="0"/>
              </a:rPr>
              <a:t>m male</a:t>
            </a:r>
            <a:r>
              <a:rPr lang="en-US" altLang="ja-JP" dirty="0" smtClean="0">
                <a:latin typeface="Arial" charset="0"/>
                <a:cs typeface="Arial" charset="0"/>
              </a:rPr>
              <a:t>”</a:t>
            </a:r>
            <a:endParaRPr lang="en-US" dirty="0">
              <a:effectLst/>
              <a:latin typeface="Arial" charset="0"/>
              <a:cs typeface="Arial" charset="0"/>
            </a:endParaRPr>
          </a:p>
        </p:txBody>
      </p:sp>
    </p:spTree>
    <p:extLst>
      <p:ext uri="{BB962C8B-B14F-4D97-AF65-F5344CB8AC3E}">
        <p14:creationId xmlns:p14="http://schemas.microsoft.com/office/powerpoint/2010/main" val="109777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48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48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762000" y="762000"/>
            <a:ext cx="7696200" cy="1219200"/>
          </a:xfrm>
        </p:spPr>
        <p:txBody>
          <a:bodyPr/>
          <a:lstStyle/>
          <a:p>
            <a:pPr algn="ctr"/>
            <a:r>
              <a:rPr lang="en-US" dirty="0">
                <a:effectLst/>
                <a:latin typeface="Arial" charset="0"/>
                <a:cs typeface="Arial" charset="0"/>
              </a:rPr>
              <a:t>But Not Always…</a:t>
            </a:r>
          </a:p>
        </p:txBody>
      </p:sp>
      <p:sp>
        <p:nvSpPr>
          <p:cNvPr id="21506" name="Content Placeholder 2"/>
          <p:cNvSpPr>
            <a:spLocks noGrp="1"/>
          </p:cNvSpPr>
          <p:nvPr>
            <p:ph idx="1"/>
          </p:nvPr>
        </p:nvSpPr>
        <p:spPr>
          <a:xfrm>
            <a:off x="1143000" y="2667000"/>
            <a:ext cx="7315200" cy="3733800"/>
          </a:xfrm>
          <a:solidFill>
            <a:schemeClr val="accent2">
              <a:lumMod val="40000"/>
              <a:lumOff val="60000"/>
            </a:schemeClr>
          </a:solidFill>
        </p:spPr>
        <p:txBody>
          <a:bodyPr/>
          <a:lstStyle/>
          <a:p>
            <a:r>
              <a:rPr lang="en-US" dirty="0">
                <a:effectLst/>
                <a:latin typeface="Arial" charset="0"/>
                <a:cs typeface="Arial" charset="0"/>
              </a:rPr>
              <a:t>For some people, how they feel on the inside doesn’t match their sexual body parts. Maybe they have a penis but do not feel they are male. </a:t>
            </a:r>
          </a:p>
          <a:p>
            <a:pPr>
              <a:spcBef>
                <a:spcPts val="3000"/>
              </a:spcBef>
            </a:pPr>
            <a:r>
              <a:rPr lang="en-US" dirty="0">
                <a:effectLst/>
                <a:latin typeface="Arial" charset="0"/>
                <a:cs typeface="Arial" charset="0"/>
              </a:rPr>
              <a:t>The name for this is “</a:t>
            </a:r>
            <a:r>
              <a:rPr lang="en-US" b="1" dirty="0">
                <a:effectLst/>
                <a:latin typeface="Arial" charset="0"/>
                <a:cs typeface="Arial" charset="0"/>
              </a:rPr>
              <a:t>transgender</a:t>
            </a:r>
            <a:r>
              <a:rPr lang="en-US" dirty="0">
                <a:effectLst/>
                <a:latin typeface="Arial" charset="0"/>
                <a:cs typeface="Arial" charset="0"/>
              </a:rPr>
              <a:t>” or just “</a:t>
            </a:r>
            <a:r>
              <a:rPr lang="en-US" b="1" dirty="0">
                <a:effectLst/>
                <a:latin typeface="Arial" charset="0"/>
                <a:cs typeface="Arial" charset="0"/>
              </a:rPr>
              <a:t>trans</a:t>
            </a:r>
            <a:r>
              <a:rPr lang="en-US" dirty="0">
                <a:effectLst/>
                <a:latin typeface="Arial" charset="0"/>
                <a:cs typeface="Arial" charset="0"/>
              </a:rPr>
              <a:t>.”</a:t>
            </a:r>
          </a:p>
        </p:txBody>
      </p:sp>
    </p:spTree>
    <p:extLst>
      <p:ext uri="{BB962C8B-B14F-4D97-AF65-F5344CB8AC3E}">
        <p14:creationId xmlns:p14="http://schemas.microsoft.com/office/powerpoint/2010/main" val="45520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762000" y="762000"/>
            <a:ext cx="7696200" cy="1219200"/>
          </a:xfrm>
        </p:spPr>
        <p:txBody>
          <a:bodyPr/>
          <a:lstStyle/>
          <a:p>
            <a:pPr algn="ctr"/>
            <a:r>
              <a:rPr lang="en-US" dirty="0">
                <a:effectLst/>
                <a:latin typeface="Arial" charset="0"/>
                <a:cs typeface="Arial" charset="0"/>
              </a:rPr>
              <a:t>Gender Identity vs. Expression</a:t>
            </a:r>
          </a:p>
        </p:txBody>
      </p:sp>
      <p:sp>
        <p:nvSpPr>
          <p:cNvPr id="22530" name="Content Placeholder 2"/>
          <p:cNvSpPr>
            <a:spLocks noGrp="1"/>
          </p:cNvSpPr>
          <p:nvPr>
            <p:ph idx="1"/>
          </p:nvPr>
        </p:nvSpPr>
        <p:spPr>
          <a:xfrm>
            <a:off x="990600" y="2514600"/>
            <a:ext cx="7467600" cy="3200400"/>
          </a:xfrm>
        </p:spPr>
        <p:txBody>
          <a:bodyPr/>
          <a:lstStyle/>
          <a:p>
            <a:r>
              <a:rPr lang="en-US" dirty="0">
                <a:effectLst/>
                <a:latin typeface="Arial" charset="0"/>
                <a:cs typeface="Arial" charset="0"/>
              </a:rPr>
              <a:t>A person’s </a:t>
            </a:r>
            <a:r>
              <a:rPr lang="en-US" b="1" dirty="0">
                <a:effectLst/>
                <a:latin typeface="Arial" charset="0"/>
                <a:cs typeface="Arial" charset="0"/>
              </a:rPr>
              <a:t>gender identity </a:t>
            </a:r>
            <a:r>
              <a:rPr lang="en-US" dirty="0">
                <a:effectLst/>
                <a:latin typeface="Arial" charset="0"/>
                <a:cs typeface="Arial" charset="0"/>
              </a:rPr>
              <a:t>is what they call themselves: </a:t>
            </a:r>
            <a:r>
              <a:rPr lang="en-US" dirty="0" smtClean="0">
                <a:effectLst/>
                <a:latin typeface="Arial" charset="0"/>
                <a:cs typeface="Arial" charset="0"/>
              </a:rPr>
              <a:t>female</a:t>
            </a:r>
            <a:r>
              <a:rPr lang="en-US" dirty="0">
                <a:effectLst/>
                <a:latin typeface="Arial" charset="0"/>
                <a:cs typeface="Arial" charset="0"/>
              </a:rPr>
              <a:t>, </a:t>
            </a:r>
            <a:r>
              <a:rPr lang="en-US" dirty="0" smtClean="0">
                <a:effectLst/>
                <a:latin typeface="Arial" charset="0"/>
                <a:cs typeface="Arial" charset="0"/>
              </a:rPr>
              <a:t>male</a:t>
            </a:r>
            <a:r>
              <a:rPr lang="en-US" dirty="0">
                <a:effectLst/>
                <a:latin typeface="Arial" charset="0"/>
                <a:cs typeface="Arial" charset="0"/>
              </a:rPr>
              <a:t>, transgender, </a:t>
            </a:r>
            <a:r>
              <a:rPr lang="en-US" dirty="0" smtClean="0">
                <a:effectLst/>
                <a:latin typeface="Arial" charset="0"/>
                <a:cs typeface="Arial" charset="0"/>
              </a:rPr>
              <a:t>nonbinary, etc</a:t>
            </a:r>
            <a:r>
              <a:rPr lang="en-US" dirty="0" smtClean="0">
                <a:effectLst/>
                <a:latin typeface="Arial" charset="0"/>
                <a:cs typeface="Arial" charset="0"/>
              </a:rPr>
              <a:t>.</a:t>
            </a:r>
            <a:endParaRPr lang="en-US" dirty="0">
              <a:effectLst/>
              <a:latin typeface="Arial" charset="0"/>
              <a:cs typeface="Arial" charset="0"/>
            </a:endParaRPr>
          </a:p>
          <a:p>
            <a:pPr>
              <a:spcBef>
                <a:spcPts val="3000"/>
              </a:spcBef>
            </a:pPr>
            <a:r>
              <a:rPr lang="en-US" dirty="0">
                <a:effectLst/>
                <a:latin typeface="Arial" charset="0"/>
                <a:cs typeface="Arial" charset="0"/>
              </a:rPr>
              <a:t>It doesn’t matter what other people call them, how they feel on the </a:t>
            </a:r>
            <a:r>
              <a:rPr lang="en-US" i="1" dirty="0">
                <a:effectLst/>
                <a:latin typeface="Arial" charset="0"/>
                <a:cs typeface="Arial" charset="0"/>
              </a:rPr>
              <a:t>inside</a:t>
            </a:r>
            <a:r>
              <a:rPr lang="en-US" dirty="0">
                <a:effectLst/>
                <a:latin typeface="Arial" charset="0"/>
                <a:cs typeface="Arial" charset="0"/>
              </a:rPr>
              <a:t> is what’s most important.</a:t>
            </a:r>
          </a:p>
        </p:txBody>
      </p:sp>
    </p:spTree>
    <p:extLst>
      <p:ext uri="{BB962C8B-B14F-4D97-AF65-F5344CB8AC3E}">
        <p14:creationId xmlns:p14="http://schemas.microsoft.com/office/powerpoint/2010/main" val="358582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762000" y="762000"/>
            <a:ext cx="7696200" cy="1219200"/>
          </a:xfrm>
        </p:spPr>
        <p:txBody>
          <a:bodyPr/>
          <a:lstStyle/>
          <a:p>
            <a:pPr algn="ctr"/>
            <a:r>
              <a:rPr lang="en-US" dirty="0">
                <a:effectLst/>
                <a:latin typeface="Arial" charset="0"/>
                <a:cs typeface="Arial" charset="0"/>
              </a:rPr>
              <a:t>Gender Identity vs. Expression</a:t>
            </a:r>
          </a:p>
        </p:txBody>
      </p:sp>
      <p:sp>
        <p:nvSpPr>
          <p:cNvPr id="23554" name="Content Placeholder 2"/>
          <p:cNvSpPr>
            <a:spLocks noGrp="1"/>
          </p:cNvSpPr>
          <p:nvPr>
            <p:ph idx="1"/>
          </p:nvPr>
        </p:nvSpPr>
        <p:spPr>
          <a:xfrm>
            <a:off x="914400" y="2514600"/>
            <a:ext cx="7391400" cy="3200400"/>
          </a:xfrm>
        </p:spPr>
        <p:txBody>
          <a:bodyPr/>
          <a:lstStyle/>
          <a:p>
            <a:r>
              <a:rPr lang="en-US" dirty="0">
                <a:effectLst/>
                <a:latin typeface="Arial" charset="0"/>
                <a:cs typeface="Arial" charset="0"/>
              </a:rPr>
              <a:t>A person’s </a:t>
            </a:r>
            <a:r>
              <a:rPr lang="en-US" b="1" dirty="0">
                <a:effectLst/>
                <a:latin typeface="Arial" charset="0"/>
                <a:cs typeface="Arial" charset="0"/>
              </a:rPr>
              <a:t>gender expression </a:t>
            </a:r>
            <a:r>
              <a:rPr lang="en-US" dirty="0">
                <a:effectLst/>
                <a:latin typeface="Arial" charset="0"/>
                <a:cs typeface="Arial" charset="0"/>
              </a:rPr>
              <a:t>is how they let people know the gender they are</a:t>
            </a:r>
            <a:r>
              <a:rPr lang="en-US" dirty="0" smtClean="0">
                <a:effectLst/>
                <a:latin typeface="Arial" charset="0"/>
                <a:cs typeface="Arial" charset="0"/>
              </a:rPr>
              <a:t>.</a:t>
            </a:r>
            <a:endParaRPr lang="en-US" dirty="0">
              <a:effectLst/>
              <a:latin typeface="Arial" charset="0"/>
              <a:cs typeface="Arial" charset="0"/>
            </a:endParaRPr>
          </a:p>
          <a:p>
            <a:pPr>
              <a:spcBef>
                <a:spcPts val="3000"/>
              </a:spcBef>
            </a:pPr>
            <a:r>
              <a:rPr lang="en-US" dirty="0" smtClean="0">
                <a:effectLst/>
                <a:latin typeface="Arial" charset="0"/>
                <a:cs typeface="Arial" charset="0"/>
              </a:rPr>
              <a:t>This </a:t>
            </a:r>
            <a:r>
              <a:rPr lang="en-US" dirty="0">
                <a:effectLst/>
                <a:latin typeface="Arial" charset="0"/>
                <a:cs typeface="Arial" charset="0"/>
              </a:rPr>
              <a:t>can be by the name they use, the clothes they wear, the pronouns </a:t>
            </a:r>
            <a:r>
              <a:rPr lang="en-US" dirty="0" smtClean="0">
                <a:effectLst/>
                <a:latin typeface="Arial" charset="0"/>
                <a:cs typeface="Arial" charset="0"/>
              </a:rPr>
              <a:t>they </a:t>
            </a:r>
            <a:r>
              <a:rPr lang="en-US" dirty="0" smtClean="0">
                <a:latin typeface="Arial" charset="0"/>
                <a:cs typeface="Arial" charset="0"/>
              </a:rPr>
              <a:t>use (such as </a:t>
            </a:r>
            <a:r>
              <a:rPr lang="en-US" i="1" dirty="0" smtClean="0">
                <a:latin typeface="Arial" charset="0"/>
                <a:cs typeface="Arial" charset="0"/>
              </a:rPr>
              <a:t>he</a:t>
            </a:r>
            <a:r>
              <a:rPr lang="en-US" dirty="0">
                <a:latin typeface="Arial" charset="0"/>
                <a:cs typeface="Arial" charset="0"/>
              </a:rPr>
              <a:t>, </a:t>
            </a:r>
            <a:r>
              <a:rPr lang="en-US" i="1" dirty="0">
                <a:latin typeface="Arial" charset="0"/>
                <a:cs typeface="Arial" charset="0"/>
              </a:rPr>
              <a:t>she</a:t>
            </a:r>
            <a:r>
              <a:rPr lang="en-US" dirty="0">
                <a:latin typeface="Arial" charset="0"/>
                <a:cs typeface="Arial" charset="0"/>
              </a:rPr>
              <a:t>, </a:t>
            </a:r>
            <a:r>
              <a:rPr lang="en-US" dirty="0" smtClean="0">
                <a:latin typeface="Arial" charset="0"/>
                <a:cs typeface="Arial" charset="0"/>
              </a:rPr>
              <a:t>or </a:t>
            </a:r>
            <a:r>
              <a:rPr lang="en-US" i="1" dirty="0" smtClean="0">
                <a:latin typeface="Arial" charset="0"/>
                <a:cs typeface="Arial" charset="0"/>
              </a:rPr>
              <a:t>they</a:t>
            </a:r>
            <a:r>
              <a:rPr lang="en-US" dirty="0" smtClean="0">
                <a:latin typeface="Arial" charset="0"/>
                <a:cs typeface="Arial" charset="0"/>
              </a:rPr>
              <a:t>), </a:t>
            </a:r>
            <a:r>
              <a:rPr lang="en-US" dirty="0">
                <a:effectLst/>
                <a:latin typeface="Arial" charset="0"/>
                <a:cs typeface="Arial" charset="0"/>
              </a:rPr>
              <a:t>how they carry themselves, etc.</a:t>
            </a:r>
          </a:p>
        </p:txBody>
      </p:sp>
    </p:spTree>
    <p:extLst>
      <p:ext uri="{BB962C8B-B14F-4D97-AF65-F5344CB8AC3E}">
        <p14:creationId xmlns:p14="http://schemas.microsoft.com/office/powerpoint/2010/main" val="385519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696200" cy="1219200"/>
          </a:xfrm>
        </p:spPr>
        <p:txBody>
          <a:bodyPr/>
          <a:lstStyle/>
          <a:p>
            <a:pPr algn="ctr">
              <a:defRPr/>
            </a:pPr>
            <a:r>
              <a:rPr lang="en-US" dirty="0">
                <a:latin typeface="Arial" charset="0"/>
                <a:cs typeface="Arial" charset="0"/>
              </a:rPr>
              <a:t>All of This </a:t>
            </a:r>
            <a:r>
              <a:rPr lang="en-US" dirty="0" smtClean="0">
                <a:latin typeface="Arial" charset="0"/>
                <a:cs typeface="Arial" charset="0"/>
              </a:rPr>
              <a:t>Is </a:t>
            </a:r>
            <a:r>
              <a:rPr lang="en-US" dirty="0">
                <a:latin typeface="Arial" charset="0"/>
                <a:cs typeface="Arial" charset="0"/>
              </a:rPr>
              <a:t>Different From…</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endParaRPr lang="en-US" dirty="0" smtClean="0">
              <a:ea typeface="+mn-ea"/>
              <a:cs typeface="+mn-cs"/>
            </a:endParaRPr>
          </a:p>
          <a:p>
            <a:pPr marL="0" indent="0">
              <a:buFont typeface="Wingdings" panose="05000000000000000000" pitchFamily="2" charset="2"/>
              <a:buNone/>
              <a:defRPr/>
            </a:pPr>
            <a:endParaRPr lang="en-US" dirty="0">
              <a:ea typeface="+mn-ea"/>
              <a:cs typeface="+mn-cs"/>
            </a:endParaRPr>
          </a:p>
          <a:p>
            <a:pPr marL="0" indent="0" algn="ctr">
              <a:buFont typeface="Wingdings" panose="05000000000000000000" pitchFamily="2" charset="2"/>
              <a:buNone/>
              <a:defRPr/>
            </a:pPr>
            <a:r>
              <a:rPr lang="en-US" sz="5400" b="1" dirty="0" smtClean="0">
                <a:solidFill>
                  <a:srgbClr val="5C8E26"/>
                </a:solidFill>
                <a:effectLst/>
                <a:latin typeface="Arial" panose="020B0604020202020204" pitchFamily="34" charset="0"/>
                <a:ea typeface="+mn-ea"/>
                <a:cs typeface="Arial" panose="020B0604020202020204" pitchFamily="34" charset="0"/>
              </a:rPr>
              <a:t>Sexual Orientation</a:t>
            </a:r>
            <a:endParaRPr lang="en-US" sz="5400" b="1" dirty="0">
              <a:solidFill>
                <a:srgbClr val="5C8E26"/>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20604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762000" y="762000"/>
            <a:ext cx="7696200" cy="1219200"/>
          </a:xfrm>
        </p:spPr>
        <p:txBody>
          <a:bodyPr/>
          <a:lstStyle/>
          <a:p>
            <a:pPr algn="ctr" eaLnBrk="1" hangingPunct="1">
              <a:defRPr/>
            </a:pPr>
            <a:r>
              <a:rPr lang="en-US" dirty="0">
                <a:latin typeface="Arial" charset="0"/>
                <a:cs typeface="Arial" charset="0"/>
              </a:rPr>
              <a:t>What </a:t>
            </a:r>
            <a:r>
              <a:rPr lang="en-US" dirty="0" smtClean="0">
                <a:latin typeface="Arial" charset="0"/>
                <a:cs typeface="Arial" charset="0"/>
              </a:rPr>
              <a:t>Is </a:t>
            </a:r>
            <a:r>
              <a:rPr lang="ja-JP" altLang="en-US" dirty="0">
                <a:latin typeface="Arial" charset="0"/>
                <a:cs typeface="Arial" charset="0"/>
              </a:rPr>
              <a:t>“</a:t>
            </a:r>
            <a:r>
              <a:rPr lang="en-US" dirty="0">
                <a:latin typeface="Arial" charset="0"/>
                <a:cs typeface="Arial" charset="0"/>
              </a:rPr>
              <a:t>Sexual Orientation</a:t>
            </a:r>
            <a:r>
              <a:rPr lang="ja-JP" altLang="en-US" dirty="0">
                <a:latin typeface="Arial" charset="0"/>
                <a:cs typeface="Arial" charset="0"/>
              </a:rPr>
              <a:t>”</a:t>
            </a:r>
            <a:r>
              <a:rPr lang="en-US" dirty="0">
                <a:latin typeface="Arial" charset="0"/>
                <a:cs typeface="Arial" charset="0"/>
              </a:rPr>
              <a:t>?</a:t>
            </a:r>
          </a:p>
        </p:txBody>
      </p:sp>
      <p:sp>
        <p:nvSpPr>
          <p:cNvPr id="38915" name="Rectangle 3"/>
          <p:cNvSpPr>
            <a:spLocks noGrp="1" noChangeArrowheads="1"/>
          </p:cNvSpPr>
          <p:nvPr>
            <p:ph type="body" idx="1"/>
          </p:nvPr>
        </p:nvSpPr>
        <p:spPr>
          <a:xfrm>
            <a:off x="685800" y="2209800"/>
            <a:ext cx="7772400" cy="3200400"/>
          </a:xfrm>
        </p:spPr>
        <p:txBody>
          <a:bodyPr/>
          <a:lstStyle/>
          <a:p>
            <a:pPr algn="ctr" eaLnBrk="1" hangingPunct="1">
              <a:buFont typeface="Wingdings" charset="0"/>
              <a:buNone/>
              <a:defRPr/>
            </a:pPr>
            <a:endParaRPr lang="en-US" sz="4000" b="1" dirty="0">
              <a:latin typeface="Arial" charset="0"/>
              <a:cs typeface="Arial" charset="0"/>
            </a:endParaRPr>
          </a:p>
          <a:p>
            <a:pPr algn="ctr" eaLnBrk="1" hangingPunct="1">
              <a:buFont typeface="Wingdings" charset="0"/>
              <a:buNone/>
              <a:defRPr/>
            </a:pPr>
            <a:r>
              <a:rPr lang="ja-JP" altLang="en-US" sz="4800" b="1" dirty="0">
                <a:latin typeface="Arial" charset="0"/>
                <a:cs typeface="Arial" charset="0"/>
              </a:rPr>
              <a:t>“</a:t>
            </a:r>
            <a:r>
              <a:rPr lang="en-US" sz="4800" b="1" dirty="0">
                <a:latin typeface="Arial" charset="0"/>
                <a:cs typeface="Arial" charset="0"/>
              </a:rPr>
              <a:t>The gender(s) of the people to whom we are </a:t>
            </a:r>
            <a:r>
              <a:rPr lang="en-US" sz="4800" b="1" dirty="0" smtClean="0">
                <a:latin typeface="Arial" charset="0"/>
                <a:cs typeface="Arial" charset="0"/>
              </a:rPr>
              <a:t>attracted</a:t>
            </a:r>
            <a:r>
              <a:rPr lang="en-US" sz="4800" b="1" dirty="0" smtClean="0">
                <a:latin typeface="Arial" charset="0"/>
                <a:cs typeface="Arial" charset="0"/>
              </a:rPr>
              <a:t> to, physically </a:t>
            </a:r>
            <a:r>
              <a:rPr lang="en-US" sz="4800" b="1" dirty="0">
                <a:latin typeface="Arial" charset="0"/>
                <a:cs typeface="Arial" charset="0"/>
              </a:rPr>
              <a:t>and </a:t>
            </a:r>
            <a:r>
              <a:rPr lang="en-US" sz="4800" b="1" dirty="0" smtClean="0">
                <a:latin typeface="Arial" charset="0"/>
                <a:cs typeface="Arial" charset="0"/>
              </a:rPr>
              <a:t>romantically.”</a:t>
            </a:r>
            <a:endParaRPr lang="en-US" sz="4800" b="1" dirty="0">
              <a:latin typeface="Arial" charset="0"/>
              <a:cs typeface="Arial" charset="0"/>
            </a:endParaRPr>
          </a:p>
        </p:txBody>
      </p:sp>
    </p:spTree>
    <p:extLst>
      <p:ext uri="{BB962C8B-B14F-4D97-AF65-F5344CB8AC3E}">
        <p14:creationId xmlns:p14="http://schemas.microsoft.com/office/powerpoint/2010/main" val="2658385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8915">
                                            <p:txEl>
                                              <p:pRg st="1" end="1"/>
                                            </p:txEl>
                                          </p:spTgt>
                                        </p:tgtEl>
                                        <p:attrNameLst>
                                          <p:attrName>style.visibility</p:attrName>
                                        </p:attrNameLst>
                                      </p:cBhvr>
                                      <p:to>
                                        <p:strVal val="visible"/>
                                      </p:to>
                                    </p:set>
                                    <p:anim calcmode="discrete" valueType="clr">
                                      <p:cBhvr override="childStyle">
                                        <p:cTn id="7" dur="80"/>
                                        <p:tgtEl>
                                          <p:spTgt spid="3891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8915">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891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rrowheads="1"/>
          </p:cNvSpPr>
          <p:nvPr>
            <p:ph type="title"/>
          </p:nvPr>
        </p:nvSpPr>
        <p:spPr>
          <a:xfrm>
            <a:off x="762000" y="762000"/>
            <a:ext cx="7696200" cy="1219200"/>
          </a:xfrm>
        </p:spPr>
        <p:txBody>
          <a:bodyPr/>
          <a:lstStyle/>
          <a:p>
            <a:pPr algn="ctr" eaLnBrk="1" hangingPunct="1"/>
            <a:r>
              <a:rPr lang="en-US" dirty="0">
                <a:effectLst/>
                <a:latin typeface="Arial" charset="0"/>
                <a:cs typeface="Arial" charset="0"/>
              </a:rPr>
              <a:t>What </a:t>
            </a:r>
            <a:r>
              <a:rPr lang="en-US" dirty="0" smtClean="0">
                <a:effectLst/>
                <a:latin typeface="Arial" charset="0"/>
                <a:cs typeface="Arial" charset="0"/>
              </a:rPr>
              <a:t>Is </a:t>
            </a:r>
            <a:r>
              <a:rPr lang="en-US" dirty="0">
                <a:effectLst/>
                <a:latin typeface="Arial" charset="0"/>
                <a:cs typeface="Arial" charset="0"/>
              </a:rPr>
              <a:t>“Sexual Orientation”?</a:t>
            </a:r>
          </a:p>
        </p:txBody>
      </p:sp>
      <p:sp>
        <p:nvSpPr>
          <p:cNvPr id="145411" name="Rectangle 3"/>
          <p:cNvSpPr>
            <a:spLocks noGrp="1" noChangeArrowheads="1"/>
          </p:cNvSpPr>
          <p:nvPr>
            <p:ph type="body" idx="1"/>
          </p:nvPr>
        </p:nvSpPr>
        <p:spPr>
          <a:xfrm>
            <a:off x="1219200" y="2514600"/>
            <a:ext cx="7239000" cy="3886200"/>
          </a:xfrm>
          <a:solidFill>
            <a:srgbClr val="CEEAB0"/>
          </a:solidFill>
        </p:spPr>
        <p:txBody>
          <a:bodyPr/>
          <a:lstStyle/>
          <a:p>
            <a:pPr algn="ctr" eaLnBrk="1" hangingPunct="1">
              <a:lnSpc>
                <a:spcPct val="80000"/>
              </a:lnSpc>
              <a:buFont typeface="Wingdings" charset="0"/>
              <a:buNone/>
            </a:pPr>
            <a:r>
              <a:rPr lang="en-US" sz="2400" b="1" dirty="0">
                <a:solidFill>
                  <a:schemeClr val="accent3">
                    <a:lumMod val="50000"/>
                  </a:schemeClr>
                </a:solidFill>
                <a:effectLst/>
                <a:latin typeface="Arial" charset="0"/>
                <a:cs typeface="Arial" charset="0"/>
              </a:rPr>
              <a:t>“The gender(s) of the people to whom we are </a:t>
            </a:r>
            <a:r>
              <a:rPr lang="en-US" sz="2400" b="1" dirty="0" smtClean="0">
                <a:solidFill>
                  <a:schemeClr val="accent3">
                    <a:lumMod val="50000"/>
                  </a:schemeClr>
                </a:solidFill>
                <a:effectLst/>
                <a:latin typeface="Arial" charset="0"/>
                <a:cs typeface="Arial" charset="0"/>
              </a:rPr>
              <a:t>attracted to, </a:t>
            </a:r>
            <a:r>
              <a:rPr lang="en-US" sz="2400" b="1" dirty="0">
                <a:solidFill>
                  <a:schemeClr val="accent3">
                    <a:lumMod val="50000"/>
                  </a:schemeClr>
                </a:solidFill>
                <a:effectLst/>
                <a:latin typeface="Arial" charset="0"/>
                <a:cs typeface="Arial" charset="0"/>
              </a:rPr>
              <a:t>physically and romantically</a:t>
            </a:r>
            <a:r>
              <a:rPr lang="en-US" sz="2400" b="1" dirty="0" smtClean="0">
                <a:solidFill>
                  <a:schemeClr val="accent3">
                    <a:lumMod val="50000"/>
                  </a:schemeClr>
                </a:solidFill>
                <a:effectLst/>
                <a:latin typeface="Arial" charset="0"/>
                <a:cs typeface="Arial" charset="0"/>
              </a:rPr>
              <a:t>.”</a:t>
            </a:r>
            <a:endParaRPr lang="en-US" sz="2400" b="1" dirty="0">
              <a:solidFill>
                <a:schemeClr val="accent3">
                  <a:lumMod val="50000"/>
                </a:schemeClr>
              </a:solidFill>
              <a:effectLst/>
              <a:latin typeface="Arial" charset="0"/>
              <a:cs typeface="Arial" charset="0"/>
            </a:endParaRPr>
          </a:p>
          <a:p>
            <a:pPr eaLnBrk="1" hangingPunct="1">
              <a:lnSpc>
                <a:spcPct val="80000"/>
              </a:lnSpc>
              <a:spcBef>
                <a:spcPts val="3000"/>
              </a:spcBef>
              <a:buFont typeface="Wingdings" charset="0"/>
              <a:buNone/>
            </a:pPr>
            <a:r>
              <a:rPr lang="en-US" sz="2400" dirty="0">
                <a:effectLst/>
                <a:latin typeface="Arial" charset="0"/>
                <a:cs typeface="Arial" charset="0"/>
              </a:rPr>
              <a:t>Two things </a:t>
            </a:r>
            <a:r>
              <a:rPr lang="en-US" sz="2400" dirty="0" smtClean="0">
                <a:latin typeface="Arial" charset="0"/>
                <a:cs typeface="Arial" charset="0"/>
              </a:rPr>
              <a:t>to</a:t>
            </a:r>
            <a:r>
              <a:rPr lang="en-US" sz="2400" dirty="0" smtClean="0">
                <a:effectLst/>
                <a:latin typeface="Arial" charset="0"/>
                <a:cs typeface="Arial" charset="0"/>
              </a:rPr>
              <a:t> </a:t>
            </a:r>
            <a:r>
              <a:rPr lang="en-US" sz="2400" dirty="0">
                <a:effectLst/>
                <a:latin typeface="Arial" charset="0"/>
                <a:cs typeface="Arial" charset="0"/>
              </a:rPr>
              <a:t>note</a:t>
            </a:r>
            <a:r>
              <a:rPr lang="en-US" sz="2400" dirty="0" smtClean="0">
                <a:effectLst/>
                <a:latin typeface="Arial" charset="0"/>
                <a:cs typeface="Arial" charset="0"/>
              </a:rPr>
              <a:t>:</a:t>
            </a:r>
            <a:endParaRPr lang="en-US" sz="2400" dirty="0">
              <a:effectLst/>
              <a:latin typeface="Arial" charset="0"/>
              <a:cs typeface="Arial" charset="0"/>
            </a:endParaRPr>
          </a:p>
          <a:p>
            <a:pPr eaLnBrk="1" hangingPunct="1">
              <a:lnSpc>
                <a:spcPct val="80000"/>
              </a:lnSpc>
              <a:spcBef>
                <a:spcPts val="1800"/>
              </a:spcBef>
            </a:pPr>
            <a:r>
              <a:rPr lang="en-US" sz="2400" dirty="0" smtClean="0">
                <a:effectLst/>
                <a:latin typeface="Arial" charset="0"/>
                <a:cs typeface="Arial" charset="0"/>
              </a:rPr>
              <a:t>People may be attracted to more </a:t>
            </a:r>
            <a:r>
              <a:rPr lang="en-US" sz="2400" dirty="0">
                <a:effectLst/>
                <a:latin typeface="Arial" charset="0"/>
                <a:cs typeface="Arial" charset="0"/>
              </a:rPr>
              <a:t>than one </a:t>
            </a:r>
            <a:r>
              <a:rPr lang="en-US" sz="2400" dirty="0" smtClean="0">
                <a:effectLst/>
                <a:latin typeface="Arial" charset="0"/>
                <a:cs typeface="Arial" charset="0"/>
              </a:rPr>
              <a:t>gender.</a:t>
            </a:r>
            <a:endParaRPr lang="en-US" sz="2400" dirty="0">
              <a:effectLst/>
              <a:latin typeface="Arial" charset="0"/>
              <a:cs typeface="Arial" charset="0"/>
            </a:endParaRPr>
          </a:p>
          <a:p>
            <a:pPr eaLnBrk="1" hangingPunct="1">
              <a:lnSpc>
                <a:spcPct val="80000"/>
              </a:lnSpc>
              <a:spcBef>
                <a:spcPts val="1800"/>
              </a:spcBef>
            </a:pPr>
            <a:r>
              <a:rPr lang="en-US" sz="2400" dirty="0" smtClean="0">
                <a:latin typeface="Arial" charset="0"/>
                <a:cs typeface="Arial" charset="0"/>
              </a:rPr>
              <a:t>A person </a:t>
            </a:r>
            <a:r>
              <a:rPr lang="en-US" sz="2400" dirty="0" smtClean="0">
                <a:effectLst/>
                <a:latin typeface="Arial" charset="0"/>
                <a:cs typeface="Arial" charset="0"/>
              </a:rPr>
              <a:t>can </a:t>
            </a:r>
            <a:r>
              <a:rPr lang="en-US" sz="2400" dirty="0">
                <a:effectLst/>
                <a:latin typeface="Arial" charset="0"/>
                <a:cs typeface="Arial" charset="0"/>
              </a:rPr>
              <a:t>know </a:t>
            </a:r>
            <a:r>
              <a:rPr lang="en-US" sz="2400" dirty="0" smtClean="0">
                <a:effectLst/>
                <a:latin typeface="Arial" charset="0"/>
                <a:cs typeface="Arial" charset="0"/>
              </a:rPr>
              <a:t>their sexual orientation </a:t>
            </a:r>
            <a:r>
              <a:rPr lang="en-US" sz="2400" dirty="0">
                <a:effectLst/>
                <a:latin typeface="Arial" charset="0"/>
                <a:cs typeface="Arial" charset="0"/>
              </a:rPr>
              <a:t>(who </a:t>
            </a:r>
            <a:r>
              <a:rPr lang="en-US" sz="2400" dirty="0" smtClean="0">
                <a:effectLst/>
                <a:latin typeface="Arial" charset="0"/>
                <a:cs typeface="Arial" charset="0"/>
              </a:rPr>
              <a:t>they’re </a:t>
            </a:r>
            <a:r>
              <a:rPr lang="en-US" sz="2400" dirty="0">
                <a:effectLst/>
                <a:latin typeface="Arial" charset="0"/>
                <a:cs typeface="Arial" charset="0"/>
              </a:rPr>
              <a:t>attracted to and/or could fall in love with) without necessarily </a:t>
            </a:r>
            <a:r>
              <a:rPr lang="en-US" sz="2400" dirty="0" smtClean="0">
                <a:effectLst/>
                <a:latin typeface="Arial" charset="0"/>
                <a:cs typeface="Arial" charset="0"/>
              </a:rPr>
              <a:t>having done </a:t>
            </a:r>
            <a:r>
              <a:rPr lang="en-US" sz="2400" dirty="0">
                <a:effectLst/>
                <a:latin typeface="Arial" charset="0"/>
                <a:cs typeface="Arial" charset="0"/>
              </a:rPr>
              <a:t>something sexual with another </a:t>
            </a:r>
            <a:r>
              <a:rPr lang="en-US" sz="2400" dirty="0" smtClean="0">
                <a:effectLst/>
                <a:latin typeface="Arial" charset="0"/>
                <a:cs typeface="Arial" charset="0"/>
              </a:rPr>
              <a:t>person.</a:t>
            </a:r>
            <a:endParaRPr lang="en-US" sz="2400" dirty="0">
              <a:effectLst/>
              <a:latin typeface="Arial" charset="0"/>
              <a:cs typeface="Arial" charset="0"/>
            </a:endParaRPr>
          </a:p>
        </p:txBody>
      </p:sp>
    </p:spTree>
    <p:extLst>
      <p:ext uri="{BB962C8B-B14F-4D97-AF65-F5344CB8AC3E}">
        <p14:creationId xmlns:p14="http://schemas.microsoft.com/office/powerpoint/2010/main" val="3132036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5411">
                                            <p:txEl>
                                              <p:pRg st="1" end="1"/>
                                            </p:txEl>
                                          </p:spTgt>
                                        </p:tgtEl>
                                        <p:attrNameLst>
                                          <p:attrName>style.visibility</p:attrName>
                                        </p:attrNameLst>
                                      </p:cBhvr>
                                      <p:to>
                                        <p:strVal val="visible"/>
                                      </p:to>
                                    </p:set>
                                    <p:animEffect transition="in" filter="wipe(left)">
                                      <p:cBhvr>
                                        <p:cTn id="7" dur="500"/>
                                        <p:tgtEl>
                                          <p:spTgt spid="14541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45411">
                                            <p:txEl>
                                              <p:pRg st="2" end="2"/>
                                            </p:txEl>
                                          </p:spTgt>
                                        </p:tgtEl>
                                        <p:attrNameLst>
                                          <p:attrName>style.visibility</p:attrName>
                                        </p:attrNameLst>
                                      </p:cBhvr>
                                      <p:to>
                                        <p:strVal val="visible"/>
                                      </p:to>
                                    </p:set>
                                    <p:animEffect transition="in" filter="wipe(left)">
                                      <p:cBhvr>
                                        <p:cTn id="12" dur="500"/>
                                        <p:tgtEl>
                                          <p:spTgt spid="145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5411">
                                            <p:txEl>
                                              <p:pRg st="3" end="3"/>
                                            </p:txEl>
                                          </p:spTgt>
                                        </p:tgtEl>
                                        <p:attrNameLst>
                                          <p:attrName>style.visibility</p:attrName>
                                        </p:attrNameLst>
                                      </p:cBhvr>
                                      <p:to>
                                        <p:strVal val="visible"/>
                                      </p:to>
                                    </p:set>
                                    <p:animEffect transition="in" filter="wipe(left)">
                                      <p:cBhvr>
                                        <p:cTn id="17" dur="500"/>
                                        <p:tgtEl>
                                          <p:spTgt spid="145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762000" y="762000"/>
            <a:ext cx="7620000" cy="1219200"/>
          </a:xfrm>
        </p:spPr>
        <p:txBody>
          <a:bodyPr/>
          <a:lstStyle/>
          <a:p>
            <a:pPr algn="ctr" eaLnBrk="1" hangingPunct="1">
              <a:defRPr/>
            </a:pPr>
            <a:r>
              <a:rPr lang="en-US" dirty="0">
                <a:latin typeface="Arial" charset="0"/>
                <a:cs typeface="Arial" charset="0"/>
              </a:rPr>
              <a:t>Current Categories for </a:t>
            </a:r>
            <a:r>
              <a:rPr lang="en-US" dirty="0" smtClean="0">
                <a:latin typeface="Arial" charset="0"/>
                <a:cs typeface="Arial" charset="0"/>
              </a:rPr>
              <a:t/>
            </a:r>
            <a:br>
              <a:rPr lang="en-US" dirty="0" smtClean="0">
                <a:latin typeface="Arial" charset="0"/>
                <a:cs typeface="Arial" charset="0"/>
              </a:rPr>
            </a:br>
            <a:r>
              <a:rPr lang="en-US" dirty="0" smtClean="0">
                <a:latin typeface="Arial" charset="0"/>
                <a:cs typeface="Arial" charset="0"/>
              </a:rPr>
              <a:t>Sexual </a:t>
            </a:r>
            <a:r>
              <a:rPr lang="en-US" dirty="0">
                <a:latin typeface="Arial" charset="0"/>
                <a:cs typeface="Arial" charset="0"/>
              </a:rPr>
              <a:t>Orientation</a:t>
            </a:r>
          </a:p>
        </p:txBody>
      </p:sp>
      <p:sp>
        <p:nvSpPr>
          <p:cNvPr id="39939" name="Rectangle 3"/>
          <p:cNvSpPr>
            <a:spLocks noGrp="1" noChangeArrowheads="1"/>
          </p:cNvSpPr>
          <p:nvPr>
            <p:ph type="body" sz="half" idx="1"/>
          </p:nvPr>
        </p:nvSpPr>
        <p:spPr>
          <a:xfrm>
            <a:off x="762000" y="2743200"/>
            <a:ext cx="3738563" cy="3276600"/>
          </a:xfrm>
        </p:spPr>
        <p:txBody>
          <a:bodyPr/>
          <a:lstStyle/>
          <a:p>
            <a:pPr eaLnBrk="1" hangingPunct="1">
              <a:defRPr/>
            </a:pPr>
            <a:r>
              <a:rPr lang="en-US" sz="3600" b="1" dirty="0" smtClean="0">
                <a:latin typeface="Arial" charset="0"/>
                <a:cs typeface="Arial" charset="0"/>
              </a:rPr>
              <a:t>Heterosexual</a:t>
            </a:r>
            <a:endParaRPr lang="en-US" sz="3600" b="1" dirty="0">
              <a:latin typeface="Arial" charset="0"/>
              <a:cs typeface="Arial" charset="0"/>
            </a:endParaRPr>
          </a:p>
          <a:p>
            <a:pPr eaLnBrk="1" hangingPunct="1">
              <a:spcBef>
                <a:spcPts val="3000"/>
              </a:spcBef>
              <a:defRPr/>
            </a:pPr>
            <a:r>
              <a:rPr lang="en-US" sz="3600" b="1" dirty="0">
                <a:latin typeface="Arial" charset="0"/>
                <a:cs typeface="Arial" charset="0"/>
              </a:rPr>
              <a:t>Lesbian or </a:t>
            </a:r>
            <a:r>
              <a:rPr lang="en-US" sz="3600" b="1" dirty="0" smtClean="0">
                <a:latin typeface="Arial" charset="0"/>
                <a:cs typeface="Arial" charset="0"/>
              </a:rPr>
              <a:t>Gay</a:t>
            </a:r>
            <a:endParaRPr lang="en-US" sz="3600" b="1" dirty="0">
              <a:latin typeface="Arial" charset="0"/>
              <a:cs typeface="Arial" charset="0"/>
            </a:endParaRPr>
          </a:p>
          <a:p>
            <a:pPr eaLnBrk="1" hangingPunct="1">
              <a:spcBef>
                <a:spcPts val="3000"/>
              </a:spcBef>
              <a:defRPr/>
            </a:pPr>
            <a:r>
              <a:rPr lang="en-US" sz="3600" b="1" dirty="0">
                <a:latin typeface="Arial" charset="0"/>
                <a:cs typeface="Arial" charset="0"/>
              </a:rPr>
              <a:t>Bisexual</a:t>
            </a:r>
          </a:p>
        </p:txBody>
      </p:sp>
      <p:sp>
        <p:nvSpPr>
          <p:cNvPr id="39940" name="Rectangle 4"/>
          <p:cNvSpPr>
            <a:spLocks noGrp="1" noChangeArrowheads="1"/>
          </p:cNvSpPr>
          <p:nvPr>
            <p:ph type="body" sz="half" idx="2"/>
          </p:nvPr>
        </p:nvSpPr>
        <p:spPr>
          <a:xfrm>
            <a:off x="4643438" y="2743200"/>
            <a:ext cx="4043362" cy="3276600"/>
          </a:xfrm>
        </p:spPr>
        <p:txBody>
          <a:bodyPr/>
          <a:lstStyle/>
          <a:p>
            <a:pPr>
              <a:defRPr/>
            </a:pPr>
            <a:r>
              <a:rPr lang="en-US" sz="3600" b="1" dirty="0" smtClean="0">
                <a:latin typeface="Arial" pitchFamily="34" charset="0"/>
                <a:ea typeface="+mn-ea"/>
                <a:cs typeface="Arial" pitchFamily="34" charset="0"/>
              </a:rPr>
              <a:t>Queer (Careful</a:t>
            </a:r>
            <a:r>
              <a:rPr lang="en-US" sz="3600" b="1" dirty="0" smtClean="0">
                <a:latin typeface="Arial" pitchFamily="34" charset="0"/>
                <a:ea typeface="+mn-ea"/>
                <a:cs typeface="Arial" pitchFamily="34" charset="0"/>
              </a:rPr>
              <a:t>!)</a:t>
            </a:r>
            <a:endParaRPr lang="en-US" sz="3600" b="1" dirty="0" smtClean="0">
              <a:latin typeface="Arial" pitchFamily="34" charset="0"/>
              <a:ea typeface="+mn-ea"/>
              <a:cs typeface="Arial" pitchFamily="34" charset="0"/>
            </a:endParaRPr>
          </a:p>
          <a:p>
            <a:pPr>
              <a:spcBef>
                <a:spcPts val="3000"/>
              </a:spcBef>
              <a:defRPr/>
            </a:pPr>
            <a:r>
              <a:rPr lang="en-US" sz="3600" b="1" dirty="0" smtClean="0">
                <a:latin typeface="Arial" pitchFamily="34" charset="0"/>
                <a:ea typeface="+mn-ea"/>
                <a:cs typeface="Arial" pitchFamily="34" charset="0"/>
              </a:rPr>
              <a:t>Others?</a:t>
            </a:r>
          </a:p>
          <a:p>
            <a:pPr eaLnBrk="1" hangingPunct="1">
              <a:buFont typeface="Wingdings" panose="05000000000000000000" pitchFamily="2" charset="2"/>
              <a:buChar char="n"/>
              <a:defRPr/>
            </a:pPr>
            <a:endParaRPr lang="en-US" sz="3200" b="1" dirty="0" smtClean="0">
              <a:latin typeface="Arial" pitchFamily="34" charset="0"/>
              <a:ea typeface="+mn-ea"/>
              <a:cs typeface="Arial" pitchFamily="34" charset="0"/>
            </a:endParaRPr>
          </a:p>
        </p:txBody>
      </p:sp>
    </p:spTree>
    <p:extLst>
      <p:ext uri="{BB962C8B-B14F-4D97-AF65-F5344CB8AC3E}">
        <p14:creationId xmlns:p14="http://schemas.microsoft.com/office/powerpoint/2010/main" val="2791761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940">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94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dirty="0" smtClean="0">
                <a:solidFill>
                  <a:schemeClr val="accent2">
                    <a:lumMod val="50000"/>
                  </a:schemeClr>
                </a:solidFill>
              </a:rPr>
              <a:t>Class Activity:</a:t>
            </a:r>
            <a:br>
              <a:rPr lang="en-US" altLang="en-US" dirty="0" smtClean="0">
                <a:solidFill>
                  <a:schemeClr val="accent2">
                    <a:lumMod val="50000"/>
                  </a:schemeClr>
                </a:solidFill>
              </a:rPr>
            </a:br>
            <a:r>
              <a:rPr lang="en-US" altLang="en-US" dirty="0" smtClean="0">
                <a:solidFill>
                  <a:schemeClr val="accent2">
                    <a:lumMod val="50000"/>
                  </a:schemeClr>
                </a:solidFill>
              </a:rPr>
              <a:t>“Myth vs. Fact”</a:t>
            </a:r>
            <a:endParaRPr lang="en-US" altLang="en-US" dirty="0" smtClean="0">
              <a:solidFill>
                <a:schemeClr val="accent2">
                  <a:lumMod val="50000"/>
                </a:schemeClr>
              </a:solidFill>
            </a:endParaRPr>
          </a:p>
        </p:txBody>
      </p:sp>
      <p:sp>
        <p:nvSpPr>
          <p:cNvPr id="5123" name="Rectangle 3"/>
          <p:cNvSpPr>
            <a:spLocks noGrp="1" noChangeArrowheads="1"/>
          </p:cNvSpPr>
          <p:nvPr>
            <p:ph type="body" idx="1"/>
          </p:nvPr>
        </p:nvSpPr>
        <p:spPr>
          <a:xfrm>
            <a:off x="877887" y="2362200"/>
            <a:ext cx="8113713" cy="3724275"/>
          </a:xfrm>
        </p:spPr>
        <p:txBody>
          <a:bodyPr/>
          <a:lstStyle/>
          <a:p>
            <a:pPr marL="0" indent="0" algn="ctr" eaLnBrk="1" hangingPunct="1">
              <a:buNone/>
            </a:pPr>
            <a:r>
              <a:rPr lang="en-US" altLang="en-US" b="1" dirty="0" smtClean="0">
                <a:solidFill>
                  <a:srgbClr val="5C8E26"/>
                </a:solidFill>
              </a:rPr>
              <a:t>Now that you’ve gotten a bit of an overview, let’s see what you remember—as well as what else you know—about these topics. </a:t>
            </a:r>
          </a:p>
          <a:p>
            <a:pPr marL="514350" indent="-514350" eaLnBrk="1" hangingPunct="1">
              <a:spcBef>
                <a:spcPts val="1200"/>
              </a:spcBef>
              <a:buFont typeface="+mj-lt"/>
              <a:buAutoNum type="arabicParenR"/>
            </a:pPr>
            <a:r>
              <a:rPr lang="en-US" altLang="en-US" sz="2600" dirty="0" smtClean="0"/>
              <a:t>Fill out the </a:t>
            </a:r>
            <a:r>
              <a:rPr lang="en-US" altLang="en-US" sz="2600" i="1" dirty="0" smtClean="0"/>
              <a:t>“Myth v. </a:t>
            </a:r>
            <a:r>
              <a:rPr lang="en-US" altLang="en-US" sz="2600" i="1" dirty="0" smtClean="0"/>
              <a:t>Fact: Gender Identity and Sexual Orientation” </a:t>
            </a:r>
            <a:r>
              <a:rPr lang="en-US" altLang="en-US" sz="2600" dirty="0" smtClean="0"/>
              <a:t>worksheet on your own first. </a:t>
            </a:r>
          </a:p>
          <a:p>
            <a:pPr marL="514350" indent="-514350" eaLnBrk="1" hangingPunct="1">
              <a:spcBef>
                <a:spcPts val="1200"/>
              </a:spcBef>
              <a:buFont typeface="+mj-lt"/>
              <a:buAutoNum type="arabicParenR"/>
            </a:pPr>
            <a:r>
              <a:rPr lang="en-US" altLang="en-US" sz="2600" dirty="0" smtClean="0"/>
              <a:t>Now turn to someone near you so you can compare answers. You do not have to agree, but you can change your answers if you wish. </a:t>
            </a:r>
          </a:p>
          <a:p>
            <a:pPr marL="514350" indent="-514350" eaLnBrk="1" hangingPunct="1">
              <a:spcBef>
                <a:spcPts val="1200"/>
              </a:spcBef>
              <a:buFont typeface="+mj-lt"/>
              <a:buAutoNum type="arabicParenR"/>
            </a:pPr>
            <a:r>
              <a:rPr lang="en-US" altLang="en-US" sz="2600" dirty="0" smtClean="0"/>
              <a:t>Now let’s check our answers as a class! </a:t>
            </a:r>
          </a:p>
        </p:txBody>
      </p:sp>
    </p:spTree>
    <p:extLst>
      <p:ext uri="{BB962C8B-B14F-4D97-AF65-F5344CB8AC3E}">
        <p14:creationId xmlns:p14="http://schemas.microsoft.com/office/powerpoint/2010/main" val="40174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19999" cy="1237578"/>
          </a:xfrm>
        </p:spPr>
        <p:txBody>
          <a:bodyPr/>
          <a:lstStyle/>
          <a:p>
            <a:pPr algn="ctr" eaLnBrk="1" hangingPunct="1"/>
            <a:r>
              <a:rPr lang="en-US" altLang="en-US" sz="4800" dirty="0" smtClean="0">
                <a:solidFill>
                  <a:schemeClr val="tx1"/>
                </a:solidFill>
              </a:rPr>
              <a:t>Summary</a:t>
            </a:r>
          </a:p>
        </p:txBody>
      </p:sp>
      <p:sp>
        <p:nvSpPr>
          <p:cNvPr id="5123" name="Rectangle 3"/>
          <p:cNvSpPr>
            <a:spLocks noGrp="1" noChangeArrowheads="1"/>
          </p:cNvSpPr>
          <p:nvPr>
            <p:ph type="body" idx="1"/>
          </p:nvPr>
        </p:nvSpPr>
        <p:spPr>
          <a:xfrm>
            <a:off x="914399" y="2438400"/>
            <a:ext cx="7772401" cy="4038600"/>
          </a:xfrm>
        </p:spPr>
        <p:txBody>
          <a:bodyPr/>
          <a:lstStyle/>
          <a:p>
            <a:pPr marL="514350" indent="-514350" eaLnBrk="1" hangingPunct="1">
              <a:spcBef>
                <a:spcPts val="1800"/>
              </a:spcBef>
              <a:buFont typeface="+mj-lt"/>
              <a:buAutoNum type="arabicParenR"/>
            </a:pPr>
            <a:r>
              <a:rPr lang="en-US" altLang="en-US" sz="2600" dirty="0" smtClean="0"/>
              <a:t>Think about everything you learned today, and open your envelopes. </a:t>
            </a:r>
          </a:p>
          <a:p>
            <a:pPr marL="514350" indent="-514350" eaLnBrk="1" hangingPunct="1">
              <a:spcBef>
                <a:spcPts val="1800"/>
              </a:spcBef>
              <a:buFont typeface="+mj-lt"/>
              <a:buAutoNum type="arabicParenR"/>
            </a:pPr>
            <a:r>
              <a:rPr lang="en-US" altLang="en-US" sz="2600" dirty="0" smtClean="0"/>
              <a:t>How many of you wrote down something about sexual orientation or gender identity that was correct? </a:t>
            </a:r>
          </a:p>
          <a:p>
            <a:pPr marL="514350" indent="-514350" eaLnBrk="1" hangingPunct="1">
              <a:spcBef>
                <a:spcPts val="1800"/>
              </a:spcBef>
              <a:buFont typeface="+mj-lt"/>
              <a:buAutoNum type="arabicParenR"/>
            </a:pPr>
            <a:r>
              <a:rPr lang="en-US" altLang="en-US" sz="2600" dirty="0" smtClean="0"/>
              <a:t>How many of you wrote something incorrect, but now you know the correct information about?</a:t>
            </a:r>
          </a:p>
          <a:p>
            <a:pPr marL="457200" lvl="1" indent="0" eaLnBrk="1" hangingPunct="1">
              <a:buNone/>
            </a:pPr>
            <a:r>
              <a:rPr lang="en-US" altLang="en-US" dirty="0" smtClean="0"/>
              <a:t>  </a:t>
            </a:r>
            <a:endParaRPr lang="en-US" altLang="en-US" dirty="0" smtClean="0"/>
          </a:p>
        </p:txBody>
      </p:sp>
    </p:spTree>
    <p:extLst>
      <p:ext uri="{BB962C8B-B14F-4D97-AF65-F5344CB8AC3E}">
        <p14:creationId xmlns:p14="http://schemas.microsoft.com/office/powerpoint/2010/main" val="20340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Reminders</a:t>
            </a:r>
            <a:endParaRPr lang="en-US" altLang="en-US" dirty="0" smtClean="0"/>
          </a:p>
        </p:txBody>
      </p:sp>
      <p:sp>
        <p:nvSpPr>
          <p:cNvPr id="5123" name="Rectangle 3"/>
          <p:cNvSpPr>
            <a:spLocks noGrp="1" noChangeArrowheads="1"/>
          </p:cNvSpPr>
          <p:nvPr>
            <p:ph type="body" idx="1"/>
          </p:nvPr>
        </p:nvSpPr>
        <p:spPr/>
        <p:txBody>
          <a:bodyPr/>
          <a:lstStyle/>
          <a:p>
            <a:pPr eaLnBrk="1" hangingPunct="1">
              <a:spcAft>
                <a:spcPts val="1200"/>
              </a:spcAft>
            </a:pPr>
            <a:r>
              <a:rPr lang="en-US" altLang="en-US" dirty="0"/>
              <a:t>Let’s review our ground rules and procedures as a class.</a:t>
            </a:r>
          </a:p>
          <a:p>
            <a:pPr eaLnBrk="1" hangingPunct="1"/>
            <a:r>
              <a:rPr lang="en-US" altLang="en-US" dirty="0"/>
              <a:t>Remember to use the Anonymous Question Box! </a:t>
            </a:r>
          </a:p>
        </p:txBody>
      </p:sp>
    </p:spTree>
    <p:extLst>
      <p:ext uri="{BB962C8B-B14F-4D97-AF65-F5344CB8AC3E}">
        <p14:creationId xmlns:p14="http://schemas.microsoft.com/office/powerpoint/2010/main" val="2969228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19999" cy="1237578"/>
          </a:xfrm>
        </p:spPr>
        <p:txBody>
          <a:bodyPr/>
          <a:lstStyle/>
          <a:p>
            <a:pPr algn="ctr" eaLnBrk="1" hangingPunct="1"/>
            <a:r>
              <a:rPr lang="en-US" altLang="en-US" sz="4800" dirty="0" smtClean="0">
                <a:solidFill>
                  <a:schemeClr val="tx1"/>
                </a:solidFill>
              </a:rPr>
              <a:t>Homework</a:t>
            </a:r>
            <a:endParaRPr lang="en-US" altLang="en-US" sz="4800" dirty="0" smtClean="0">
              <a:solidFill>
                <a:schemeClr val="tx1"/>
              </a:solidFill>
            </a:endParaRPr>
          </a:p>
        </p:txBody>
      </p:sp>
      <p:sp>
        <p:nvSpPr>
          <p:cNvPr id="5123" name="Rectangle 3"/>
          <p:cNvSpPr>
            <a:spLocks noGrp="1" noChangeArrowheads="1"/>
          </p:cNvSpPr>
          <p:nvPr>
            <p:ph type="body" idx="1"/>
          </p:nvPr>
        </p:nvSpPr>
        <p:spPr>
          <a:xfrm>
            <a:off x="990599" y="2514600"/>
            <a:ext cx="7620001" cy="3962400"/>
          </a:xfrm>
        </p:spPr>
        <p:txBody>
          <a:bodyPr/>
          <a:lstStyle/>
          <a:p>
            <a:pPr eaLnBrk="1" hangingPunct="1"/>
            <a:r>
              <a:rPr lang="en-US" altLang="en-US" sz="2400" dirty="0" smtClean="0"/>
              <a:t>Complete the </a:t>
            </a:r>
            <a:r>
              <a:rPr lang="en-US" altLang="en-US" sz="2400" i="1" dirty="0" smtClean="0"/>
              <a:t>“Fix This</a:t>
            </a:r>
            <a:r>
              <a:rPr lang="en-US" altLang="en-US" sz="2400" i="1" dirty="0" smtClean="0"/>
              <a:t>! Creating Respectful Classroom for LGBTQ Students” </a:t>
            </a:r>
            <a:r>
              <a:rPr lang="en-US" altLang="en-US" sz="2400" b="1" dirty="0" smtClean="0"/>
              <a:t>and</a:t>
            </a:r>
            <a:r>
              <a:rPr lang="en-US" altLang="en-US" sz="2400" dirty="0" smtClean="0"/>
              <a:t> </a:t>
            </a:r>
            <a:r>
              <a:rPr lang="en-US" altLang="en-US" sz="2400" i="1" dirty="0" smtClean="0"/>
              <a:t>“Defining Sexual Orientation”</a:t>
            </a:r>
            <a:r>
              <a:rPr lang="en-US" altLang="en-US" sz="2400" dirty="0" smtClean="0"/>
              <a:t> </a:t>
            </a:r>
            <a:r>
              <a:rPr lang="en-US" altLang="en-US" sz="2400" dirty="0" smtClean="0"/>
              <a:t>homework sheets with </a:t>
            </a:r>
            <a:r>
              <a:rPr lang="en-US" altLang="en-US" sz="2400" dirty="0" smtClean="0"/>
              <a:t>your </a:t>
            </a:r>
            <a:r>
              <a:rPr lang="en-US" altLang="en-US" sz="2400" dirty="0" smtClean="0"/>
              <a:t>parent, caregiver, or trusted </a:t>
            </a:r>
            <a:r>
              <a:rPr lang="en-US" altLang="en-US" sz="2400" dirty="0" smtClean="0"/>
              <a:t>adult</a:t>
            </a:r>
            <a:r>
              <a:rPr lang="en-US" altLang="en-US" sz="2400" dirty="0" smtClean="0"/>
              <a:t>.</a:t>
            </a:r>
          </a:p>
          <a:p>
            <a:pPr eaLnBrk="1" hangingPunct="1">
              <a:spcBef>
                <a:spcPts val="1800"/>
              </a:spcBef>
            </a:pPr>
            <a:r>
              <a:rPr lang="en-US" altLang="en-US" sz="2400" dirty="0" smtClean="0"/>
              <a:t>Please let me know if you prefer a Spanish version of the homework sheet.</a:t>
            </a:r>
          </a:p>
          <a:p>
            <a:pPr eaLnBrk="1" hangingPunct="1">
              <a:spcBef>
                <a:spcPts val="1800"/>
              </a:spcBef>
            </a:pPr>
            <a:r>
              <a:rPr lang="en-US" altLang="en-US" sz="2400" dirty="0" smtClean="0"/>
              <a:t>Also, please let me know if you would like a printed article to read for your homework instead of watching an online video.</a:t>
            </a:r>
            <a:endParaRPr lang="en-US" altLang="en-US" sz="2400" dirty="0" smtClean="0"/>
          </a:p>
          <a:p>
            <a:pPr marL="457200" lvl="1" indent="0" eaLnBrk="1" hangingPunct="1">
              <a:buNone/>
            </a:pPr>
            <a:r>
              <a:rPr lang="en-US" altLang="en-US" dirty="0" smtClean="0"/>
              <a:t>  </a:t>
            </a:r>
          </a:p>
        </p:txBody>
      </p:sp>
    </p:spTree>
    <p:extLst>
      <p:ext uri="{BB962C8B-B14F-4D97-AF65-F5344CB8AC3E}">
        <p14:creationId xmlns:p14="http://schemas.microsoft.com/office/powerpoint/2010/main" val="418001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801688" y="762000"/>
            <a:ext cx="7656512" cy="1219200"/>
          </a:xfrm>
        </p:spPr>
        <p:txBody>
          <a:bodyPr/>
          <a:lstStyle/>
          <a:p>
            <a:pPr algn="ctr" eaLnBrk="1" hangingPunct="1"/>
            <a:r>
              <a:rPr lang="en-US" altLang="en-US" sz="4800" dirty="0" smtClean="0">
                <a:solidFill>
                  <a:schemeClr val="tx1"/>
                </a:solidFill>
              </a:rPr>
              <a:t>Introduction</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801688" y="2438400"/>
            <a:ext cx="7885112" cy="3505199"/>
          </a:xfrm>
        </p:spPr>
        <p:txBody>
          <a:bodyPr/>
          <a:lstStyle/>
          <a:p>
            <a:pPr eaLnBrk="1" hangingPunct="1">
              <a:spcBef>
                <a:spcPts val="2400"/>
              </a:spcBef>
            </a:pPr>
            <a:r>
              <a:rPr lang="en-US" altLang="en-US" dirty="0" smtClean="0"/>
              <a:t>Identity has to do with who we are—I am a teacher, that’s part of my identity. </a:t>
            </a:r>
          </a:p>
          <a:p>
            <a:pPr eaLnBrk="1" hangingPunct="1">
              <a:spcBef>
                <a:spcPts val="2400"/>
              </a:spcBef>
            </a:pPr>
            <a:r>
              <a:rPr lang="en-US" altLang="en-US" dirty="0" smtClean="0"/>
              <a:t>Because we are talking about human sexuality, our class is going to be looking at parts of our sexual identity, including our sexual orientation and gender identity. </a:t>
            </a:r>
          </a:p>
          <a:p>
            <a:pPr marL="0" indent="0" eaLnBrk="1" hangingPunct="1">
              <a:buNone/>
            </a:pPr>
            <a:endParaRPr lang="en-US" altLang="en-US" sz="3600" dirty="0" smtClean="0"/>
          </a:p>
          <a:p>
            <a:pPr marL="0" indent="0" eaLnBrk="1" hangingPunct="1">
              <a:buNone/>
            </a:pPr>
            <a:endParaRPr lang="en-US" altLang="en-US" sz="3600" i="1" dirty="0" smtClean="0"/>
          </a:p>
          <a:p>
            <a:pPr marL="0" indent="0" eaLnBrk="1" hangingPunct="1">
              <a:buNone/>
            </a:pPr>
            <a:r>
              <a:rPr lang="en-US" altLang="en-US" sz="36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620000" cy="1237578"/>
          </a:xfrm>
        </p:spPr>
        <p:txBody>
          <a:bodyPr/>
          <a:lstStyle/>
          <a:p>
            <a:pPr algn="ctr" eaLnBrk="1" hangingPunct="1"/>
            <a:r>
              <a:rPr lang="en-US" altLang="en-US" dirty="0" smtClean="0">
                <a:solidFill>
                  <a:schemeClr val="accent2">
                    <a:lumMod val="50000"/>
                  </a:schemeClr>
                </a:solidFill>
              </a:rPr>
              <a:t>Class </a:t>
            </a:r>
            <a:r>
              <a:rPr lang="en-US" altLang="en-US" dirty="0" smtClean="0">
                <a:solidFill>
                  <a:srgbClr val="373472"/>
                </a:solidFill>
              </a:rPr>
              <a:t>Acti</a:t>
            </a:r>
            <a:r>
              <a:rPr lang="en-US" altLang="en-US" dirty="0" smtClean="0">
                <a:solidFill>
                  <a:schemeClr val="accent2">
                    <a:lumMod val="50000"/>
                  </a:schemeClr>
                </a:solidFill>
              </a:rPr>
              <a:t>vity:</a:t>
            </a:r>
            <a:br>
              <a:rPr lang="en-US" altLang="en-US" dirty="0" smtClean="0">
                <a:solidFill>
                  <a:schemeClr val="accent2">
                    <a:lumMod val="50000"/>
                  </a:schemeClr>
                </a:solidFill>
              </a:rPr>
            </a:br>
            <a:r>
              <a:rPr lang="en-US" altLang="en-US" dirty="0" smtClean="0">
                <a:solidFill>
                  <a:schemeClr val="accent2">
                    <a:lumMod val="50000"/>
                  </a:schemeClr>
                </a:solidFill>
              </a:rPr>
              <a:t>“Gender Identity”</a:t>
            </a:r>
          </a:p>
        </p:txBody>
      </p:sp>
      <p:sp>
        <p:nvSpPr>
          <p:cNvPr id="5123" name="Rectangle 3"/>
          <p:cNvSpPr>
            <a:spLocks noGrp="1" noChangeArrowheads="1"/>
          </p:cNvSpPr>
          <p:nvPr>
            <p:ph type="body" idx="1"/>
          </p:nvPr>
        </p:nvSpPr>
        <p:spPr>
          <a:xfrm>
            <a:off x="786114" y="2286000"/>
            <a:ext cx="7732713" cy="3724275"/>
          </a:xfrm>
        </p:spPr>
        <p:txBody>
          <a:bodyPr/>
          <a:lstStyle/>
          <a:p>
            <a:pPr marL="457200" indent="-457200" eaLnBrk="1" hangingPunct="1">
              <a:buFont typeface="+mj-lt"/>
              <a:buAutoNum type="arabicParenR"/>
            </a:pPr>
            <a:r>
              <a:rPr lang="en-US" altLang="en-US" sz="2400" dirty="0" smtClean="0"/>
              <a:t>I am going to pass out a piece of paper and an envelope to each of you. </a:t>
            </a:r>
          </a:p>
          <a:p>
            <a:pPr marL="457200" indent="-457200" eaLnBrk="1" hangingPunct="1">
              <a:spcBef>
                <a:spcPts val="600"/>
              </a:spcBef>
              <a:buFont typeface="+mj-lt"/>
              <a:buAutoNum type="arabicParenR"/>
            </a:pPr>
            <a:r>
              <a:rPr lang="en-US" altLang="en-US" sz="2400" dirty="0" smtClean="0"/>
              <a:t>You are going to write down 2 things on the paper. Don’t put your name on the paper!</a:t>
            </a:r>
          </a:p>
          <a:p>
            <a:pPr marL="857250" lvl="1" indent="-457200" eaLnBrk="1" hangingPunct="1">
              <a:spcBef>
                <a:spcPts val="1200"/>
              </a:spcBef>
              <a:buFont typeface="+mj-lt"/>
              <a:buAutoNum type="romanLcPeriod"/>
            </a:pPr>
            <a:r>
              <a:rPr lang="en-US" altLang="en-US" sz="1800" dirty="0" smtClean="0"/>
              <a:t>Write down what you have heard about what the term        </a:t>
            </a:r>
            <a:r>
              <a:rPr lang="en-US" altLang="en-US" sz="1800" b="1" dirty="0" smtClean="0"/>
              <a:t>“sexual orientation” </a:t>
            </a:r>
            <a:r>
              <a:rPr lang="en-US" altLang="en-US" sz="1800" dirty="0" smtClean="0"/>
              <a:t>means. If you haven’t heard anything, just try to guess what it means. </a:t>
            </a:r>
          </a:p>
          <a:p>
            <a:pPr marL="857250" lvl="1" indent="-457200" eaLnBrk="1" hangingPunct="1">
              <a:spcBef>
                <a:spcPts val="600"/>
              </a:spcBef>
              <a:buFont typeface="+mj-lt"/>
              <a:buAutoNum type="romanLcPeriod"/>
            </a:pPr>
            <a:r>
              <a:rPr lang="en-US" altLang="en-US" sz="1800" dirty="0" smtClean="0"/>
              <a:t>Now write down what you have heard about what the term </a:t>
            </a:r>
            <a:r>
              <a:rPr lang="en-US" altLang="en-US" sz="1800" b="1" dirty="0" smtClean="0"/>
              <a:t>“gender identity” </a:t>
            </a:r>
            <a:r>
              <a:rPr lang="en-US" altLang="en-US" sz="1800" dirty="0" smtClean="0"/>
              <a:t>means. If you haven’t heard anything, just try to guess what it means. </a:t>
            </a:r>
            <a:endParaRPr lang="en-US" altLang="en-US" sz="1800" dirty="0"/>
          </a:p>
          <a:p>
            <a:pPr marL="457200" indent="-457200" eaLnBrk="1" hangingPunct="1">
              <a:spcBef>
                <a:spcPts val="600"/>
              </a:spcBef>
              <a:buFont typeface="+mj-lt"/>
              <a:buAutoNum type="arabicParenR"/>
            </a:pPr>
            <a:r>
              <a:rPr lang="en-US" altLang="en-US" sz="2400" dirty="0" smtClean="0"/>
              <a:t>Now </a:t>
            </a:r>
            <a:r>
              <a:rPr lang="en-US" altLang="en-US" sz="2400" dirty="0"/>
              <a:t>put the paper in the envelope and seal it. Don’t open it until I tell you to. </a:t>
            </a:r>
          </a:p>
          <a:p>
            <a:pPr marL="457200" lvl="1" indent="0" eaLnBrk="1" hangingPunct="1">
              <a:buNone/>
            </a:pPr>
            <a:endParaRPr lang="en-US" altLang="en-US" sz="2000" dirty="0" smtClean="0"/>
          </a:p>
          <a:p>
            <a:pPr eaLnBrk="1" hangingPunct="1"/>
            <a:endParaRPr lang="en-US" altLang="en-US" sz="2400" dirty="0" smtClean="0"/>
          </a:p>
          <a:p>
            <a:pPr marL="0" indent="0" eaLnBrk="1" hangingPunct="1">
              <a:buNone/>
            </a:pPr>
            <a:endParaRPr lang="en-US" altLang="en-US" dirty="0" smtClean="0"/>
          </a:p>
        </p:txBody>
      </p:sp>
    </p:spTree>
    <p:extLst>
      <p:ext uri="{BB962C8B-B14F-4D97-AF65-F5344CB8AC3E}">
        <p14:creationId xmlns:p14="http://schemas.microsoft.com/office/powerpoint/2010/main" val="115408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133600"/>
            <a:ext cx="2590800" cy="3657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smtClean="0">
              <a:solidFill>
                <a:schemeClr val="tx2">
                  <a:lumMod val="75000"/>
                </a:schemeClr>
              </a:solidFill>
            </a:endParaRPr>
          </a:p>
          <a:p>
            <a:r>
              <a:rPr lang="en-US" b="1" dirty="0" smtClean="0">
                <a:solidFill>
                  <a:schemeClr val="tx2">
                    <a:lumMod val="75000"/>
                  </a:schemeClr>
                </a:solidFill>
              </a:rPr>
              <a:t>Sexual Orientation means…</a:t>
            </a:r>
          </a:p>
          <a:p>
            <a:endParaRPr lang="en-US" b="1" dirty="0">
              <a:solidFill>
                <a:schemeClr val="tx2">
                  <a:lumMod val="75000"/>
                </a:schemeClr>
              </a:solidFill>
            </a:endParaRPr>
          </a:p>
          <a:p>
            <a:endParaRPr lang="en-US" b="1" dirty="0" smtClean="0">
              <a:solidFill>
                <a:schemeClr val="tx2">
                  <a:lumMod val="75000"/>
                </a:schemeClr>
              </a:solidFill>
            </a:endParaRPr>
          </a:p>
          <a:p>
            <a:endParaRPr lang="en-US" b="1" dirty="0" smtClean="0">
              <a:solidFill>
                <a:schemeClr val="tx2">
                  <a:lumMod val="75000"/>
                </a:schemeClr>
              </a:solidFill>
            </a:endParaRPr>
          </a:p>
          <a:p>
            <a:r>
              <a:rPr lang="en-US" b="1" dirty="0" smtClean="0">
                <a:solidFill>
                  <a:schemeClr val="tx2">
                    <a:lumMod val="75000"/>
                  </a:schemeClr>
                </a:solidFill>
              </a:rPr>
              <a:t>Gender Identity     means…</a:t>
            </a:r>
            <a:endParaRPr lang="en-US" b="1" dirty="0">
              <a:solidFill>
                <a:schemeClr val="tx2">
                  <a:lumMod val="75000"/>
                </a:schemeClr>
              </a:solidFill>
            </a:endParaRPr>
          </a:p>
        </p:txBody>
      </p:sp>
      <p:sp>
        <p:nvSpPr>
          <p:cNvPr id="3" name="Right Arrow 2"/>
          <p:cNvSpPr/>
          <p:nvPr/>
        </p:nvSpPr>
        <p:spPr>
          <a:xfrm>
            <a:off x="3810000" y="3886200"/>
            <a:ext cx="1143000" cy="381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5410200" y="3048000"/>
            <a:ext cx="2647950" cy="1891393"/>
          </a:xfrm>
          <a:prstGeom prst="rect">
            <a:avLst/>
          </a:prstGeom>
        </p:spPr>
      </p:pic>
      <p:sp>
        <p:nvSpPr>
          <p:cNvPr id="6" name="AutoShape 2"/>
          <p:cNvSpPr txBox="1">
            <a:spLocks noChangeArrowheads="1"/>
          </p:cNvSpPr>
          <p:nvPr/>
        </p:nvSpPr>
        <p:spPr>
          <a:xfrm>
            <a:off x="762000" y="609600"/>
            <a:ext cx="7620000" cy="1237578"/>
          </a:xfrm>
          <a:prstGeom prst="roundRect">
            <a:avLst>
              <a:gd name="adj" fmla="val 21667"/>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altLang="en-US" sz="3600" b="1" dirty="0">
                <a:solidFill>
                  <a:srgbClr val="373472"/>
                </a:solidFill>
                <a:latin typeface="Arial" panose="020B0604020202020204" pitchFamily="34" charset="0"/>
                <a:cs typeface="Arial" panose="020B0604020202020204" pitchFamily="34" charset="0"/>
              </a:rPr>
              <a:t>Class Activity:</a:t>
            </a:r>
            <a:br>
              <a:rPr lang="en-US" altLang="en-US" sz="3600" b="1" dirty="0">
                <a:solidFill>
                  <a:srgbClr val="373472"/>
                </a:solidFill>
                <a:latin typeface="Arial" panose="020B0604020202020204" pitchFamily="34" charset="0"/>
                <a:cs typeface="Arial" panose="020B0604020202020204" pitchFamily="34" charset="0"/>
              </a:rPr>
            </a:br>
            <a:r>
              <a:rPr lang="en-US" altLang="en-US" sz="3600" b="1" dirty="0">
                <a:solidFill>
                  <a:srgbClr val="373472"/>
                </a:solidFill>
                <a:latin typeface="Arial" panose="020B0604020202020204" pitchFamily="34" charset="0"/>
                <a:cs typeface="Arial" panose="020B0604020202020204" pitchFamily="34" charset="0"/>
              </a:rPr>
              <a:t>“Gender Identity”</a:t>
            </a:r>
          </a:p>
        </p:txBody>
      </p:sp>
    </p:spTree>
    <p:extLst>
      <p:ext uri="{BB962C8B-B14F-4D97-AF65-F5344CB8AC3E}">
        <p14:creationId xmlns:p14="http://schemas.microsoft.com/office/powerpoint/2010/main" val="3766000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ubtitle 2"/>
          <p:cNvSpPr>
            <a:spLocks noGrp="1"/>
          </p:cNvSpPr>
          <p:nvPr>
            <p:ph type="subTitle"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0" indent="0" algn="ctr" eaLnBrk="1" hangingPunct="1">
              <a:buFont typeface="Wingdings" charset="0"/>
              <a:buNone/>
              <a:defRPr/>
            </a:pPr>
            <a:r>
              <a:rPr lang="en-US" sz="3200" b="1" dirty="0">
                <a:effectLst/>
                <a:latin typeface="Arial" charset="0"/>
                <a:cs typeface="Arial" charset="0"/>
              </a:rPr>
              <a:t>Understanding Gender Identity and</a:t>
            </a:r>
            <a:br>
              <a:rPr lang="en-US" sz="3200" b="1" dirty="0">
                <a:effectLst/>
                <a:latin typeface="Arial" charset="0"/>
                <a:cs typeface="Arial" charset="0"/>
              </a:rPr>
            </a:br>
            <a:r>
              <a:rPr lang="en-US" sz="3200" b="1" dirty="0">
                <a:effectLst/>
                <a:latin typeface="Arial" charset="0"/>
                <a:cs typeface="Arial" charset="0"/>
              </a:rPr>
              <a:t>Sexual Orientation</a:t>
            </a:r>
            <a:endParaRPr lang="en-US" sz="3200" b="1" i="1" dirty="0">
              <a:solidFill>
                <a:schemeClr val="tx2"/>
              </a:solidFill>
              <a:effectLst/>
              <a:latin typeface="Arial" charset="0"/>
              <a:cs typeface="Arial" charset="0"/>
            </a:endParaRPr>
          </a:p>
        </p:txBody>
      </p:sp>
      <p:sp>
        <p:nvSpPr>
          <p:cNvPr id="2" name="Title 1"/>
          <p:cNvSpPr>
            <a:spLocks noGrp="1"/>
          </p:cNvSpPr>
          <p:nvPr>
            <p:ph type="ctrTitle" sz="quarter"/>
          </p:nvPr>
        </p:nvSpPr>
        <p:spPr>
          <a:xfrm>
            <a:off x="685800" y="1143000"/>
            <a:ext cx="8229600" cy="1752600"/>
          </a:xfrm>
        </p:spPr>
        <p:txBody>
          <a:bodyPr bIns="91440">
            <a:normAutofit/>
          </a:bodyPr>
          <a:lstStyle/>
          <a:p>
            <a:pPr eaLnBrk="1" hangingPunct="1">
              <a:lnSpc>
                <a:spcPct val="75000"/>
              </a:lnSpc>
              <a:defRPr/>
            </a:pPr>
            <a:r>
              <a:rPr lang="en-US" sz="6000" dirty="0">
                <a:effectLst/>
                <a:latin typeface="Arial" pitchFamily="34" charset="0"/>
                <a:ea typeface="+mj-ea"/>
                <a:cs typeface="Arial" pitchFamily="34" charset="0"/>
              </a:rPr>
              <a:t>Who Am I?</a:t>
            </a:r>
            <a:endParaRPr lang="en-US" sz="6000" dirty="0" smtClean="0">
              <a:latin typeface="Arial" pitchFamily="34" charset="0"/>
              <a:ea typeface="+mj-ea"/>
              <a:cs typeface="Arial" pitchFamily="34" charset="0"/>
            </a:endParaRPr>
          </a:p>
        </p:txBody>
      </p:sp>
    </p:spTree>
    <p:extLst>
      <p:ext uri="{BB962C8B-B14F-4D97-AF65-F5344CB8AC3E}">
        <p14:creationId xmlns:p14="http://schemas.microsoft.com/office/powerpoint/2010/main" val="682753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219200"/>
          </a:xfrm>
        </p:spPr>
        <p:txBody>
          <a:bodyPr/>
          <a:lstStyle/>
          <a:p>
            <a:pPr algn="ctr">
              <a:defRPr/>
            </a:pPr>
            <a:r>
              <a:rPr lang="en-US" dirty="0">
                <a:latin typeface="Arial" charset="0"/>
                <a:cs typeface="Arial" charset="0"/>
              </a:rPr>
              <a:t>What </a:t>
            </a:r>
            <a:r>
              <a:rPr lang="en-US" dirty="0" smtClean="0">
                <a:latin typeface="Arial" charset="0"/>
                <a:cs typeface="Arial" charset="0"/>
              </a:rPr>
              <a:t>Is </a:t>
            </a:r>
            <a:r>
              <a:rPr lang="en-US" dirty="0">
                <a:latin typeface="Arial" charset="0"/>
                <a:cs typeface="Arial" charset="0"/>
              </a:rPr>
              <a:t>Gender?</a:t>
            </a:r>
          </a:p>
        </p:txBody>
      </p:sp>
      <p:sp>
        <p:nvSpPr>
          <p:cNvPr id="16386" name="Content Placeholder 2"/>
          <p:cNvSpPr>
            <a:spLocks noGrp="1"/>
          </p:cNvSpPr>
          <p:nvPr>
            <p:ph idx="1"/>
          </p:nvPr>
        </p:nvSpPr>
        <p:spPr>
          <a:xfrm>
            <a:off x="838201" y="2514600"/>
            <a:ext cx="7391400" cy="3571875"/>
          </a:xfrm>
        </p:spPr>
        <p:txBody>
          <a:bodyPr/>
          <a:lstStyle/>
          <a:p>
            <a:r>
              <a:rPr lang="en-US" dirty="0">
                <a:effectLst/>
                <a:latin typeface="Arial" charset="0"/>
                <a:cs typeface="Arial" charset="0"/>
              </a:rPr>
              <a:t>Combination of our body parts and </a:t>
            </a:r>
            <a:r>
              <a:rPr lang="en-US" dirty="0" smtClean="0">
                <a:effectLst/>
                <a:latin typeface="Arial" charset="0"/>
                <a:cs typeface="Arial" charset="0"/>
              </a:rPr>
              <a:t>chromosomes </a:t>
            </a:r>
            <a:r>
              <a:rPr lang="en-US" dirty="0">
                <a:effectLst/>
                <a:latin typeface="Arial" charset="0"/>
                <a:cs typeface="Arial" charset="0"/>
              </a:rPr>
              <a:t>and how we feel about having both</a:t>
            </a:r>
            <a:r>
              <a:rPr lang="en-US" dirty="0" smtClean="0">
                <a:effectLst/>
                <a:latin typeface="Arial" charset="0"/>
                <a:cs typeface="Arial" charset="0"/>
              </a:rPr>
              <a:t>.</a:t>
            </a:r>
            <a:endParaRPr lang="en-US" dirty="0">
              <a:effectLst/>
              <a:latin typeface="Arial" charset="0"/>
              <a:cs typeface="Arial" charset="0"/>
            </a:endParaRPr>
          </a:p>
          <a:p>
            <a:pPr>
              <a:spcBef>
                <a:spcPts val="2400"/>
              </a:spcBef>
            </a:pPr>
            <a:r>
              <a:rPr lang="en-US" dirty="0" smtClean="0">
                <a:effectLst/>
                <a:latin typeface="Arial" charset="0"/>
                <a:cs typeface="Arial" charset="0"/>
              </a:rPr>
              <a:t>There</a:t>
            </a:r>
            <a:r>
              <a:rPr lang="en-US" dirty="0" smtClean="0">
                <a:latin typeface="Arial" charset="0"/>
                <a:cs typeface="Arial" charset="0"/>
              </a:rPr>
              <a:t>’</a:t>
            </a:r>
            <a:r>
              <a:rPr lang="en-US" altLang="ja-JP" dirty="0" smtClean="0">
                <a:effectLst/>
                <a:latin typeface="Arial" charset="0"/>
                <a:cs typeface="Arial" charset="0"/>
              </a:rPr>
              <a:t>s </a:t>
            </a:r>
            <a:r>
              <a:rPr lang="en-US" altLang="ja-JP" dirty="0">
                <a:effectLst/>
                <a:latin typeface="Arial" charset="0"/>
                <a:cs typeface="Arial" charset="0"/>
              </a:rPr>
              <a:t>a social element, </a:t>
            </a:r>
            <a:r>
              <a:rPr lang="en-US" altLang="ja-JP" dirty="0" smtClean="0">
                <a:effectLst/>
                <a:latin typeface="Arial" charset="0"/>
                <a:cs typeface="Arial" charset="0"/>
              </a:rPr>
              <a:t>too. We will </a:t>
            </a:r>
            <a:r>
              <a:rPr lang="en-US" altLang="ja-JP" dirty="0">
                <a:effectLst/>
                <a:latin typeface="Arial" charset="0"/>
                <a:cs typeface="Arial" charset="0"/>
              </a:rPr>
              <a:t>often be treated differently based on our gender (real or perceived).</a:t>
            </a:r>
          </a:p>
          <a:p>
            <a:endParaRPr lang="en-US" dirty="0">
              <a:effectLst/>
              <a:latin typeface="Arial" charset="0"/>
              <a:cs typeface="Arial" charset="0"/>
            </a:endParaRPr>
          </a:p>
          <a:p>
            <a:pPr>
              <a:buFont typeface="Wingdings" charset="0"/>
              <a:buNone/>
            </a:pPr>
            <a:endParaRPr lang="en-US" dirty="0">
              <a:effectLst/>
              <a:latin typeface="Arial" charset="0"/>
              <a:cs typeface="Arial" charset="0"/>
            </a:endParaRPr>
          </a:p>
        </p:txBody>
      </p:sp>
    </p:spTree>
    <p:extLst>
      <p:ext uri="{BB962C8B-B14F-4D97-AF65-F5344CB8AC3E}">
        <p14:creationId xmlns:p14="http://schemas.microsoft.com/office/powerpoint/2010/main" val="191071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696200" cy="1219200"/>
          </a:xfrm>
        </p:spPr>
        <p:txBody>
          <a:bodyPr/>
          <a:lstStyle/>
          <a:p>
            <a:pPr algn="ctr">
              <a:defRPr/>
            </a:pPr>
            <a:r>
              <a:rPr lang="en-US" dirty="0">
                <a:latin typeface="Arial" charset="0"/>
                <a:cs typeface="Arial" charset="0"/>
              </a:rPr>
              <a:t>Girls and Boys</a:t>
            </a:r>
          </a:p>
        </p:txBody>
      </p:sp>
      <p:sp>
        <p:nvSpPr>
          <p:cNvPr id="18434" name="Content Placeholder 3"/>
          <p:cNvSpPr>
            <a:spLocks noGrp="1"/>
          </p:cNvSpPr>
          <p:nvPr>
            <p:ph sz="half" idx="1"/>
          </p:nvPr>
        </p:nvSpPr>
        <p:spPr>
          <a:xfrm>
            <a:off x="1143000" y="2514600"/>
            <a:ext cx="3657600" cy="3886200"/>
          </a:xfrm>
          <a:solidFill>
            <a:schemeClr val="accent2">
              <a:lumMod val="40000"/>
              <a:lumOff val="60000"/>
            </a:schemeClr>
          </a:solidFill>
          <a:ln w="9525">
            <a:solidFill>
              <a:srgbClr val="002060"/>
            </a:solidFill>
          </a:ln>
        </p:spPr>
        <p:txBody>
          <a:bodyPr/>
          <a:lstStyle/>
          <a:p>
            <a:pPr marL="0" indent="0">
              <a:buFont typeface="Wingdings" charset="0"/>
              <a:buNone/>
            </a:pPr>
            <a:r>
              <a:rPr lang="en-US" dirty="0">
                <a:effectLst/>
                <a:latin typeface="Arial" charset="0"/>
                <a:cs typeface="Arial" charset="0"/>
              </a:rPr>
              <a:t>Someone </a:t>
            </a:r>
            <a:r>
              <a:rPr lang="en-US" dirty="0" smtClean="0">
                <a:effectLst/>
                <a:latin typeface="Arial" charset="0"/>
                <a:cs typeface="Arial" charset="0"/>
              </a:rPr>
              <a:t>who</a:t>
            </a:r>
            <a:r>
              <a:rPr lang="en-US" dirty="0" smtClean="0">
                <a:latin typeface="Arial" charset="0"/>
                <a:cs typeface="Arial" charset="0"/>
              </a:rPr>
              <a:t>’</a:t>
            </a:r>
            <a:r>
              <a:rPr lang="en-US" altLang="ja-JP" dirty="0" smtClean="0">
                <a:effectLst/>
                <a:latin typeface="Arial" charset="0"/>
                <a:cs typeface="Arial" charset="0"/>
              </a:rPr>
              <a:t>s </a:t>
            </a:r>
            <a:r>
              <a:rPr lang="en-US" altLang="ja-JP" dirty="0">
                <a:effectLst/>
                <a:latin typeface="Arial" charset="0"/>
                <a:cs typeface="Arial" charset="0"/>
              </a:rPr>
              <a:t>born with</a:t>
            </a:r>
            <a:r>
              <a:rPr lang="en-US" altLang="ja-JP" dirty="0" smtClean="0">
                <a:effectLst/>
                <a:latin typeface="Arial" charset="0"/>
                <a:cs typeface="Arial" charset="0"/>
              </a:rPr>
              <a:t>:</a:t>
            </a:r>
            <a:endParaRPr lang="en-US" dirty="0">
              <a:effectLst/>
              <a:latin typeface="Arial" charset="0"/>
              <a:cs typeface="Arial" charset="0"/>
            </a:endParaRPr>
          </a:p>
          <a:p>
            <a:pPr marL="0" indent="0">
              <a:spcBef>
                <a:spcPts val="2400"/>
              </a:spcBef>
            </a:pPr>
            <a:r>
              <a:rPr lang="en-US" dirty="0" smtClean="0">
                <a:effectLst/>
                <a:latin typeface="Arial" charset="0"/>
                <a:cs typeface="Arial" charset="0"/>
              </a:rPr>
              <a:t> A </a:t>
            </a:r>
            <a:r>
              <a:rPr lang="en-US" dirty="0">
                <a:effectLst/>
                <a:latin typeface="Arial" charset="0"/>
                <a:cs typeface="Arial" charset="0"/>
              </a:rPr>
              <a:t>vulva</a:t>
            </a:r>
          </a:p>
          <a:p>
            <a:pPr marL="0" indent="0"/>
            <a:r>
              <a:rPr lang="en-US" dirty="0" smtClean="0">
                <a:effectLst/>
                <a:latin typeface="Arial" charset="0"/>
                <a:cs typeface="Arial" charset="0"/>
              </a:rPr>
              <a:t> Ovaries</a:t>
            </a:r>
            <a:endParaRPr lang="en-US" dirty="0">
              <a:effectLst/>
              <a:latin typeface="Arial" charset="0"/>
              <a:cs typeface="Arial" charset="0"/>
            </a:endParaRPr>
          </a:p>
          <a:p>
            <a:pPr marL="0" indent="0"/>
            <a:r>
              <a:rPr lang="en-US" dirty="0" smtClean="0">
                <a:effectLst/>
                <a:latin typeface="Arial" charset="0"/>
                <a:cs typeface="Arial" charset="0"/>
              </a:rPr>
              <a:t> XX chromosomes</a:t>
            </a:r>
            <a:endParaRPr lang="en-US" dirty="0">
              <a:effectLst/>
              <a:latin typeface="Arial" charset="0"/>
              <a:cs typeface="Arial" charset="0"/>
            </a:endParaRPr>
          </a:p>
          <a:p>
            <a:pPr marL="0" indent="0">
              <a:spcBef>
                <a:spcPts val="2400"/>
              </a:spcBef>
              <a:buFont typeface="Wingdings" charset="0"/>
              <a:buNone/>
            </a:pPr>
            <a:r>
              <a:rPr lang="en-US" dirty="0">
                <a:effectLst/>
                <a:latin typeface="Arial" charset="0"/>
                <a:cs typeface="Arial" charset="0"/>
              </a:rPr>
              <a:t>…is usually called a </a:t>
            </a:r>
            <a:r>
              <a:rPr lang="ja-JP" altLang="en-US" dirty="0">
                <a:effectLst/>
                <a:latin typeface="Arial" charset="0"/>
                <a:cs typeface="Arial" charset="0"/>
              </a:rPr>
              <a:t>“</a:t>
            </a:r>
            <a:r>
              <a:rPr lang="en-US" altLang="ja-JP" dirty="0" smtClean="0">
                <a:effectLst/>
                <a:latin typeface="Arial" charset="0"/>
                <a:cs typeface="Arial" charset="0"/>
              </a:rPr>
              <a:t>girl.</a:t>
            </a:r>
            <a:r>
              <a:rPr lang="ja-JP" altLang="en-US" dirty="0" smtClean="0">
                <a:effectLst/>
                <a:latin typeface="Arial" charset="0"/>
                <a:cs typeface="Arial" charset="0"/>
              </a:rPr>
              <a:t>”</a:t>
            </a:r>
            <a:endParaRPr lang="en-US" dirty="0">
              <a:effectLst/>
              <a:latin typeface="Arial" charset="0"/>
              <a:cs typeface="Arial" charset="0"/>
            </a:endParaRPr>
          </a:p>
        </p:txBody>
      </p:sp>
      <p:sp>
        <p:nvSpPr>
          <p:cNvPr id="18435" name="Content Placeholder 4"/>
          <p:cNvSpPr>
            <a:spLocks noGrp="1"/>
          </p:cNvSpPr>
          <p:nvPr>
            <p:ph sz="half" idx="2"/>
          </p:nvPr>
        </p:nvSpPr>
        <p:spPr>
          <a:xfrm>
            <a:off x="4953000" y="2514600"/>
            <a:ext cx="3810000" cy="3886200"/>
          </a:xfrm>
          <a:solidFill>
            <a:schemeClr val="accent2">
              <a:lumMod val="40000"/>
              <a:lumOff val="60000"/>
            </a:schemeClr>
          </a:solidFill>
          <a:ln>
            <a:solidFill>
              <a:srgbClr val="002060"/>
            </a:solidFill>
          </a:ln>
        </p:spPr>
        <p:txBody>
          <a:bodyPr/>
          <a:lstStyle/>
          <a:p>
            <a:pPr marL="0" indent="0">
              <a:buFont typeface="Wingdings" charset="0"/>
              <a:buNone/>
            </a:pPr>
            <a:r>
              <a:rPr lang="en-US" dirty="0">
                <a:effectLst/>
                <a:latin typeface="Arial" charset="0"/>
                <a:cs typeface="Arial" charset="0"/>
              </a:rPr>
              <a:t>Someone </a:t>
            </a:r>
            <a:r>
              <a:rPr lang="en-US" dirty="0" smtClean="0">
                <a:effectLst/>
                <a:latin typeface="Arial" charset="0"/>
                <a:cs typeface="Arial" charset="0"/>
              </a:rPr>
              <a:t>who</a:t>
            </a:r>
            <a:r>
              <a:rPr lang="en-US" dirty="0" smtClean="0">
                <a:latin typeface="Arial" charset="0"/>
                <a:cs typeface="Arial" charset="0"/>
              </a:rPr>
              <a:t>’</a:t>
            </a:r>
            <a:r>
              <a:rPr lang="en-US" altLang="ja-JP" dirty="0" smtClean="0">
                <a:effectLst/>
                <a:latin typeface="Arial" charset="0"/>
                <a:cs typeface="Arial" charset="0"/>
              </a:rPr>
              <a:t>s </a:t>
            </a:r>
            <a:r>
              <a:rPr lang="en-US" altLang="ja-JP" dirty="0">
                <a:effectLst/>
                <a:latin typeface="Arial" charset="0"/>
                <a:cs typeface="Arial" charset="0"/>
              </a:rPr>
              <a:t>born with</a:t>
            </a:r>
            <a:r>
              <a:rPr lang="en-US" altLang="ja-JP" dirty="0" smtClean="0">
                <a:effectLst/>
                <a:latin typeface="Arial" charset="0"/>
                <a:cs typeface="Arial" charset="0"/>
              </a:rPr>
              <a:t>:</a:t>
            </a:r>
            <a:endParaRPr lang="en-US" dirty="0">
              <a:effectLst/>
              <a:latin typeface="Arial" charset="0"/>
              <a:cs typeface="Arial" charset="0"/>
            </a:endParaRPr>
          </a:p>
          <a:p>
            <a:pPr marL="0" indent="0">
              <a:spcBef>
                <a:spcPts val="2400"/>
              </a:spcBef>
            </a:pPr>
            <a:r>
              <a:rPr lang="en-US" dirty="0" smtClean="0">
                <a:effectLst/>
                <a:latin typeface="Arial" charset="0"/>
                <a:cs typeface="Arial" charset="0"/>
              </a:rPr>
              <a:t> A </a:t>
            </a:r>
            <a:r>
              <a:rPr lang="en-US" dirty="0">
                <a:effectLst/>
                <a:latin typeface="Arial" charset="0"/>
                <a:cs typeface="Arial" charset="0"/>
              </a:rPr>
              <a:t>penis</a:t>
            </a:r>
          </a:p>
          <a:p>
            <a:pPr marL="0" indent="0"/>
            <a:r>
              <a:rPr lang="en-US" dirty="0" smtClean="0">
                <a:effectLst/>
                <a:latin typeface="Arial" charset="0"/>
                <a:cs typeface="Arial" charset="0"/>
              </a:rPr>
              <a:t> Testicles</a:t>
            </a:r>
            <a:endParaRPr lang="en-US" dirty="0">
              <a:effectLst/>
              <a:latin typeface="Arial" charset="0"/>
              <a:cs typeface="Arial" charset="0"/>
            </a:endParaRPr>
          </a:p>
          <a:p>
            <a:pPr marL="0" indent="0"/>
            <a:r>
              <a:rPr lang="en-US" dirty="0" smtClean="0">
                <a:effectLst/>
                <a:latin typeface="Arial" charset="0"/>
                <a:cs typeface="Arial" charset="0"/>
              </a:rPr>
              <a:t> XY chromosomes</a:t>
            </a:r>
            <a:endParaRPr lang="en-US" dirty="0">
              <a:effectLst/>
              <a:latin typeface="Arial" charset="0"/>
              <a:cs typeface="Arial" charset="0"/>
            </a:endParaRPr>
          </a:p>
          <a:p>
            <a:pPr marL="0" indent="0">
              <a:spcBef>
                <a:spcPts val="2400"/>
              </a:spcBef>
              <a:buFont typeface="Wingdings" charset="0"/>
              <a:buNone/>
            </a:pPr>
            <a:r>
              <a:rPr lang="en-US" dirty="0">
                <a:effectLst/>
                <a:latin typeface="Arial" charset="0"/>
                <a:cs typeface="Arial" charset="0"/>
              </a:rPr>
              <a:t>…is usually called a </a:t>
            </a:r>
            <a:r>
              <a:rPr lang="ja-JP" altLang="en-US" dirty="0">
                <a:effectLst/>
                <a:latin typeface="Arial" charset="0"/>
                <a:cs typeface="Arial" charset="0"/>
              </a:rPr>
              <a:t>“</a:t>
            </a:r>
            <a:r>
              <a:rPr lang="en-US" altLang="ja-JP" dirty="0" smtClean="0">
                <a:effectLst/>
                <a:latin typeface="Arial" charset="0"/>
                <a:cs typeface="Arial" charset="0"/>
              </a:rPr>
              <a:t>boy.</a:t>
            </a:r>
            <a:r>
              <a:rPr lang="ja-JP" altLang="en-US" dirty="0" smtClean="0">
                <a:effectLst/>
                <a:latin typeface="Arial" charset="0"/>
                <a:cs typeface="Arial" charset="0"/>
              </a:rPr>
              <a:t>”</a:t>
            </a:r>
            <a:endParaRPr lang="en-US" dirty="0">
              <a:effectLst/>
              <a:latin typeface="Arial" charset="0"/>
              <a:cs typeface="Arial" charset="0"/>
            </a:endParaRPr>
          </a:p>
        </p:txBody>
      </p:sp>
    </p:spTree>
    <p:extLst>
      <p:ext uri="{BB962C8B-B14F-4D97-AF65-F5344CB8AC3E}">
        <p14:creationId xmlns:p14="http://schemas.microsoft.com/office/powerpoint/2010/main" val="259142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5">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uiExpand="1" build="p" animBg="1"/>
      <p:bldP spid="18435"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762000" y="762000"/>
            <a:ext cx="7696200" cy="1219200"/>
          </a:xfrm>
        </p:spPr>
        <p:txBody>
          <a:bodyPr/>
          <a:lstStyle/>
          <a:p>
            <a:pPr algn="ctr"/>
            <a:r>
              <a:rPr lang="en-US" dirty="0">
                <a:effectLst/>
                <a:latin typeface="Arial" charset="0"/>
                <a:cs typeface="Arial" charset="0"/>
              </a:rPr>
              <a:t>For Example…</a:t>
            </a:r>
          </a:p>
        </p:txBody>
      </p:sp>
      <p:sp>
        <p:nvSpPr>
          <p:cNvPr id="19458" name="Content Placeholder 2"/>
          <p:cNvSpPr>
            <a:spLocks noGrp="1"/>
          </p:cNvSpPr>
          <p:nvPr>
            <p:ph sz="half" idx="1"/>
          </p:nvPr>
        </p:nvSpPr>
        <p:spPr>
          <a:xfrm>
            <a:off x="4953000" y="2453289"/>
            <a:ext cx="3962400" cy="3795111"/>
          </a:xfrm>
          <a:solidFill>
            <a:schemeClr val="accent2">
              <a:lumMod val="40000"/>
              <a:lumOff val="60000"/>
            </a:schemeClr>
          </a:solidFill>
          <a:ln>
            <a:solidFill>
              <a:srgbClr val="002060"/>
            </a:solidFill>
          </a:ln>
        </p:spPr>
        <p:txBody>
          <a:bodyPr/>
          <a:lstStyle/>
          <a:p>
            <a:pPr marL="0" indent="0">
              <a:buFont typeface="Wingdings" charset="0"/>
              <a:buNone/>
            </a:pPr>
            <a:r>
              <a:rPr lang="en-US" sz="2400" dirty="0">
                <a:effectLst/>
                <a:latin typeface="Arial" charset="0"/>
                <a:cs typeface="Arial" charset="0"/>
              </a:rPr>
              <a:t>If </a:t>
            </a:r>
            <a:r>
              <a:rPr lang="en-US" sz="2400" dirty="0" smtClean="0">
                <a:effectLst/>
                <a:latin typeface="Arial" charset="0"/>
                <a:cs typeface="Arial" charset="0"/>
              </a:rPr>
              <a:t>someone</a:t>
            </a:r>
            <a:r>
              <a:rPr lang="en-US" sz="2400" dirty="0" smtClean="0">
                <a:latin typeface="Arial" charset="0"/>
                <a:cs typeface="Arial" charset="0"/>
              </a:rPr>
              <a:t>’</a:t>
            </a:r>
            <a:r>
              <a:rPr lang="en-US" altLang="ja-JP" sz="2400" dirty="0" smtClean="0">
                <a:effectLst/>
                <a:latin typeface="Arial" charset="0"/>
                <a:cs typeface="Arial" charset="0"/>
              </a:rPr>
              <a:t>s </a:t>
            </a:r>
            <a:r>
              <a:rPr lang="en-US" altLang="ja-JP" sz="2400" dirty="0">
                <a:effectLst/>
                <a:latin typeface="Arial" charset="0"/>
                <a:cs typeface="Arial" charset="0"/>
              </a:rPr>
              <a:t>called a boy</a:t>
            </a:r>
            <a:r>
              <a:rPr lang="en-US" altLang="ja-JP" sz="2400" dirty="0" smtClean="0">
                <a:effectLst/>
                <a:latin typeface="Arial" charset="0"/>
                <a:cs typeface="Arial" charset="0"/>
              </a:rPr>
              <a:t>…</a:t>
            </a:r>
            <a:endParaRPr lang="en-US" sz="2400" dirty="0">
              <a:effectLst/>
              <a:latin typeface="Arial" charset="0"/>
              <a:cs typeface="Arial" charset="0"/>
            </a:endParaRPr>
          </a:p>
          <a:p>
            <a:pPr marL="0" indent="0">
              <a:spcBef>
                <a:spcPts val="2400"/>
              </a:spcBef>
            </a:pPr>
            <a:r>
              <a:rPr lang="en-US" sz="2400" dirty="0" smtClean="0">
                <a:effectLst/>
                <a:latin typeface="Arial" charset="0"/>
                <a:cs typeface="Arial" charset="0"/>
              </a:rPr>
              <a:t> What </a:t>
            </a:r>
            <a:r>
              <a:rPr lang="en-US" sz="2400" dirty="0">
                <a:effectLst/>
                <a:latin typeface="Arial" charset="0"/>
                <a:cs typeface="Arial" charset="0"/>
              </a:rPr>
              <a:t>toys is he given to play with</a:t>
            </a:r>
            <a:r>
              <a:rPr lang="en-US" sz="2400" dirty="0" smtClean="0">
                <a:effectLst/>
                <a:latin typeface="Arial" charset="0"/>
                <a:cs typeface="Arial" charset="0"/>
              </a:rPr>
              <a:t>?</a:t>
            </a:r>
            <a:endParaRPr lang="en-US" sz="2400" dirty="0">
              <a:effectLst/>
              <a:latin typeface="Arial" charset="0"/>
              <a:cs typeface="Arial" charset="0"/>
            </a:endParaRPr>
          </a:p>
          <a:p>
            <a:pPr marL="0" indent="0">
              <a:spcBef>
                <a:spcPts val="2400"/>
              </a:spcBef>
            </a:pPr>
            <a:r>
              <a:rPr lang="en-US" sz="2400" dirty="0" smtClean="0">
                <a:effectLst/>
                <a:latin typeface="Arial" charset="0"/>
                <a:cs typeface="Arial" charset="0"/>
              </a:rPr>
              <a:t> What </a:t>
            </a:r>
            <a:r>
              <a:rPr lang="en-US" sz="2400" dirty="0">
                <a:effectLst/>
                <a:latin typeface="Arial" charset="0"/>
                <a:cs typeface="Arial" charset="0"/>
              </a:rPr>
              <a:t>clothes is he given to wear</a:t>
            </a:r>
            <a:r>
              <a:rPr lang="en-US" sz="2400" dirty="0" smtClean="0">
                <a:effectLst/>
                <a:latin typeface="Arial" charset="0"/>
                <a:cs typeface="Arial" charset="0"/>
              </a:rPr>
              <a:t>?</a:t>
            </a:r>
            <a:endParaRPr lang="en-US" sz="2400" dirty="0">
              <a:effectLst/>
              <a:latin typeface="Arial" charset="0"/>
              <a:cs typeface="Arial" charset="0"/>
            </a:endParaRPr>
          </a:p>
          <a:p>
            <a:pPr marL="0" indent="0">
              <a:spcBef>
                <a:spcPts val="2400"/>
              </a:spcBef>
            </a:pPr>
            <a:r>
              <a:rPr lang="en-US" sz="2400" dirty="0" smtClean="0">
                <a:effectLst/>
                <a:latin typeface="Arial" charset="0"/>
                <a:cs typeface="Arial" charset="0"/>
              </a:rPr>
              <a:t> How </a:t>
            </a:r>
            <a:r>
              <a:rPr lang="en-US" sz="2400" dirty="0">
                <a:effectLst/>
                <a:latin typeface="Arial" charset="0"/>
                <a:cs typeface="Arial" charset="0"/>
              </a:rPr>
              <a:t>is he expected to behave?</a:t>
            </a:r>
          </a:p>
        </p:txBody>
      </p:sp>
      <p:sp>
        <p:nvSpPr>
          <p:cNvPr id="19459" name="Content Placeholder 3"/>
          <p:cNvSpPr>
            <a:spLocks noGrp="1"/>
          </p:cNvSpPr>
          <p:nvPr>
            <p:ph sz="half" idx="2"/>
          </p:nvPr>
        </p:nvSpPr>
        <p:spPr>
          <a:xfrm>
            <a:off x="914400" y="2438400"/>
            <a:ext cx="3886200" cy="3810000"/>
          </a:xfrm>
          <a:solidFill>
            <a:schemeClr val="accent2">
              <a:lumMod val="40000"/>
              <a:lumOff val="60000"/>
            </a:schemeClr>
          </a:solidFill>
          <a:ln w="9525">
            <a:solidFill>
              <a:srgbClr val="002060"/>
            </a:solidFill>
          </a:ln>
        </p:spPr>
        <p:txBody>
          <a:bodyPr/>
          <a:lstStyle/>
          <a:p>
            <a:pPr marL="0" indent="0">
              <a:buFont typeface="Wingdings" charset="0"/>
              <a:buNone/>
            </a:pPr>
            <a:r>
              <a:rPr lang="en-US" sz="2400" dirty="0">
                <a:effectLst/>
                <a:latin typeface="Arial" charset="0"/>
                <a:cs typeface="Arial" charset="0"/>
              </a:rPr>
              <a:t>If </a:t>
            </a:r>
            <a:r>
              <a:rPr lang="en-US" sz="2400" dirty="0" smtClean="0">
                <a:effectLst/>
                <a:latin typeface="Arial" charset="0"/>
                <a:cs typeface="Arial" charset="0"/>
              </a:rPr>
              <a:t>someone</a:t>
            </a:r>
            <a:r>
              <a:rPr lang="en-US" sz="2400" dirty="0" smtClean="0">
                <a:latin typeface="Arial" charset="0"/>
                <a:cs typeface="Arial" charset="0"/>
              </a:rPr>
              <a:t>’</a:t>
            </a:r>
            <a:r>
              <a:rPr lang="en-US" altLang="ja-JP" sz="2400" dirty="0" smtClean="0">
                <a:effectLst/>
                <a:latin typeface="Arial" charset="0"/>
                <a:cs typeface="Arial" charset="0"/>
              </a:rPr>
              <a:t>s </a:t>
            </a:r>
            <a:r>
              <a:rPr lang="en-US" altLang="ja-JP" sz="2400" dirty="0">
                <a:effectLst/>
                <a:latin typeface="Arial" charset="0"/>
                <a:cs typeface="Arial" charset="0"/>
              </a:rPr>
              <a:t>called a girl</a:t>
            </a:r>
            <a:r>
              <a:rPr lang="en-US" altLang="ja-JP" sz="2400" dirty="0" smtClean="0">
                <a:effectLst/>
                <a:latin typeface="Arial" charset="0"/>
                <a:cs typeface="Arial" charset="0"/>
              </a:rPr>
              <a:t>…</a:t>
            </a:r>
            <a:endParaRPr lang="en-US" sz="2400" dirty="0">
              <a:effectLst/>
              <a:latin typeface="Arial" charset="0"/>
              <a:cs typeface="Arial" charset="0"/>
            </a:endParaRPr>
          </a:p>
          <a:p>
            <a:pPr marL="0" indent="0">
              <a:spcBef>
                <a:spcPts val="2400"/>
              </a:spcBef>
            </a:pPr>
            <a:r>
              <a:rPr lang="en-US" sz="2400" dirty="0" smtClean="0">
                <a:effectLst/>
                <a:latin typeface="Arial" charset="0"/>
                <a:cs typeface="Arial" charset="0"/>
              </a:rPr>
              <a:t> What </a:t>
            </a:r>
            <a:r>
              <a:rPr lang="en-US" sz="2400" dirty="0">
                <a:effectLst/>
                <a:latin typeface="Arial" charset="0"/>
                <a:cs typeface="Arial" charset="0"/>
              </a:rPr>
              <a:t>toys is she given to play with</a:t>
            </a:r>
            <a:r>
              <a:rPr lang="en-US" sz="2400" dirty="0" smtClean="0">
                <a:effectLst/>
                <a:latin typeface="Arial" charset="0"/>
                <a:cs typeface="Arial" charset="0"/>
              </a:rPr>
              <a:t>?</a:t>
            </a:r>
            <a:endParaRPr lang="en-US" sz="2400" dirty="0">
              <a:effectLst/>
              <a:latin typeface="Arial" charset="0"/>
              <a:cs typeface="Arial" charset="0"/>
            </a:endParaRPr>
          </a:p>
          <a:p>
            <a:pPr marL="0" indent="0">
              <a:spcBef>
                <a:spcPts val="2400"/>
              </a:spcBef>
            </a:pPr>
            <a:r>
              <a:rPr lang="en-US" sz="2400" dirty="0" smtClean="0">
                <a:effectLst/>
                <a:latin typeface="Arial" charset="0"/>
                <a:cs typeface="Arial" charset="0"/>
              </a:rPr>
              <a:t> What </a:t>
            </a:r>
            <a:r>
              <a:rPr lang="en-US" sz="2400" dirty="0">
                <a:effectLst/>
                <a:latin typeface="Arial" charset="0"/>
                <a:cs typeface="Arial" charset="0"/>
              </a:rPr>
              <a:t>clothes is she given to wear</a:t>
            </a:r>
            <a:r>
              <a:rPr lang="en-US" sz="2400" dirty="0" smtClean="0">
                <a:effectLst/>
                <a:latin typeface="Arial" charset="0"/>
                <a:cs typeface="Arial" charset="0"/>
              </a:rPr>
              <a:t>?</a:t>
            </a:r>
            <a:endParaRPr lang="en-US" sz="2400" dirty="0">
              <a:effectLst/>
              <a:latin typeface="Arial" charset="0"/>
              <a:cs typeface="Arial" charset="0"/>
            </a:endParaRPr>
          </a:p>
          <a:p>
            <a:pPr marL="0" indent="0">
              <a:spcBef>
                <a:spcPts val="2400"/>
              </a:spcBef>
            </a:pPr>
            <a:r>
              <a:rPr lang="en-US" sz="2400" dirty="0" smtClean="0">
                <a:effectLst/>
                <a:latin typeface="Arial" charset="0"/>
                <a:cs typeface="Arial" charset="0"/>
              </a:rPr>
              <a:t> How </a:t>
            </a:r>
            <a:r>
              <a:rPr lang="en-US" sz="2400" dirty="0">
                <a:effectLst/>
                <a:latin typeface="Arial" charset="0"/>
                <a:cs typeface="Arial" charset="0"/>
              </a:rPr>
              <a:t>is she expected to behave</a:t>
            </a:r>
            <a:r>
              <a:rPr lang="en-US" sz="2400" dirty="0" smtClean="0">
                <a:effectLst/>
                <a:latin typeface="Arial" charset="0"/>
                <a:cs typeface="Arial" charset="0"/>
              </a:rPr>
              <a:t>?</a:t>
            </a:r>
            <a:endParaRPr lang="en-US" sz="2400" dirty="0">
              <a:effectLst/>
              <a:latin typeface="Arial" charset="0"/>
              <a:cs typeface="Arial" charset="0"/>
            </a:endParaRPr>
          </a:p>
        </p:txBody>
      </p:sp>
    </p:spTree>
    <p:extLst>
      <p:ext uri="{BB962C8B-B14F-4D97-AF65-F5344CB8AC3E}">
        <p14:creationId xmlns:p14="http://schemas.microsoft.com/office/powerpoint/2010/main" val="2680196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2185</TotalTime>
  <Words>1002</Words>
  <Application>Microsoft Office PowerPoint</Application>
  <PresentationFormat>On-screen Show (4:3)</PresentationFormat>
  <Paragraphs>104</Paragraphs>
  <Slides>20</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ＭＳ Ｐゴシック</vt:lpstr>
      <vt:lpstr>Arial</vt:lpstr>
      <vt:lpstr>Calibri</vt:lpstr>
      <vt:lpstr>Calibri Light</vt:lpstr>
      <vt:lpstr>Times New Roman</vt:lpstr>
      <vt:lpstr>Wingdings</vt:lpstr>
      <vt:lpstr>Capsules</vt:lpstr>
      <vt:lpstr>Office Theme</vt:lpstr>
      <vt:lpstr>Rights, Respect, Responsibility (Grade 6)</vt:lpstr>
      <vt:lpstr>Reminders</vt:lpstr>
      <vt:lpstr>Introduction</vt:lpstr>
      <vt:lpstr>Class Activity: “Gender Identity”</vt:lpstr>
      <vt:lpstr>PowerPoint Presentation</vt:lpstr>
      <vt:lpstr>Who Am I?</vt:lpstr>
      <vt:lpstr>What Is Gender?</vt:lpstr>
      <vt:lpstr>Girls and Boys</vt:lpstr>
      <vt:lpstr>For Example…</vt:lpstr>
      <vt:lpstr>Inside vs. Outside</vt:lpstr>
      <vt:lpstr>But Not Always…</vt:lpstr>
      <vt:lpstr>Gender Identity vs. Expression</vt:lpstr>
      <vt:lpstr>Gender Identity vs. Expression</vt:lpstr>
      <vt:lpstr>All of This Is Different From…</vt:lpstr>
      <vt:lpstr>What Is “Sexual Orientation”?</vt:lpstr>
      <vt:lpstr>What Is “Sexual Orientation”?</vt:lpstr>
      <vt:lpstr>Current Categories for  Sexual Orientation</vt:lpstr>
      <vt:lpstr>Class Activity: “Myth vs. Fact”</vt:lpstr>
      <vt:lpstr>Summary</vt:lpstr>
      <vt:lpstr>Homework</vt:lpstr>
    </vt:vector>
  </TitlesOfParts>
  <Company>SDCS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Life Education</dc:title>
  <dc:creator>123865</dc:creator>
  <cp:lastModifiedBy>Miller Rachel</cp:lastModifiedBy>
  <cp:revision>216</cp:revision>
  <dcterms:created xsi:type="dcterms:W3CDTF">2007-06-29T16:58:08Z</dcterms:created>
  <dcterms:modified xsi:type="dcterms:W3CDTF">2018-08-22T19:37:34Z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