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9" r:id="rId1"/>
  </p:sldMasterIdLst>
  <p:notesMasterIdLst>
    <p:notesMasterId r:id="rId17"/>
  </p:notesMasterIdLst>
  <p:sldIdLst>
    <p:sldId id="256" r:id="rId2"/>
    <p:sldId id="311" r:id="rId3"/>
    <p:sldId id="262" r:id="rId4"/>
    <p:sldId id="356" r:id="rId5"/>
    <p:sldId id="345" r:id="rId6"/>
    <p:sldId id="352" r:id="rId7"/>
    <p:sldId id="357" r:id="rId8"/>
    <p:sldId id="353" r:id="rId9"/>
    <p:sldId id="358" r:id="rId10"/>
    <p:sldId id="354" r:id="rId11"/>
    <p:sldId id="359" r:id="rId12"/>
    <p:sldId id="346" r:id="rId13"/>
    <p:sldId id="360" r:id="rId14"/>
    <p:sldId id="355" r:id="rId15"/>
    <p:sldId id="344" r:id="rId1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15" autoAdjust="0"/>
    <p:restoredTop sz="79640" autoAdjust="0"/>
  </p:normalViewPr>
  <p:slideViewPr>
    <p:cSldViewPr>
      <p:cViewPr varScale="1">
        <p:scale>
          <a:sx n="83" d="100"/>
          <a:sy n="83" d="100"/>
        </p:scale>
        <p:origin x="1860"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defRPr>
            </a:lvl1pPr>
          </a:lstStyle>
          <a:p>
            <a:pPr>
              <a:defRPr/>
            </a:pPr>
            <a:fld id="{95D8E51C-F8A4-4339-A0D4-20C11F8932E8}" type="datetimeFigureOut">
              <a:rPr lang="en-US"/>
              <a:pPr>
                <a:defRPr/>
              </a:pPr>
              <a:t>8/24/2018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6563677F-0FE0-49C7-8BAF-3AB461E0F439}" type="slidenum">
              <a:rPr lang="en-US" altLang="en-US"/>
              <a:pPr/>
              <a:t>‹#›</a:t>
            </a:fld>
            <a:endParaRPr lang="en-US" altLang="en-US" dirty="0"/>
          </a:p>
        </p:txBody>
      </p:sp>
    </p:spTree>
    <p:extLst>
      <p:ext uri="{BB962C8B-B14F-4D97-AF65-F5344CB8AC3E}">
        <p14:creationId xmlns:p14="http://schemas.microsoft.com/office/powerpoint/2010/main" val="8885866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Refer to the chart poster you made for Ground Rules in Lesson 1. Remind students about the anonymous question box and any other procedures for your classroom. </a:t>
            </a:r>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C6493C7-BF50-4BC1-83FA-065E6563ABAD}" type="slidenum">
              <a:rPr lang="en-US" altLang="en-US" smtClean="0"/>
              <a:pPr/>
              <a:t>2</a:t>
            </a:fld>
            <a:endParaRPr lang="en-US" altLang="en-US" dirty="0" smtClean="0"/>
          </a:p>
        </p:txBody>
      </p:sp>
    </p:spTree>
    <p:extLst>
      <p:ext uri="{BB962C8B-B14F-4D97-AF65-F5344CB8AC3E}">
        <p14:creationId xmlns:p14="http://schemas.microsoft.com/office/powerpoint/2010/main" val="8721335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5867400" cy="6858000"/>
            <a:chOff x="0" y="0"/>
            <a:chExt cx="3696" cy="4320"/>
          </a:xfrm>
        </p:grpSpPr>
        <p:sp>
          <p:nvSpPr>
            <p:cNvPr id="5" name="Rectangle 3"/>
            <p:cNvSpPr>
              <a:spLocks noChangeArrowheads="1"/>
            </p:cNvSpPr>
            <p:nvPr/>
          </p:nvSpPr>
          <p:spPr bwMode="auto">
            <a:xfrm>
              <a:off x="0" y="0"/>
              <a:ext cx="2880" cy="432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kumimoji="1" lang="en-US" altLang="en-US" sz="2400" dirty="0">
                <a:latin typeface="Times New Roman" panose="02020603050405020304" pitchFamily="18" charset="0"/>
              </a:endParaRPr>
            </a:p>
          </p:txBody>
        </p:sp>
        <p:sp>
          <p:nvSpPr>
            <p:cNvPr id="6" name="AutoShape 4"/>
            <p:cNvSpPr>
              <a:spLocks noChangeArrowheads="1"/>
            </p:cNvSpPr>
            <p:nvPr/>
          </p:nvSpPr>
          <p:spPr bwMode="white">
            <a:xfrm>
              <a:off x="432" y="624"/>
              <a:ext cx="3264" cy="1200"/>
            </a:xfrm>
            <a:prstGeom prst="roundRect">
              <a:avLst>
                <a:gd name="adj" fmla="val 50000"/>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kumimoji="1" lang="en-US" altLang="en-US" sz="2400" dirty="0">
                <a:latin typeface="Times New Roman" panose="02020603050405020304" pitchFamily="18" charset="0"/>
              </a:endParaRPr>
            </a:p>
          </p:txBody>
        </p:sp>
      </p:grpSp>
      <p:grpSp>
        <p:nvGrpSpPr>
          <p:cNvPr id="7" name="Group 5"/>
          <p:cNvGrpSpPr>
            <a:grpSpLocks/>
          </p:cNvGrpSpPr>
          <p:nvPr/>
        </p:nvGrpSpPr>
        <p:grpSpPr bwMode="auto">
          <a:xfrm>
            <a:off x="3632200" y="4889500"/>
            <a:ext cx="4876800" cy="319088"/>
            <a:chOff x="2288" y="3080"/>
            <a:chExt cx="3072" cy="201"/>
          </a:xfrm>
        </p:grpSpPr>
        <p:sp>
          <p:nvSpPr>
            <p:cNvPr id="8" name="AutoShape 6"/>
            <p:cNvSpPr>
              <a:spLocks noChangeArrowheads="1"/>
            </p:cNvSpPr>
            <p:nvPr/>
          </p:nvSpPr>
          <p:spPr bwMode="auto">
            <a:xfrm flipH="1">
              <a:off x="2288" y="3080"/>
              <a:ext cx="2914" cy="200"/>
            </a:xfrm>
            <a:prstGeom prst="roundRect">
              <a:avLst>
                <a:gd name="adj" fmla="val 0"/>
              </a:avLst>
            </a:prstGeom>
            <a:solidFill>
              <a:schemeClr va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dirty="0"/>
            </a:p>
          </p:txBody>
        </p:sp>
        <p:sp>
          <p:nvSpPr>
            <p:cNvPr id="9" name="AutoShape 7"/>
            <p:cNvSpPr>
              <a:spLocks noChangeArrowheads="1"/>
            </p:cNvSpPr>
            <p:nvPr/>
          </p:nvSpPr>
          <p:spPr bwMode="auto">
            <a:xfrm>
              <a:off x="5196" y="3080"/>
              <a:ext cx="164" cy="201"/>
            </a:xfrm>
            <a:prstGeom prst="flowChartDelay">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dirty="0"/>
            </a:p>
          </p:txBody>
        </p:sp>
      </p:grpSp>
      <p:sp>
        <p:nvSpPr>
          <p:cNvPr id="77832" name="Rectangle 8"/>
          <p:cNvSpPr>
            <a:spLocks noGrp="1" noChangeArrowheads="1"/>
          </p:cNvSpPr>
          <p:nvPr>
            <p:ph type="subTitle" idx="1"/>
          </p:nvPr>
        </p:nvSpPr>
        <p:spPr>
          <a:xfrm>
            <a:off x="4673600" y="2927350"/>
            <a:ext cx="4013200" cy="1822450"/>
          </a:xfrm>
        </p:spPr>
        <p:txBody>
          <a:bodyPr anchor="b"/>
          <a:lstStyle>
            <a:lvl1pPr marL="0" indent="0">
              <a:buFont typeface="Wingdings" pitchFamily="2" charset="2"/>
              <a:buNone/>
              <a:defRPr>
                <a:solidFill>
                  <a:schemeClr val="tx2"/>
                </a:solidFill>
              </a:defRPr>
            </a:lvl1pPr>
          </a:lstStyle>
          <a:p>
            <a:pPr lvl="0"/>
            <a:r>
              <a:rPr lang="en-US" noProof="0" smtClean="0"/>
              <a:t>Click to edit Master subtitle style</a:t>
            </a:r>
          </a:p>
        </p:txBody>
      </p:sp>
      <p:sp>
        <p:nvSpPr>
          <p:cNvPr id="77836"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pPr lvl="0"/>
            <a:r>
              <a:rPr lang="en-US" noProof="0" smtClean="0"/>
              <a:t>Click to edit Master title style</a:t>
            </a:r>
          </a:p>
        </p:txBody>
      </p:sp>
      <p:sp>
        <p:nvSpPr>
          <p:cNvPr id="10" name="Rectangle 9"/>
          <p:cNvSpPr>
            <a:spLocks noGrp="1" noChangeArrowheads="1"/>
          </p:cNvSpPr>
          <p:nvPr>
            <p:ph type="dt" sz="quarter" idx="10"/>
          </p:nvPr>
        </p:nvSpPr>
        <p:spPr/>
        <p:txBody>
          <a:bodyPr/>
          <a:lstStyle>
            <a:lvl1pPr>
              <a:defRPr>
                <a:solidFill>
                  <a:schemeClr val="bg1"/>
                </a:solidFill>
              </a:defRPr>
            </a:lvl1pPr>
          </a:lstStyle>
          <a:p>
            <a:pPr>
              <a:defRPr/>
            </a:pPr>
            <a:endParaRPr lang="en-US" dirty="0"/>
          </a:p>
        </p:txBody>
      </p:sp>
      <p:sp>
        <p:nvSpPr>
          <p:cNvPr id="11" name="Rectangle 10"/>
          <p:cNvSpPr>
            <a:spLocks noGrp="1" noChangeArrowheads="1"/>
          </p:cNvSpPr>
          <p:nvPr>
            <p:ph type="ftr" sz="quarter" idx="11"/>
          </p:nvPr>
        </p:nvSpPr>
        <p:spPr/>
        <p:txBody>
          <a:bodyPr/>
          <a:lstStyle>
            <a:lvl1pPr algn="r">
              <a:defRPr/>
            </a:lvl1pPr>
          </a:lstStyle>
          <a:p>
            <a:pPr>
              <a:defRPr/>
            </a:pPr>
            <a:endParaRPr lang="en-US" dirty="0"/>
          </a:p>
        </p:txBody>
      </p:sp>
      <p:sp>
        <p:nvSpPr>
          <p:cNvPr id="12" name="Rectangle 11"/>
          <p:cNvSpPr>
            <a:spLocks noGrp="1" noChangeArrowheads="1"/>
          </p:cNvSpPr>
          <p:nvPr>
            <p:ph type="sldNum" sz="quarter" idx="12"/>
          </p:nvPr>
        </p:nvSpPr>
        <p:spPr>
          <a:xfrm>
            <a:off x="76200" y="6248400"/>
            <a:ext cx="587375" cy="488950"/>
          </a:xfrm>
        </p:spPr>
        <p:txBody>
          <a:bodyPr anchorCtr="0"/>
          <a:lstStyle>
            <a:lvl1pPr>
              <a:defRPr/>
            </a:lvl1pPr>
          </a:lstStyle>
          <a:p>
            <a:fld id="{E8C79039-A9DF-475C-86AE-C890E0659BAC}" type="slidenum">
              <a:rPr lang="en-US" altLang="en-US"/>
              <a:pPr/>
              <a:t>‹#›</a:t>
            </a:fld>
            <a:endParaRPr lang="en-US" altLang="en-US" dirty="0"/>
          </a:p>
        </p:txBody>
      </p:sp>
    </p:spTree>
    <p:extLst>
      <p:ext uri="{BB962C8B-B14F-4D97-AF65-F5344CB8AC3E}">
        <p14:creationId xmlns:p14="http://schemas.microsoft.com/office/powerpoint/2010/main" val="7483029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dirty="0"/>
          </a:p>
        </p:txBody>
      </p:sp>
      <p:sp>
        <p:nvSpPr>
          <p:cNvPr id="5"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3"/>
          <p:cNvSpPr>
            <a:spLocks noGrp="1" noChangeArrowheads="1"/>
          </p:cNvSpPr>
          <p:nvPr>
            <p:ph type="sldNum" sz="quarter" idx="12"/>
          </p:nvPr>
        </p:nvSpPr>
        <p:spPr>
          <a:ln/>
        </p:spPr>
        <p:txBody>
          <a:bodyPr/>
          <a:lstStyle>
            <a:lvl1pPr>
              <a:defRPr/>
            </a:lvl1pPr>
          </a:lstStyle>
          <a:p>
            <a:fld id="{F6F79493-B4A8-495A-BCB7-95040B576CB3}" type="slidenum">
              <a:rPr lang="en-US" altLang="en-US"/>
              <a:pPr/>
              <a:t>‹#›</a:t>
            </a:fld>
            <a:endParaRPr lang="en-US" altLang="en-US" dirty="0"/>
          </a:p>
        </p:txBody>
      </p:sp>
    </p:spTree>
    <p:extLst>
      <p:ext uri="{BB962C8B-B14F-4D97-AF65-F5344CB8AC3E}">
        <p14:creationId xmlns:p14="http://schemas.microsoft.com/office/powerpoint/2010/main" val="7714594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762000"/>
            <a:ext cx="1981200" cy="53244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762000"/>
            <a:ext cx="5791200" cy="5324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dirty="0"/>
          </a:p>
        </p:txBody>
      </p:sp>
      <p:sp>
        <p:nvSpPr>
          <p:cNvPr id="5"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3"/>
          <p:cNvSpPr>
            <a:spLocks noGrp="1" noChangeArrowheads="1"/>
          </p:cNvSpPr>
          <p:nvPr>
            <p:ph type="sldNum" sz="quarter" idx="12"/>
          </p:nvPr>
        </p:nvSpPr>
        <p:spPr>
          <a:ln/>
        </p:spPr>
        <p:txBody>
          <a:bodyPr/>
          <a:lstStyle>
            <a:lvl1pPr>
              <a:defRPr/>
            </a:lvl1pPr>
          </a:lstStyle>
          <a:p>
            <a:fld id="{62D282D7-8D55-4A94-9E6A-63FBBCC9CD3A}" type="slidenum">
              <a:rPr lang="en-US" altLang="en-US"/>
              <a:pPr/>
              <a:t>‹#›</a:t>
            </a:fld>
            <a:endParaRPr lang="en-US" altLang="en-US" dirty="0"/>
          </a:p>
        </p:txBody>
      </p:sp>
    </p:spTree>
    <p:extLst>
      <p:ext uri="{BB962C8B-B14F-4D97-AF65-F5344CB8AC3E}">
        <p14:creationId xmlns:p14="http://schemas.microsoft.com/office/powerpoint/2010/main" val="750392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79248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838200" y="2362200"/>
            <a:ext cx="7693025" cy="3724275"/>
          </a:xfrm>
        </p:spPr>
        <p:txBody>
          <a:bodyPr/>
          <a:lstStyle/>
          <a:p>
            <a:pPr lvl="0"/>
            <a:endParaRPr lang="en-US" noProof="0" dirty="0"/>
          </a:p>
        </p:txBody>
      </p:sp>
      <p:sp>
        <p:nvSpPr>
          <p:cNvPr id="4" name="Rectangle 11"/>
          <p:cNvSpPr>
            <a:spLocks noGrp="1" noChangeArrowheads="1"/>
          </p:cNvSpPr>
          <p:nvPr>
            <p:ph type="dt" sz="half" idx="10"/>
          </p:nvPr>
        </p:nvSpPr>
        <p:spPr>
          <a:ln/>
        </p:spPr>
        <p:txBody>
          <a:bodyPr/>
          <a:lstStyle>
            <a:lvl1pPr>
              <a:defRPr/>
            </a:lvl1pPr>
          </a:lstStyle>
          <a:p>
            <a:pPr>
              <a:defRPr/>
            </a:pPr>
            <a:endParaRPr lang="en-US" dirty="0"/>
          </a:p>
        </p:txBody>
      </p:sp>
      <p:sp>
        <p:nvSpPr>
          <p:cNvPr id="5"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3"/>
          <p:cNvSpPr>
            <a:spLocks noGrp="1" noChangeArrowheads="1"/>
          </p:cNvSpPr>
          <p:nvPr>
            <p:ph type="sldNum" sz="quarter" idx="12"/>
          </p:nvPr>
        </p:nvSpPr>
        <p:spPr>
          <a:ln/>
        </p:spPr>
        <p:txBody>
          <a:bodyPr/>
          <a:lstStyle>
            <a:lvl1pPr>
              <a:defRPr/>
            </a:lvl1pPr>
          </a:lstStyle>
          <a:p>
            <a:fld id="{055ECE96-C552-4B45-8BBF-EE2EEAB9EBE3}" type="slidenum">
              <a:rPr lang="en-US" altLang="en-US"/>
              <a:pPr/>
              <a:t>‹#›</a:t>
            </a:fld>
            <a:endParaRPr lang="en-US" altLang="en-US" dirty="0"/>
          </a:p>
        </p:txBody>
      </p:sp>
    </p:spTree>
    <p:extLst>
      <p:ext uri="{BB962C8B-B14F-4D97-AF65-F5344CB8AC3E}">
        <p14:creationId xmlns:p14="http://schemas.microsoft.com/office/powerpoint/2010/main" val="747492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dirty="0"/>
          </a:p>
        </p:txBody>
      </p:sp>
      <p:sp>
        <p:nvSpPr>
          <p:cNvPr id="5"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3"/>
          <p:cNvSpPr>
            <a:spLocks noGrp="1" noChangeArrowheads="1"/>
          </p:cNvSpPr>
          <p:nvPr>
            <p:ph type="sldNum" sz="quarter" idx="12"/>
          </p:nvPr>
        </p:nvSpPr>
        <p:spPr>
          <a:ln/>
        </p:spPr>
        <p:txBody>
          <a:bodyPr/>
          <a:lstStyle>
            <a:lvl1pPr>
              <a:defRPr/>
            </a:lvl1pPr>
          </a:lstStyle>
          <a:p>
            <a:fld id="{CD0A9DCD-22E3-4C64-B3FE-5A00981931CD}" type="slidenum">
              <a:rPr lang="en-US" altLang="en-US"/>
              <a:pPr/>
              <a:t>‹#›</a:t>
            </a:fld>
            <a:endParaRPr lang="en-US" altLang="en-US" dirty="0"/>
          </a:p>
        </p:txBody>
      </p:sp>
    </p:spTree>
    <p:extLst>
      <p:ext uri="{BB962C8B-B14F-4D97-AF65-F5344CB8AC3E}">
        <p14:creationId xmlns:p14="http://schemas.microsoft.com/office/powerpoint/2010/main" val="36928209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dirty="0"/>
          </a:p>
        </p:txBody>
      </p:sp>
      <p:sp>
        <p:nvSpPr>
          <p:cNvPr id="5"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3"/>
          <p:cNvSpPr>
            <a:spLocks noGrp="1" noChangeArrowheads="1"/>
          </p:cNvSpPr>
          <p:nvPr>
            <p:ph type="sldNum" sz="quarter" idx="12"/>
          </p:nvPr>
        </p:nvSpPr>
        <p:spPr>
          <a:ln/>
        </p:spPr>
        <p:txBody>
          <a:bodyPr/>
          <a:lstStyle>
            <a:lvl1pPr>
              <a:defRPr/>
            </a:lvl1pPr>
          </a:lstStyle>
          <a:p>
            <a:fld id="{3945227E-EAA7-4283-AEA2-C0A7EFEEB79A}" type="slidenum">
              <a:rPr lang="en-US" altLang="en-US"/>
              <a:pPr/>
              <a:t>‹#›</a:t>
            </a:fld>
            <a:endParaRPr lang="en-US" altLang="en-US" dirty="0"/>
          </a:p>
        </p:txBody>
      </p:sp>
    </p:spTree>
    <p:extLst>
      <p:ext uri="{BB962C8B-B14F-4D97-AF65-F5344CB8AC3E}">
        <p14:creationId xmlns:p14="http://schemas.microsoft.com/office/powerpoint/2010/main" val="2766049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dirty="0"/>
          </a:p>
        </p:txBody>
      </p:sp>
      <p:sp>
        <p:nvSpPr>
          <p:cNvPr id="6"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13"/>
          <p:cNvSpPr>
            <a:spLocks noGrp="1" noChangeArrowheads="1"/>
          </p:cNvSpPr>
          <p:nvPr>
            <p:ph type="sldNum" sz="quarter" idx="12"/>
          </p:nvPr>
        </p:nvSpPr>
        <p:spPr>
          <a:ln/>
        </p:spPr>
        <p:txBody>
          <a:bodyPr/>
          <a:lstStyle>
            <a:lvl1pPr>
              <a:defRPr/>
            </a:lvl1pPr>
          </a:lstStyle>
          <a:p>
            <a:fld id="{14EBC613-AD2B-41E6-B08E-9CB08457CD34}" type="slidenum">
              <a:rPr lang="en-US" altLang="en-US"/>
              <a:pPr/>
              <a:t>‹#›</a:t>
            </a:fld>
            <a:endParaRPr lang="en-US" altLang="en-US" dirty="0"/>
          </a:p>
        </p:txBody>
      </p:sp>
    </p:spTree>
    <p:extLst>
      <p:ext uri="{BB962C8B-B14F-4D97-AF65-F5344CB8AC3E}">
        <p14:creationId xmlns:p14="http://schemas.microsoft.com/office/powerpoint/2010/main" val="13391058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dirty="0"/>
          </a:p>
        </p:txBody>
      </p:sp>
      <p:sp>
        <p:nvSpPr>
          <p:cNvPr id="8"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13"/>
          <p:cNvSpPr>
            <a:spLocks noGrp="1" noChangeArrowheads="1"/>
          </p:cNvSpPr>
          <p:nvPr>
            <p:ph type="sldNum" sz="quarter" idx="12"/>
          </p:nvPr>
        </p:nvSpPr>
        <p:spPr>
          <a:ln/>
        </p:spPr>
        <p:txBody>
          <a:bodyPr/>
          <a:lstStyle>
            <a:lvl1pPr>
              <a:defRPr/>
            </a:lvl1pPr>
          </a:lstStyle>
          <a:p>
            <a:fld id="{F95F243C-5778-4792-AF54-9AE78EADCEA4}" type="slidenum">
              <a:rPr lang="en-US" altLang="en-US"/>
              <a:pPr/>
              <a:t>‹#›</a:t>
            </a:fld>
            <a:endParaRPr lang="en-US" altLang="en-US" dirty="0"/>
          </a:p>
        </p:txBody>
      </p:sp>
    </p:spTree>
    <p:extLst>
      <p:ext uri="{BB962C8B-B14F-4D97-AF65-F5344CB8AC3E}">
        <p14:creationId xmlns:p14="http://schemas.microsoft.com/office/powerpoint/2010/main" val="33026036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dirty="0"/>
          </a:p>
        </p:txBody>
      </p:sp>
      <p:sp>
        <p:nvSpPr>
          <p:cNvPr id="4"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13"/>
          <p:cNvSpPr>
            <a:spLocks noGrp="1" noChangeArrowheads="1"/>
          </p:cNvSpPr>
          <p:nvPr>
            <p:ph type="sldNum" sz="quarter" idx="12"/>
          </p:nvPr>
        </p:nvSpPr>
        <p:spPr>
          <a:ln/>
        </p:spPr>
        <p:txBody>
          <a:bodyPr/>
          <a:lstStyle>
            <a:lvl1pPr>
              <a:defRPr/>
            </a:lvl1pPr>
          </a:lstStyle>
          <a:p>
            <a:fld id="{8D020199-3C7B-4C5A-BB03-3FACEC7F021D}" type="slidenum">
              <a:rPr lang="en-US" altLang="en-US"/>
              <a:pPr/>
              <a:t>‹#›</a:t>
            </a:fld>
            <a:endParaRPr lang="en-US" altLang="en-US" dirty="0"/>
          </a:p>
        </p:txBody>
      </p:sp>
    </p:spTree>
    <p:extLst>
      <p:ext uri="{BB962C8B-B14F-4D97-AF65-F5344CB8AC3E}">
        <p14:creationId xmlns:p14="http://schemas.microsoft.com/office/powerpoint/2010/main" val="16204426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dirty="0"/>
          </a:p>
        </p:txBody>
      </p:sp>
      <p:sp>
        <p:nvSpPr>
          <p:cNvPr id="3"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13"/>
          <p:cNvSpPr>
            <a:spLocks noGrp="1" noChangeArrowheads="1"/>
          </p:cNvSpPr>
          <p:nvPr>
            <p:ph type="sldNum" sz="quarter" idx="12"/>
          </p:nvPr>
        </p:nvSpPr>
        <p:spPr>
          <a:ln/>
        </p:spPr>
        <p:txBody>
          <a:bodyPr/>
          <a:lstStyle>
            <a:lvl1pPr>
              <a:defRPr/>
            </a:lvl1pPr>
          </a:lstStyle>
          <a:p>
            <a:fld id="{37A510D7-E55F-4EFE-941E-23C2378BA14F}" type="slidenum">
              <a:rPr lang="en-US" altLang="en-US"/>
              <a:pPr/>
              <a:t>‹#›</a:t>
            </a:fld>
            <a:endParaRPr lang="en-US" altLang="en-US" dirty="0"/>
          </a:p>
        </p:txBody>
      </p:sp>
    </p:spTree>
    <p:extLst>
      <p:ext uri="{BB962C8B-B14F-4D97-AF65-F5344CB8AC3E}">
        <p14:creationId xmlns:p14="http://schemas.microsoft.com/office/powerpoint/2010/main" val="2367847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dirty="0"/>
          </a:p>
        </p:txBody>
      </p:sp>
      <p:sp>
        <p:nvSpPr>
          <p:cNvPr id="6"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13"/>
          <p:cNvSpPr>
            <a:spLocks noGrp="1" noChangeArrowheads="1"/>
          </p:cNvSpPr>
          <p:nvPr>
            <p:ph type="sldNum" sz="quarter" idx="12"/>
          </p:nvPr>
        </p:nvSpPr>
        <p:spPr>
          <a:ln/>
        </p:spPr>
        <p:txBody>
          <a:bodyPr/>
          <a:lstStyle>
            <a:lvl1pPr>
              <a:defRPr/>
            </a:lvl1pPr>
          </a:lstStyle>
          <a:p>
            <a:fld id="{8AA50E8B-A036-49FF-99C7-CF050C9E6EA1}" type="slidenum">
              <a:rPr lang="en-US" altLang="en-US"/>
              <a:pPr/>
              <a:t>‹#›</a:t>
            </a:fld>
            <a:endParaRPr lang="en-US" altLang="en-US" dirty="0"/>
          </a:p>
        </p:txBody>
      </p:sp>
    </p:spTree>
    <p:extLst>
      <p:ext uri="{BB962C8B-B14F-4D97-AF65-F5344CB8AC3E}">
        <p14:creationId xmlns:p14="http://schemas.microsoft.com/office/powerpoint/2010/main" val="314335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dirty="0"/>
          </a:p>
        </p:txBody>
      </p:sp>
      <p:sp>
        <p:nvSpPr>
          <p:cNvPr id="6"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13"/>
          <p:cNvSpPr>
            <a:spLocks noGrp="1" noChangeArrowheads="1"/>
          </p:cNvSpPr>
          <p:nvPr>
            <p:ph type="sldNum" sz="quarter" idx="12"/>
          </p:nvPr>
        </p:nvSpPr>
        <p:spPr>
          <a:ln/>
        </p:spPr>
        <p:txBody>
          <a:bodyPr/>
          <a:lstStyle>
            <a:lvl1pPr>
              <a:defRPr/>
            </a:lvl1pPr>
          </a:lstStyle>
          <a:p>
            <a:fld id="{C69DE238-6AD8-4433-8F79-1EBC961F8501}" type="slidenum">
              <a:rPr lang="en-US" altLang="en-US"/>
              <a:pPr/>
              <a:t>‹#›</a:t>
            </a:fld>
            <a:endParaRPr lang="en-US" altLang="en-US" dirty="0"/>
          </a:p>
        </p:txBody>
      </p:sp>
    </p:spTree>
    <p:extLst>
      <p:ext uri="{BB962C8B-B14F-4D97-AF65-F5344CB8AC3E}">
        <p14:creationId xmlns:p14="http://schemas.microsoft.com/office/powerpoint/2010/main" val="13195904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7620000" cy="6858000"/>
            <a:chOff x="0" y="0"/>
            <a:chExt cx="4800" cy="4320"/>
          </a:xfrm>
        </p:grpSpPr>
        <p:grpSp>
          <p:nvGrpSpPr>
            <p:cNvPr id="1032" name="Group 3"/>
            <p:cNvGrpSpPr>
              <a:grpSpLocks/>
            </p:cNvGrpSpPr>
            <p:nvPr userDrawn="1"/>
          </p:nvGrpSpPr>
          <p:grpSpPr bwMode="auto">
            <a:xfrm>
              <a:off x="0" y="0"/>
              <a:ext cx="2016" cy="4320"/>
              <a:chOff x="0" y="0"/>
              <a:chExt cx="2016" cy="4320"/>
            </a:xfrm>
          </p:grpSpPr>
          <p:sp>
            <p:nvSpPr>
              <p:cNvPr id="1036" name="Rectangle 4"/>
              <p:cNvSpPr>
                <a:spLocks noChangeArrowheads="1"/>
              </p:cNvSpPr>
              <p:nvPr userDrawn="1"/>
            </p:nvSpPr>
            <p:spPr bwMode="auto">
              <a:xfrm>
                <a:off x="0" y="0"/>
                <a:ext cx="480" cy="432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dirty="0"/>
              </a:p>
            </p:txBody>
          </p:sp>
          <p:sp>
            <p:nvSpPr>
              <p:cNvPr id="1037" name="Freeform 5"/>
              <p:cNvSpPr>
                <a:spLocks/>
              </p:cNvSpPr>
              <p:nvPr userDrawn="1"/>
            </p:nvSpPr>
            <p:spPr bwMode="auto">
              <a:xfrm>
                <a:off x="288" y="0"/>
                <a:ext cx="1728" cy="735"/>
              </a:xfrm>
              <a:custGeom>
                <a:avLst/>
                <a:gdLst>
                  <a:gd name="T0" fmla="*/ 1728 w 1728"/>
                  <a:gd name="T1" fmla="*/ 0 h 735"/>
                  <a:gd name="T2" fmla="*/ 1728 w 1728"/>
                  <a:gd name="T3" fmla="*/ 480 h 735"/>
                  <a:gd name="T4" fmla="*/ 380 w 1728"/>
                  <a:gd name="T5" fmla="*/ 482 h 735"/>
                  <a:gd name="T6" fmla="*/ 354 w 1728"/>
                  <a:gd name="T7" fmla="*/ 480 h 735"/>
                  <a:gd name="T8" fmla="*/ 308 w 1728"/>
                  <a:gd name="T9" fmla="*/ 489 h 735"/>
                  <a:gd name="T10" fmla="*/ 246 w 1728"/>
                  <a:gd name="T11" fmla="*/ 531 h 735"/>
                  <a:gd name="T12" fmla="*/ 206 w 1728"/>
                  <a:gd name="T13" fmla="*/ 597 h 735"/>
                  <a:gd name="T14" fmla="*/ 192 w 1728"/>
                  <a:gd name="T15" fmla="*/ 666 h 735"/>
                  <a:gd name="T16" fmla="*/ 192 w 1728"/>
                  <a:gd name="T17" fmla="*/ 735 h 735"/>
                  <a:gd name="T18" fmla="*/ 0 w 1728"/>
                  <a:gd name="T19" fmla="*/ 735 h 735"/>
                  <a:gd name="T20" fmla="*/ 0 w 1728"/>
                  <a:gd name="T21" fmla="*/ 480 h 735"/>
                  <a:gd name="T22" fmla="*/ 0 w 1728"/>
                  <a:gd name="T23" fmla="*/ 0 h 735"/>
                  <a:gd name="T24" fmla="*/ 1728 w 1728"/>
                  <a:gd name="T25" fmla="*/ 0 h 73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a:noFill/>
              </a:ln>
              <a:effectLst/>
              <a:extLst>
                <a:ext uri="{91240B29-F687-4F45-9708-019B960494DF}">
                  <a14:hiddenLine xmlns:a14="http://schemas.microsoft.com/office/drawing/2010/main" w="9525" cap="flat" cmpd="sng">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dirty="0"/>
              </a:p>
            </p:txBody>
          </p:sp>
        </p:grpSp>
        <p:grpSp>
          <p:nvGrpSpPr>
            <p:cNvPr id="1033" name="Group 6"/>
            <p:cNvGrpSpPr>
              <a:grpSpLocks/>
            </p:cNvGrpSpPr>
            <p:nvPr/>
          </p:nvGrpSpPr>
          <p:grpSpPr bwMode="auto">
            <a:xfrm>
              <a:off x="144" y="1248"/>
              <a:ext cx="4656" cy="201"/>
              <a:chOff x="144" y="1248"/>
              <a:chExt cx="4656" cy="201"/>
            </a:xfrm>
          </p:grpSpPr>
          <p:sp>
            <p:nvSpPr>
              <p:cNvPr id="1034" name="AutoShape 7"/>
              <p:cNvSpPr>
                <a:spLocks noChangeArrowheads="1"/>
              </p:cNvSpPr>
              <p:nvPr/>
            </p:nvSpPr>
            <p:spPr bwMode="auto">
              <a:xfrm>
                <a:off x="384" y="1248"/>
                <a:ext cx="4416" cy="200"/>
              </a:xfrm>
              <a:prstGeom prst="roundRect">
                <a:avLst>
                  <a:gd name="adj" fmla="val 0"/>
                </a:avLst>
              </a:prstGeom>
              <a:solidFill>
                <a:schemeClr va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dirty="0"/>
              </a:p>
            </p:txBody>
          </p:sp>
          <p:sp>
            <p:nvSpPr>
              <p:cNvPr id="1035" name="AutoShape 8"/>
              <p:cNvSpPr>
                <a:spLocks noChangeArrowheads="1"/>
              </p:cNvSpPr>
              <p:nvPr/>
            </p:nvSpPr>
            <p:spPr bwMode="auto">
              <a:xfrm flipH="1">
                <a:off x="144" y="1248"/>
                <a:ext cx="248" cy="201"/>
              </a:xfrm>
              <a:prstGeom prst="flowChartDelay">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dirty="0"/>
              </a:p>
            </p:txBody>
          </p:sp>
        </p:grpSp>
      </p:grpSp>
      <p:sp>
        <p:nvSpPr>
          <p:cNvPr id="1027" name="AutoShape 9"/>
          <p:cNvSpPr>
            <a:spLocks noGrp="1" noChangeArrowheads="1"/>
          </p:cNvSpPr>
          <p:nvPr>
            <p:ph type="title"/>
          </p:nvPr>
        </p:nvSpPr>
        <p:spPr bwMode="auto">
          <a:xfrm>
            <a:off x="762000" y="762000"/>
            <a:ext cx="7924800" cy="1143000"/>
          </a:xfrm>
          <a:prstGeom prst="roundRect">
            <a:avLst>
              <a:gd name="adj" fmla="val 21667"/>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8" name="Rectangle 10"/>
          <p:cNvSpPr>
            <a:spLocks noGrp="1" noChangeArrowheads="1"/>
          </p:cNvSpPr>
          <p:nvPr>
            <p:ph type="body" idx="1"/>
          </p:nvPr>
        </p:nvSpPr>
        <p:spPr bwMode="auto">
          <a:xfrm>
            <a:off x="838200" y="2362200"/>
            <a:ext cx="7693025" cy="3724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76811" name="Rectangle 11"/>
          <p:cNvSpPr>
            <a:spLocks noGrp="1" noChangeArrowheads="1"/>
          </p:cNvSpPr>
          <p:nvPr>
            <p:ph type="dt" sz="half" idx="2"/>
          </p:nvPr>
        </p:nvSpPr>
        <p:spPr bwMode="auto">
          <a:xfrm>
            <a:off x="2438400" y="6248400"/>
            <a:ext cx="2130425"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atin typeface="Arial" charset="0"/>
              </a:defRPr>
            </a:lvl1pPr>
          </a:lstStyle>
          <a:p>
            <a:pPr>
              <a:defRPr/>
            </a:pPr>
            <a:endParaRPr lang="en-US" dirty="0"/>
          </a:p>
        </p:txBody>
      </p:sp>
      <p:sp>
        <p:nvSpPr>
          <p:cNvPr id="76812" name="Rectangle 12"/>
          <p:cNvSpPr>
            <a:spLocks noGrp="1" noChangeArrowheads="1"/>
          </p:cNvSpPr>
          <p:nvPr>
            <p:ph type="ftr" sz="quarter" idx="3"/>
          </p:nvPr>
        </p:nvSpPr>
        <p:spPr bwMode="auto">
          <a:xfrm>
            <a:off x="5791200" y="6248400"/>
            <a:ext cx="2897188"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atin typeface="Arial" charset="0"/>
              </a:defRPr>
            </a:lvl1pPr>
          </a:lstStyle>
          <a:p>
            <a:pPr>
              <a:defRPr/>
            </a:pPr>
            <a:endParaRPr lang="en-US" dirty="0"/>
          </a:p>
        </p:txBody>
      </p:sp>
      <p:sp>
        <p:nvSpPr>
          <p:cNvPr id="76813" name="Rectangle 13"/>
          <p:cNvSpPr>
            <a:spLocks noGrp="1" noChangeArrowheads="1"/>
          </p:cNvSpPr>
          <p:nvPr>
            <p:ph type="sldNum" sz="quarter" idx="4"/>
          </p:nvPr>
        </p:nvSpPr>
        <p:spPr bwMode="auto">
          <a:xfrm>
            <a:off x="84138" y="6242050"/>
            <a:ext cx="587375"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1" compatLnSpc="1">
            <a:prstTxWarp prst="textNoShape">
              <a:avLst/>
            </a:prstTxWarp>
          </a:bodyPr>
          <a:lstStyle>
            <a:lvl1pPr eaLnBrk="1" hangingPunct="1">
              <a:defRPr sz="2600" b="1">
                <a:solidFill>
                  <a:schemeClr val="bg1"/>
                </a:solidFill>
              </a:defRPr>
            </a:lvl1pPr>
          </a:lstStyle>
          <a:p>
            <a:fld id="{4510EF85-4421-4A9C-A435-D79971B68E85}" type="slidenum">
              <a:rPr lang="en-US" altLang="en-US"/>
              <a:pPr/>
              <a:t>‹#›</a:t>
            </a:fld>
            <a:endParaRPr lang="en-US" altLang="en-US" dirty="0"/>
          </a:p>
        </p:txBody>
      </p:sp>
    </p:spTree>
  </p:cSld>
  <p:clrMap bg1="lt1" tx1="dk1" bg2="lt2" tx2="dk2" accent1="accent1" accent2="accent2" accent3="accent3" accent4="accent4" accent5="accent5" accent6="accent6" hlink="hlink" folHlink="folHlink"/>
  <p:sldLayoutIdLst>
    <p:sldLayoutId id="2147483901"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 id="2147483900" r:id="rId12"/>
  </p:sldLayoutIdLst>
  <p:txStyles>
    <p:titleStyle>
      <a:lvl1pPr algn="l" rtl="0" eaLnBrk="0" fontAlgn="base" hangingPunct="0">
        <a:lnSpc>
          <a:spcPct val="90000"/>
        </a:lnSpc>
        <a:spcBef>
          <a:spcPct val="0"/>
        </a:spcBef>
        <a:spcAft>
          <a:spcPct val="0"/>
        </a:spcAft>
        <a:defRPr sz="3600" b="1">
          <a:solidFill>
            <a:schemeClr val="tx2"/>
          </a:solidFill>
          <a:latin typeface="+mj-lt"/>
          <a:ea typeface="+mj-ea"/>
          <a:cs typeface="+mj-cs"/>
        </a:defRPr>
      </a:lvl1pPr>
      <a:lvl2pPr algn="l" rtl="0" eaLnBrk="0" fontAlgn="base" hangingPunct="0">
        <a:lnSpc>
          <a:spcPct val="90000"/>
        </a:lnSpc>
        <a:spcBef>
          <a:spcPct val="0"/>
        </a:spcBef>
        <a:spcAft>
          <a:spcPct val="0"/>
        </a:spcAft>
        <a:defRPr sz="3600" b="1">
          <a:solidFill>
            <a:schemeClr val="tx2"/>
          </a:solidFill>
          <a:latin typeface="Arial" charset="0"/>
        </a:defRPr>
      </a:lvl2pPr>
      <a:lvl3pPr algn="l" rtl="0" eaLnBrk="0" fontAlgn="base" hangingPunct="0">
        <a:lnSpc>
          <a:spcPct val="90000"/>
        </a:lnSpc>
        <a:spcBef>
          <a:spcPct val="0"/>
        </a:spcBef>
        <a:spcAft>
          <a:spcPct val="0"/>
        </a:spcAft>
        <a:defRPr sz="3600" b="1">
          <a:solidFill>
            <a:schemeClr val="tx2"/>
          </a:solidFill>
          <a:latin typeface="Arial" charset="0"/>
        </a:defRPr>
      </a:lvl3pPr>
      <a:lvl4pPr algn="l" rtl="0" eaLnBrk="0" fontAlgn="base" hangingPunct="0">
        <a:lnSpc>
          <a:spcPct val="90000"/>
        </a:lnSpc>
        <a:spcBef>
          <a:spcPct val="0"/>
        </a:spcBef>
        <a:spcAft>
          <a:spcPct val="0"/>
        </a:spcAft>
        <a:defRPr sz="3600" b="1">
          <a:solidFill>
            <a:schemeClr val="tx2"/>
          </a:solidFill>
          <a:latin typeface="Arial" charset="0"/>
        </a:defRPr>
      </a:lvl4pPr>
      <a:lvl5pPr algn="l" rtl="0" eaLnBrk="0" fontAlgn="base" hangingPunct="0">
        <a:lnSpc>
          <a:spcPct val="90000"/>
        </a:lnSpc>
        <a:spcBef>
          <a:spcPct val="0"/>
        </a:spcBef>
        <a:spcAft>
          <a:spcPct val="0"/>
        </a:spcAft>
        <a:defRPr sz="3600" b="1">
          <a:solidFill>
            <a:schemeClr val="tx2"/>
          </a:solidFill>
          <a:latin typeface="Arial" charset="0"/>
        </a:defRPr>
      </a:lvl5pPr>
      <a:lvl6pPr marL="457200" algn="l" rtl="0" fontAlgn="base">
        <a:lnSpc>
          <a:spcPct val="90000"/>
        </a:lnSpc>
        <a:spcBef>
          <a:spcPct val="0"/>
        </a:spcBef>
        <a:spcAft>
          <a:spcPct val="0"/>
        </a:spcAft>
        <a:defRPr sz="3600" b="1">
          <a:solidFill>
            <a:schemeClr val="tx2"/>
          </a:solidFill>
          <a:latin typeface="Arial" charset="0"/>
        </a:defRPr>
      </a:lvl6pPr>
      <a:lvl7pPr marL="914400" algn="l" rtl="0" fontAlgn="base">
        <a:lnSpc>
          <a:spcPct val="90000"/>
        </a:lnSpc>
        <a:spcBef>
          <a:spcPct val="0"/>
        </a:spcBef>
        <a:spcAft>
          <a:spcPct val="0"/>
        </a:spcAft>
        <a:defRPr sz="3600" b="1">
          <a:solidFill>
            <a:schemeClr val="tx2"/>
          </a:solidFill>
          <a:latin typeface="Arial" charset="0"/>
        </a:defRPr>
      </a:lvl7pPr>
      <a:lvl8pPr marL="1371600" algn="l" rtl="0" fontAlgn="base">
        <a:lnSpc>
          <a:spcPct val="90000"/>
        </a:lnSpc>
        <a:spcBef>
          <a:spcPct val="0"/>
        </a:spcBef>
        <a:spcAft>
          <a:spcPct val="0"/>
        </a:spcAft>
        <a:defRPr sz="3600" b="1">
          <a:solidFill>
            <a:schemeClr val="tx2"/>
          </a:solidFill>
          <a:latin typeface="Arial" charset="0"/>
        </a:defRPr>
      </a:lvl8pPr>
      <a:lvl9pPr marL="1828800" algn="l" rtl="0" fontAlgn="base">
        <a:lnSpc>
          <a:spcPct val="90000"/>
        </a:lnSpc>
        <a:spcBef>
          <a:spcPct val="0"/>
        </a:spcBef>
        <a:spcAft>
          <a:spcPct val="0"/>
        </a:spcAft>
        <a:defRPr sz="36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1"/>
        </a:buClr>
        <a:buSzPct val="75000"/>
        <a:buFont typeface="Wingdings" panose="05000000000000000000" pitchFamily="2" charset="2"/>
        <a:buChar char="l"/>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5000"/>
        <a:buChar char="–"/>
        <a:defRPr sz="2400">
          <a:solidFill>
            <a:schemeClr val="tx1"/>
          </a:solidFill>
          <a:latin typeface="+mn-lt"/>
        </a:defRPr>
      </a:lvl2pPr>
      <a:lvl3pPr marL="1143000" indent="-228600" algn="l" rtl="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mn-lt"/>
        </a:defRPr>
      </a:lvl3pPr>
      <a:lvl4pPr marL="1600200" indent="-228600" algn="l" rtl="0" eaLnBrk="0" fontAlgn="base" hangingPunct="0">
        <a:spcBef>
          <a:spcPct val="20000"/>
        </a:spcBef>
        <a:spcAft>
          <a:spcPct val="0"/>
        </a:spcAft>
        <a:buClr>
          <a:schemeClr val="tx1"/>
        </a:buClr>
        <a:buSzPct val="80000"/>
        <a:buChar char="–"/>
        <a:defRPr>
          <a:solidFill>
            <a:schemeClr val="tx1"/>
          </a:solidFill>
          <a:latin typeface="+mn-lt"/>
        </a:defRPr>
      </a:lvl4pPr>
      <a:lvl5pPr marL="2057400" indent="-228600" algn="l" rtl="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mn-lt"/>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commonsense.org/education/lesson/safe-online-talk-6-8"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subTitle" idx="1"/>
          </p:nvPr>
        </p:nvSpPr>
        <p:spPr>
          <a:xfrm>
            <a:off x="4648200" y="2362200"/>
            <a:ext cx="4267200" cy="2514600"/>
          </a:xfrm>
        </p:spPr>
        <p:txBody>
          <a:bodyPr/>
          <a:lstStyle/>
          <a:p>
            <a:pPr algn="ctr" eaLnBrk="1" hangingPunct="1"/>
            <a:r>
              <a:rPr lang="en-US" altLang="en-US" sz="3600" b="1" dirty="0" smtClean="0">
                <a:solidFill>
                  <a:schemeClr val="tx1"/>
                </a:solidFill>
              </a:rPr>
              <a:t>Being Smart, Staying Safe </a:t>
            </a:r>
            <a:r>
              <a:rPr lang="en-US" altLang="en-US" sz="3600" b="1" dirty="0" smtClean="0">
                <a:solidFill>
                  <a:schemeClr val="tx1"/>
                </a:solidFill>
              </a:rPr>
              <a:t>Online</a:t>
            </a:r>
            <a:endParaRPr lang="en-US" altLang="en-US" sz="3600" b="1" dirty="0" smtClean="0">
              <a:solidFill>
                <a:schemeClr val="tx1"/>
              </a:solidFill>
            </a:endParaRPr>
          </a:p>
        </p:txBody>
      </p:sp>
      <p:sp>
        <p:nvSpPr>
          <p:cNvPr id="3076" name="Text Box 4"/>
          <p:cNvSpPr txBox="1">
            <a:spLocks noChangeArrowheads="1"/>
          </p:cNvSpPr>
          <p:nvPr/>
        </p:nvSpPr>
        <p:spPr bwMode="auto">
          <a:xfrm>
            <a:off x="5257800" y="5592763"/>
            <a:ext cx="2743200"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dirty="0"/>
          </a:p>
        </p:txBody>
      </p:sp>
      <p:sp>
        <p:nvSpPr>
          <p:cNvPr id="3077" name="Text Box 5"/>
          <p:cNvSpPr txBox="1">
            <a:spLocks noChangeArrowheads="1"/>
          </p:cNvSpPr>
          <p:nvPr/>
        </p:nvSpPr>
        <p:spPr bwMode="auto">
          <a:xfrm>
            <a:off x="5257800" y="5446713"/>
            <a:ext cx="31242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dirty="0"/>
          </a:p>
        </p:txBody>
      </p:sp>
      <p:sp>
        <p:nvSpPr>
          <p:cNvPr id="3078" name="Text Box 6"/>
          <p:cNvSpPr txBox="1">
            <a:spLocks noChangeArrowheads="1"/>
          </p:cNvSpPr>
          <p:nvPr/>
        </p:nvSpPr>
        <p:spPr bwMode="auto">
          <a:xfrm>
            <a:off x="5334000" y="5446713"/>
            <a:ext cx="29718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dirty="0"/>
          </a:p>
        </p:txBody>
      </p:sp>
      <p:sp>
        <p:nvSpPr>
          <p:cNvPr id="3079" name="Rectangle 7"/>
          <p:cNvSpPr>
            <a:spLocks noChangeArrowheads="1"/>
          </p:cNvSpPr>
          <p:nvPr/>
        </p:nvSpPr>
        <p:spPr bwMode="auto">
          <a:xfrm rot="10800000" flipV="1">
            <a:off x="5448300" y="5446713"/>
            <a:ext cx="2743200" cy="646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3600" b="1" dirty="0"/>
              <a:t>Lesson </a:t>
            </a:r>
            <a:r>
              <a:rPr lang="en-US" altLang="en-US" sz="3600" b="1" dirty="0" smtClean="0"/>
              <a:t>10</a:t>
            </a:r>
            <a:endParaRPr lang="en-US" altLang="en-US" sz="3600" b="1" dirty="0"/>
          </a:p>
        </p:txBody>
      </p:sp>
      <p:sp>
        <p:nvSpPr>
          <p:cNvPr id="9" name="AutoShape 2"/>
          <p:cNvSpPr>
            <a:spLocks noGrp="1" noChangeArrowheads="1"/>
          </p:cNvSpPr>
          <p:nvPr>
            <p:ph type="ctrTitle"/>
          </p:nvPr>
        </p:nvSpPr>
        <p:spPr>
          <a:xfrm>
            <a:off x="685800" y="1295400"/>
            <a:ext cx="8458200" cy="1371600"/>
          </a:xfrm>
        </p:spPr>
        <p:txBody>
          <a:bodyPr/>
          <a:lstStyle/>
          <a:p>
            <a:pPr eaLnBrk="1" hangingPunct="1"/>
            <a:r>
              <a:rPr lang="en-US" altLang="en-US" sz="4000" i="1" dirty="0" smtClean="0"/>
              <a:t>Rights, Respect, Responsibility</a:t>
            </a:r>
            <a:r>
              <a:rPr lang="en-US" altLang="en-US" sz="4800" dirty="0" smtClean="0"/>
              <a:t/>
            </a:r>
            <a:br>
              <a:rPr lang="en-US" altLang="en-US" sz="4800" dirty="0" smtClean="0"/>
            </a:br>
            <a:r>
              <a:rPr lang="en-US" altLang="en-US" sz="2800" dirty="0" smtClean="0"/>
              <a:t>(Grade 6)</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2"/>
          <p:cNvSpPr>
            <a:spLocks noGrp="1" noChangeArrowheads="1"/>
          </p:cNvSpPr>
          <p:nvPr>
            <p:ph type="title"/>
          </p:nvPr>
        </p:nvSpPr>
        <p:spPr>
          <a:xfrm>
            <a:off x="762000" y="762000"/>
            <a:ext cx="7924800" cy="1219200"/>
          </a:xfrm>
        </p:spPr>
        <p:txBody>
          <a:bodyPr/>
          <a:lstStyle/>
          <a:p>
            <a:pPr algn="ctr" eaLnBrk="1" hangingPunct="1"/>
            <a:r>
              <a:rPr lang="en-US" altLang="en-US" sz="4800" dirty="0" smtClean="0">
                <a:solidFill>
                  <a:schemeClr val="tx1"/>
                </a:solidFill>
              </a:rPr>
              <a:t>Flirting Can Be Risky</a:t>
            </a:r>
            <a:endParaRPr lang="en-US" altLang="en-US" sz="4800" dirty="0" smtClean="0">
              <a:solidFill>
                <a:schemeClr val="tx1"/>
              </a:solidFill>
            </a:endParaRPr>
          </a:p>
        </p:txBody>
      </p:sp>
      <p:sp>
        <p:nvSpPr>
          <p:cNvPr id="5123" name="Rectangle 3"/>
          <p:cNvSpPr>
            <a:spLocks noGrp="1" noChangeArrowheads="1"/>
          </p:cNvSpPr>
          <p:nvPr>
            <p:ph type="body" idx="1"/>
          </p:nvPr>
        </p:nvSpPr>
        <p:spPr>
          <a:xfrm>
            <a:off x="762001" y="2438400"/>
            <a:ext cx="7924800" cy="3648075"/>
          </a:xfrm>
        </p:spPr>
        <p:txBody>
          <a:bodyPr/>
          <a:lstStyle/>
          <a:p>
            <a:pPr eaLnBrk="1" hangingPunct="1">
              <a:spcBef>
                <a:spcPts val="1800"/>
              </a:spcBef>
            </a:pPr>
            <a:r>
              <a:rPr lang="en-US" altLang="en-US" sz="2400" dirty="0" smtClean="0"/>
              <a:t>Flirting can be normal among middle school students. When flirting is done face to face, it might feel comfortable. </a:t>
            </a:r>
          </a:p>
          <a:p>
            <a:pPr eaLnBrk="1" hangingPunct="1">
              <a:spcBef>
                <a:spcPts val="1800"/>
              </a:spcBef>
            </a:pPr>
            <a:r>
              <a:rPr lang="en-US" altLang="en-US" sz="2400" dirty="0" smtClean="0"/>
              <a:t>However, it quickly can become uncomfortable online, even when it’s with people that you may know. This is because people sometimes say things online that they might not say in person. </a:t>
            </a:r>
          </a:p>
          <a:p>
            <a:pPr eaLnBrk="1" hangingPunct="1">
              <a:spcBef>
                <a:spcPts val="1800"/>
              </a:spcBef>
            </a:pPr>
            <a:r>
              <a:rPr lang="en-US" altLang="en-US" sz="2400" dirty="0" smtClean="0"/>
              <a:t>When talking online with people you don’t know in person, flirting and other sexual talk is </a:t>
            </a:r>
            <a:r>
              <a:rPr lang="en-US" altLang="en-US" sz="2400" i="1" dirty="0" smtClean="0"/>
              <a:t>risky behavior</a:t>
            </a:r>
            <a:r>
              <a:rPr lang="en-US" altLang="en-US" sz="2400" dirty="0" smtClean="0"/>
              <a:t>. </a:t>
            </a:r>
          </a:p>
        </p:txBody>
      </p:sp>
    </p:spTree>
    <p:extLst>
      <p:ext uri="{BB962C8B-B14F-4D97-AF65-F5344CB8AC3E}">
        <p14:creationId xmlns:p14="http://schemas.microsoft.com/office/powerpoint/2010/main" val="71227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2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a:xfrm>
            <a:off x="762001" y="2438400"/>
            <a:ext cx="7924800" cy="3648075"/>
          </a:xfrm>
        </p:spPr>
        <p:txBody>
          <a:bodyPr/>
          <a:lstStyle/>
          <a:p>
            <a:pPr eaLnBrk="1" hangingPunct="1">
              <a:spcBef>
                <a:spcPts val="3000"/>
              </a:spcBef>
            </a:pPr>
            <a:r>
              <a:rPr lang="en-US" altLang="en-US" sz="2400" dirty="0" smtClean="0"/>
              <a:t>There </a:t>
            </a:r>
            <a:r>
              <a:rPr lang="en-US" altLang="en-US" sz="2400" dirty="0" smtClean="0"/>
              <a:t>are times when flirting can lead to an ongoing relationship with a stranger that seems deep and personal. But this is tricky because some people online don’t actually have your best interest in mind. </a:t>
            </a:r>
          </a:p>
          <a:p>
            <a:pPr eaLnBrk="1" hangingPunct="1">
              <a:spcBef>
                <a:spcPts val="3000"/>
              </a:spcBef>
            </a:pPr>
            <a:r>
              <a:rPr lang="en-US" altLang="en-US" sz="2400" dirty="0" smtClean="0"/>
              <a:t>If the person you’re flirting with online says anything inappropriate or sexual, and especially if that person is older than you, </a:t>
            </a:r>
            <a:r>
              <a:rPr lang="en-US" altLang="en-US" sz="2400" i="1" dirty="0" smtClean="0"/>
              <a:t>stop talking right away and tell a trusted adult about it. </a:t>
            </a:r>
            <a:endParaRPr lang="en-US" altLang="en-US" sz="3200" i="1" dirty="0" smtClean="0"/>
          </a:p>
        </p:txBody>
      </p:sp>
      <p:sp>
        <p:nvSpPr>
          <p:cNvPr id="5" name="AutoShape 2"/>
          <p:cNvSpPr>
            <a:spLocks noGrp="1" noChangeArrowheads="1"/>
          </p:cNvSpPr>
          <p:nvPr>
            <p:ph type="title"/>
          </p:nvPr>
        </p:nvSpPr>
        <p:spPr>
          <a:xfrm>
            <a:off x="762000" y="762000"/>
            <a:ext cx="7924800" cy="1219200"/>
          </a:xfrm>
        </p:spPr>
        <p:txBody>
          <a:bodyPr/>
          <a:lstStyle/>
          <a:p>
            <a:pPr algn="ctr" eaLnBrk="1" hangingPunct="1"/>
            <a:r>
              <a:rPr lang="en-US" altLang="en-US" sz="4800" dirty="0" smtClean="0">
                <a:solidFill>
                  <a:schemeClr val="tx1"/>
                </a:solidFill>
              </a:rPr>
              <a:t>Flirting Can Be Risky</a:t>
            </a:r>
            <a:endParaRPr lang="en-US" altLang="en-US" sz="4800" dirty="0" smtClean="0">
              <a:solidFill>
                <a:schemeClr val="tx1"/>
              </a:solidFill>
            </a:endParaRPr>
          </a:p>
        </p:txBody>
      </p:sp>
    </p:spTree>
    <p:extLst>
      <p:ext uri="{BB962C8B-B14F-4D97-AF65-F5344CB8AC3E}">
        <p14:creationId xmlns:p14="http://schemas.microsoft.com/office/powerpoint/2010/main" val="541166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2"/>
          <p:cNvSpPr>
            <a:spLocks noGrp="1" noChangeArrowheads="1"/>
          </p:cNvSpPr>
          <p:nvPr>
            <p:ph type="title"/>
          </p:nvPr>
        </p:nvSpPr>
        <p:spPr>
          <a:xfrm>
            <a:off x="762000" y="762000"/>
            <a:ext cx="7848600" cy="1219200"/>
          </a:xfrm>
        </p:spPr>
        <p:txBody>
          <a:bodyPr/>
          <a:lstStyle/>
          <a:p>
            <a:pPr algn="ctr" eaLnBrk="1" hangingPunct="1"/>
            <a:r>
              <a:rPr lang="en-US" altLang="en-US" dirty="0" smtClean="0">
                <a:solidFill>
                  <a:srgbClr val="002060"/>
                </a:solidFill>
              </a:rPr>
              <a:t>Class Activity</a:t>
            </a:r>
            <a:r>
              <a:rPr lang="en-US" altLang="en-US" dirty="0" smtClean="0">
                <a:solidFill>
                  <a:srgbClr val="002060"/>
                </a:solidFill>
              </a:rPr>
              <a:t>: </a:t>
            </a:r>
            <a:r>
              <a:rPr lang="en-US" altLang="en-US" dirty="0" smtClean="0">
                <a:solidFill>
                  <a:srgbClr val="002060"/>
                </a:solidFill>
              </a:rPr>
              <a:t/>
            </a:r>
            <a:br>
              <a:rPr lang="en-US" altLang="en-US" dirty="0" smtClean="0">
                <a:solidFill>
                  <a:srgbClr val="002060"/>
                </a:solidFill>
              </a:rPr>
            </a:br>
            <a:r>
              <a:rPr lang="en-US" altLang="en-US" dirty="0" smtClean="0">
                <a:solidFill>
                  <a:srgbClr val="002060"/>
                </a:solidFill>
              </a:rPr>
              <a:t>“</a:t>
            </a:r>
            <a:r>
              <a:rPr lang="en-US" altLang="en-US" dirty="0" smtClean="0">
                <a:solidFill>
                  <a:srgbClr val="002060"/>
                </a:solidFill>
              </a:rPr>
              <a:t>Internet </a:t>
            </a:r>
            <a:r>
              <a:rPr lang="en-US" altLang="en-US" dirty="0" smtClean="0">
                <a:solidFill>
                  <a:srgbClr val="002060"/>
                </a:solidFill>
              </a:rPr>
              <a:t>Traffic </a:t>
            </a:r>
            <a:r>
              <a:rPr lang="en-US" altLang="en-US" dirty="0" smtClean="0">
                <a:solidFill>
                  <a:srgbClr val="002060"/>
                </a:solidFill>
              </a:rPr>
              <a:t>Light”</a:t>
            </a:r>
            <a:endParaRPr lang="en-US" altLang="en-US" dirty="0" smtClean="0">
              <a:solidFill>
                <a:srgbClr val="002060"/>
              </a:solidFill>
            </a:endParaRPr>
          </a:p>
        </p:txBody>
      </p:sp>
      <p:sp>
        <p:nvSpPr>
          <p:cNvPr id="5123" name="Rectangle 3"/>
          <p:cNvSpPr>
            <a:spLocks noGrp="1" noChangeArrowheads="1"/>
          </p:cNvSpPr>
          <p:nvPr>
            <p:ph type="body" idx="1"/>
          </p:nvPr>
        </p:nvSpPr>
        <p:spPr>
          <a:xfrm>
            <a:off x="762000" y="2286000"/>
            <a:ext cx="8381999" cy="4572000"/>
          </a:xfrm>
        </p:spPr>
        <p:txBody>
          <a:bodyPr/>
          <a:lstStyle/>
          <a:p>
            <a:pPr marL="0" indent="0" eaLnBrk="1" hangingPunct="1">
              <a:buNone/>
            </a:pPr>
            <a:r>
              <a:rPr lang="en-US" altLang="en-US" sz="3200" dirty="0" smtClean="0"/>
              <a:t> </a:t>
            </a:r>
          </a:p>
        </p:txBody>
      </p:sp>
      <p:sp>
        <p:nvSpPr>
          <p:cNvPr id="2" name="TextBox 1"/>
          <p:cNvSpPr txBox="1"/>
          <p:nvPr/>
        </p:nvSpPr>
        <p:spPr>
          <a:xfrm>
            <a:off x="762000" y="2514600"/>
            <a:ext cx="7848600" cy="2400657"/>
          </a:xfrm>
          <a:prstGeom prst="rect">
            <a:avLst/>
          </a:prstGeom>
          <a:noFill/>
        </p:spPr>
        <p:txBody>
          <a:bodyPr wrap="square" rtlCol="0">
            <a:spAutoFit/>
          </a:bodyPr>
          <a:lstStyle/>
          <a:p>
            <a:pPr marL="457200" indent="-457200">
              <a:spcBef>
                <a:spcPts val="1800"/>
              </a:spcBef>
              <a:buFont typeface="+mj-lt"/>
              <a:buAutoNum type="arabicParenR"/>
            </a:pPr>
            <a:r>
              <a:rPr lang="en-US" sz="2400" dirty="0" smtClean="0"/>
              <a:t>Take a l</a:t>
            </a:r>
            <a:r>
              <a:rPr lang="en-US" sz="2400" dirty="0" smtClean="0"/>
              <a:t>ook </a:t>
            </a:r>
            <a:r>
              <a:rPr lang="en-US" sz="2400" dirty="0" smtClean="0"/>
              <a:t>at </a:t>
            </a:r>
            <a:r>
              <a:rPr lang="en-US" sz="2400" dirty="0" smtClean="0"/>
              <a:t>the </a:t>
            </a:r>
            <a:r>
              <a:rPr lang="en-US" sz="2400" i="1" dirty="0" smtClean="0"/>
              <a:t>“Internet Traffic Light”</a:t>
            </a:r>
            <a:r>
              <a:rPr lang="en-US" sz="2400" dirty="0" smtClean="0"/>
              <a:t> worksheet.</a:t>
            </a:r>
          </a:p>
          <a:p>
            <a:pPr marL="457200" indent="-457200">
              <a:spcBef>
                <a:spcPts val="1800"/>
              </a:spcBef>
              <a:buFont typeface="+mj-lt"/>
              <a:buAutoNum type="arabicParenR"/>
            </a:pPr>
            <a:r>
              <a:rPr lang="en-US" sz="2400" dirty="0" smtClean="0"/>
              <a:t>Let’s r</a:t>
            </a:r>
            <a:r>
              <a:rPr lang="en-US" sz="2400" dirty="0" smtClean="0"/>
              <a:t>eview </a:t>
            </a:r>
            <a:r>
              <a:rPr lang="en-US" sz="2400" dirty="0" smtClean="0"/>
              <a:t>the “Internet Safety </a:t>
            </a:r>
            <a:r>
              <a:rPr lang="en-US" sz="2400" dirty="0" smtClean="0"/>
              <a:t>Tips” listed at the top of the worksheet.</a:t>
            </a:r>
            <a:endParaRPr lang="en-US" sz="2400" dirty="0"/>
          </a:p>
          <a:p>
            <a:pPr marL="457200" indent="-457200">
              <a:spcBef>
                <a:spcPts val="1800"/>
              </a:spcBef>
              <a:buFont typeface="+mj-lt"/>
              <a:buAutoNum type="arabicParenR"/>
            </a:pPr>
            <a:r>
              <a:rPr lang="en-US" sz="2400" dirty="0" smtClean="0"/>
              <a:t>Keep </a:t>
            </a:r>
            <a:r>
              <a:rPr lang="en-US" sz="2400" dirty="0" smtClean="0"/>
              <a:t>these </a:t>
            </a:r>
            <a:r>
              <a:rPr lang="en-US" sz="2400" dirty="0" smtClean="0"/>
              <a:t>rules in mind </a:t>
            </a:r>
            <a:r>
              <a:rPr lang="en-US" sz="2400" dirty="0" smtClean="0"/>
              <a:t>as you start this </a:t>
            </a:r>
            <a:r>
              <a:rPr lang="en-US" sz="2400" dirty="0" smtClean="0"/>
              <a:t>next activity. </a:t>
            </a:r>
            <a:endParaRPr lang="en-US" sz="2000" dirty="0" smtClean="0"/>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67600" y="402343"/>
            <a:ext cx="934409" cy="1176514"/>
          </a:xfrm>
          <a:prstGeom prst="rect">
            <a:avLst/>
          </a:prstGeom>
        </p:spPr>
      </p:pic>
    </p:spTree>
    <p:extLst>
      <p:ext uri="{BB962C8B-B14F-4D97-AF65-F5344CB8AC3E}">
        <p14:creationId xmlns:p14="http://schemas.microsoft.com/office/powerpoint/2010/main" val="2913628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2"/>
          <p:cNvSpPr>
            <a:spLocks noGrp="1" noChangeArrowheads="1"/>
          </p:cNvSpPr>
          <p:nvPr>
            <p:ph type="title"/>
          </p:nvPr>
        </p:nvSpPr>
        <p:spPr>
          <a:xfrm>
            <a:off x="762000" y="762000"/>
            <a:ext cx="7848600" cy="1219200"/>
          </a:xfrm>
        </p:spPr>
        <p:txBody>
          <a:bodyPr/>
          <a:lstStyle/>
          <a:p>
            <a:pPr algn="ctr" eaLnBrk="1" hangingPunct="1"/>
            <a:r>
              <a:rPr lang="en-US" altLang="en-US" dirty="0" smtClean="0">
                <a:solidFill>
                  <a:srgbClr val="002060"/>
                </a:solidFill>
              </a:rPr>
              <a:t>Class Activity</a:t>
            </a:r>
            <a:r>
              <a:rPr lang="en-US" altLang="en-US" dirty="0" smtClean="0">
                <a:solidFill>
                  <a:srgbClr val="002060"/>
                </a:solidFill>
              </a:rPr>
              <a:t>: </a:t>
            </a:r>
            <a:r>
              <a:rPr lang="en-US" altLang="en-US" dirty="0" smtClean="0">
                <a:solidFill>
                  <a:srgbClr val="002060"/>
                </a:solidFill>
              </a:rPr>
              <a:t/>
            </a:r>
            <a:br>
              <a:rPr lang="en-US" altLang="en-US" dirty="0" smtClean="0">
                <a:solidFill>
                  <a:srgbClr val="002060"/>
                </a:solidFill>
              </a:rPr>
            </a:br>
            <a:r>
              <a:rPr lang="en-US" altLang="en-US" dirty="0" smtClean="0">
                <a:solidFill>
                  <a:srgbClr val="002060"/>
                </a:solidFill>
              </a:rPr>
              <a:t>“</a:t>
            </a:r>
            <a:r>
              <a:rPr lang="en-US" altLang="en-US" dirty="0" smtClean="0">
                <a:solidFill>
                  <a:srgbClr val="002060"/>
                </a:solidFill>
              </a:rPr>
              <a:t>Internet </a:t>
            </a:r>
            <a:r>
              <a:rPr lang="en-US" altLang="en-US" dirty="0" smtClean="0">
                <a:solidFill>
                  <a:srgbClr val="002060"/>
                </a:solidFill>
              </a:rPr>
              <a:t>Traffic </a:t>
            </a:r>
            <a:r>
              <a:rPr lang="en-US" altLang="en-US" dirty="0" smtClean="0">
                <a:solidFill>
                  <a:srgbClr val="002060"/>
                </a:solidFill>
              </a:rPr>
              <a:t>Light”</a:t>
            </a:r>
            <a:endParaRPr lang="en-US" altLang="en-US" dirty="0" smtClean="0">
              <a:solidFill>
                <a:srgbClr val="002060"/>
              </a:solidFill>
            </a:endParaRPr>
          </a:p>
        </p:txBody>
      </p:sp>
      <p:sp>
        <p:nvSpPr>
          <p:cNvPr id="5123" name="Rectangle 3"/>
          <p:cNvSpPr>
            <a:spLocks noGrp="1" noChangeArrowheads="1"/>
          </p:cNvSpPr>
          <p:nvPr>
            <p:ph type="body" idx="1"/>
          </p:nvPr>
        </p:nvSpPr>
        <p:spPr>
          <a:xfrm>
            <a:off x="762000" y="2286000"/>
            <a:ext cx="8381999" cy="4572000"/>
          </a:xfrm>
        </p:spPr>
        <p:txBody>
          <a:bodyPr/>
          <a:lstStyle/>
          <a:p>
            <a:pPr marL="0" indent="0" eaLnBrk="1" hangingPunct="1">
              <a:buNone/>
            </a:pPr>
            <a:r>
              <a:rPr lang="en-US" altLang="en-US" sz="3200" dirty="0" smtClean="0"/>
              <a:t> </a:t>
            </a:r>
          </a:p>
        </p:txBody>
      </p:sp>
      <p:sp>
        <p:nvSpPr>
          <p:cNvPr id="2" name="TextBox 1"/>
          <p:cNvSpPr txBox="1"/>
          <p:nvPr/>
        </p:nvSpPr>
        <p:spPr>
          <a:xfrm>
            <a:off x="762000" y="2438400"/>
            <a:ext cx="7884289" cy="4093428"/>
          </a:xfrm>
          <a:prstGeom prst="rect">
            <a:avLst/>
          </a:prstGeom>
          <a:noFill/>
        </p:spPr>
        <p:txBody>
          <a:bodyPr wrap="square" rtlCol="0">
            <a:spAutoFit/>
          </a:bodyPr>
          <a:lstStyle/>
          <a:p>
            <a:pPr marL="457200" indent="-457200">
              <a:spcBef>
                <a:spcPts val="1200"/>
              </a:spcBef>
              <a:buFont typeface="+mj-lt"/>
              <a:buAutoNum type="arabicParenR" startAt="4"/>
            </a:pPr>
            <a:r>
              <a:rPr lang="en-US" sz="2000" dirty="0" smtClean="0"/>
              <a:t>Each </a:t>
            </a:r>
            <a:r>
              <a:rPr lang="en-US" sz="2000" dirty="0" smtClean="0"/>
              <a:t>student will need </a:t>
            </a:r>
            <a:r>
              <a:rPr lang="en-US" sz="2000" dirty="0" smtClean="0"/>
              <a:t>a </a:t>
            </a:r>
            <a:r>
              <a:rPr lang="en-US" sz="2000" b="1" dirty="0">
                <a:solidFill>
                  <a:srgbClr val="00B050"/>
                </a:solidFill>
              </a:rPr>
              <a:t>green</a:t>
            </a:r>
            <a:r>
              <a:rPr lang="en-US" sz="2000" dirty="0" smtClean="0"/>
              <a:t> card</a:t>
            </a:r>
            <a:r>
              <a:rPr lang="en-US" sz="2000" dirty="0" smtClean="0"/>
              <a:t>, </a:t>
            </a:r>
            <a:r>
              <a:rPr lang="en-US" sz="2000" b="1" dirty="0" smtClean="0">
                <a:solidFill>
                  <a:srgbClr val="FFFF00"/>
                </a:solidFill>
                <a:effectLst>
                  <a:outerShdw blurRad="38100" dist="38100" dir="2700000" algn="tl">
                    <a:srgbClr val="000000">
                      <a:alpha val="43137"/>
                    </a:srgbClr>
                  </a:outerShdw>
                </a:effectLst>
              </a:rPr>
              <a:t>yellow</a:t>
            </a:r>
            <a:r>
              <a:rPr lang="en-US" sz="2000" dirty="0" smtClean="0">
                <a:effectLst>
                  <a:outerShdw blurRad="38100" dist="38100" dir="2700000" algn="tl">
                    <a:srgbClr val="000000">
                      <a:alpha val="43137"/>
                    </a:srgbClr>
                  </a:outerShdw>
                </a:effectLst>
              </a:rPr>
              <a:t> </a:t>
            </a:r>
            <a:r>
              <a:rPr lang="en-US" sz="2000" dirty="0" smtClean="0"/>
              <a:t>card, and </a:t>
            </a:r>
            <a:r>
              <a:rPr lang="en-US" sz="2000" b="1" dirty="0">
                <a:solidFill>
                  <a:srgbClr val="FF0000"/>
                </a:solidFill>
              </a:rPr>
              <a:t>red</a:t>
            </a:r>
            <a:r>
              <a:rPr lang="en-US" sz="2000" dirty="0"/>
              <a:t> card</a:t>
            </a:r>
            <a:r>
              <a:rPr lang="en-US" sz="2000" dirty="0" smtClean="0"/>
              <a:t>. </a:t>
            </a:r>
          </a:p>
          <a:p>
            <a:pPr marL="457200" indent="-457200">
              <a:spcBef>
                <a:spcPts val="1200"/>
              </a:spcBef>
              <a:buFont typeface="+mj-lt"/>
              <a:buAutoNum type="arabicParenR" startAt="4"/>
            </a:pPr>
            <a:r>
              <a:rPr lang="en-US" sz="2000" dirty="0" smtClean="0"/>
              <a:t>In small groups, read the directions on your </a:t>
            </a:r>
            <a:r>
              <a:rPr lang="en-US" sz="2000" dirty="0" smtClean="0"/>
              <a:t>worksheet and </a:t>
            </a:r>
            <a:r>
              <a:rPr lang="en-US" sz="2000" dirty="0" smtClean="0"/>
              <a:t>decide whether each activity is a green, yellow, or red light situation. </a:t>
            </a:r>
            <a:endParaRPr lang="en-US" sz="2000" dirty="0" smtClean="0"/>
          </a:p>
          <a:p>
            <a:pPr marL="457200" indent="-457200">
              <a:spcBef>
                <a:spcPts val="1200"/>
              </a:spcBef>
              <a:buFont typeface="+mj-lt"/>
              <a:buAutoNum type="arabicParenR" startAt="4"/>
            </a:pPr>
            <a:r>
              <a:rPr lang="en-US" sz="2000" dirty="0" smtClean="0"/>
              <a:t>When </a:t>
            </a:r>
            <a:r>
              <a:rPr lang="en-US" sz="2000" dirty="0" smtClean="0"/>
              <a:t>you have made your choice, take one of your “lights” and place it face down in front of you. </a:t>
            </a:r>
          </a:p>
          <a:p>
            <a:pPr marL="457200" indent="-457200">
              <a:spcBef>
                <a:spcPts val="1200"/>
              </a:spcBef>
              <a:buFont typeface="+mj-lt"/>
              <a:buAutoNum type="arabicParenR" startAt="4"/>
            </a:pPr>
            <a:r>
              <a:rPr lang="en-US" sz="2000" dirty="0" smtClean="0"/>
              <a:t>When everyone is done with that </a:t>
            </a:r>
            <a:r>
              <a:rPr lang="en-US" sz="2000" dirty="0" smtClean="0"/>
              <a:t>question, </a:t>
            </a:r>
            <a:r>
              <a:rPr lang="en-US" sz="2000" dirty="0" smtClean="0"/>
              <a:t>flip your cards over and discuss the choices you made. Decide as a group which one is best. </a:t>
            </a:r>
          </a:p>
          <a:p>
            <a:pPr marL="457200" indent="-457200">
              <a:spcBef>
                <a:spcPts val="1200"/>
              </a:spcBef>
              <a:buFont typeface="+mj-lt"/>
              <a:buAutoNum type="arabicParenR" startAt="4"/>
            </a:pPr>
            <a:r>
              <a:rPr lang="en-US" sz="2000" dirty="0" smtClean="0"/>
              <a:t>Write down the choice your group made for each question and why. </a:t>
            </a:r>
            <a:endParaRPr lang="en-US" sz="2000" dirty="0"/>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67600" y="402343"/>
            <a:ext cx="934409" cy="1176514"/>
          </a:xfrm>
          <a:prstGeom prst="rect">
            <a:avLst/>
          </a:prstGeom>
        </p:spPr>
      </p:pic>
    </p:spTree>
    <p:extLst>
      <p:ext uri="{BB962C8B-B14F-4D97-AF65-F5344CB8AC3E}">
        <p14:creationId xmlns:p14="http://schemas.microsoft.com/office/powerpoint/2010/main" val="493713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a:xfrm>
            <a:off x="762000" y="2286000"/>
            <a:ext cx="8381999" cy="4572000"/>
          </a:xfrm>
        </p:spPr>
        <p:txBody>
          <a:bodyPr/>
          <a:lstStyle/>
          <a:p>
            <a:pPr marL="0" indent="0" eaLnBrk="1" hangingPunct="1">
              <a:buNone/>
            </a:pPr>
            <a:r>
              <a:rPr lang="en-US" altLang="en-US" sz="3200" dirty="0" smtClean="0"/>
              <a:t> </a:t>
            </a: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76191" y="909573"/>
            <a:ext cx="934409" cy="1176514"/>
          </a:xfrm>
          <a:prstGeom prst="rect">
            <a:avLst/>
          </a:prstGeom>
        </p:spPr>
      </p:pic>
      <p:sp>
        <p:nvSpPr>
          <p:cNvPr id="4" name="TextBox 3"/>
          <p:cNvSpPr txBox="1"/>
          <p:nvPr/>
        </p:nvSpPr>
        <p:spPr>
          <a:xfrm>
            <a:off x="762000" y="2396674"/>
            <a:ext cx="7848600" cy="3570208"/>
          </a:xfrm>
          <a:prstGeom prst="rect">
            <a:avLst/>
          </a:prstGeom>
          <a:noFill/>
        </p:spPr>
        <p:txBody>
          <a:bodyPr wrap="square" rtlCol="0">
            <a:spAutoFit/>
          </a:bodyPr>
          <a:lstStyle/>
          <a:p>
            <a:pPr marL="342900" indent="-342900">
              <a:spcBef>
                <a:spcPts val="1800"/>
              </a:spcBef>
              <a:buFont typeface="Arial" panose="020B0604020202020204" pitchFamily="34" charset="0"/>
              <a:buChar char="•"/>
            </a:pPr>
            <a:r>
              <a:rPr lang="en-US" sz="2800" dirty="0" smtClean="0"/>
              <a:t>What are some positive things and what are some of the negative things about connecting with people online? </a:t>
            </a:r>
          </a:p>
          <a:p>
            <a:pPr marL="342900" indent="-342900">
              <a:spcBef>
                <a:spcPts val="1800"/>
              </a:spcBef>
              <a:buFont typeface="Arial" panose="020B0604020202020204" pitchFamily="34" charset="0"/>
              <a:buChar char="•"/>
            </a:pPr>
            <a:r>
              <a:rPr lang="en-US" sz="2800" dirty="0" smtClean="0"/>
              <a:t>In what online situations should you get a “gut feeling” that tells you that you may be at risk?</a:t>
            </a:r>
          </a:p>
          <a:p>
            <a:pPr marL="342900" indent="-342900">
              <a:spcBef>
                <a:spcPts val="1800"/>
              </a:spcBef>
              <a:buFont typeface="Arial" panose="020B0604020202020204" pitchFamily="34" charset="0"/>
              <a:buChar char="•"/>
            </a:pPr>
            <a:r>
              <a:rPr lang="en-US" sz="2800" dirty="0" smtClean="0"/>
              <a:t>What are some rules for staying safe when talking and messaging online? </a:t>
            </a:r>
            <a:endParaRPr lang="en-US" sz="2800" dirty="0"/>
          </a:p>
        </p:txBody>
      </p:sp>
      <p:sp>
        <p:nvSpPr>
          <p:cNvPr id="7" name="AutoShape 2"/>
          <p:cNvSpPr>
            <a:spLocks noGrp="1" noChangeArrowheads="1"/>
          </p:cNvSpPr>
          <p:nvPr>
            <p:ph type="title"/>
          </p:nvPr>
        </p:nvSpPr>
        <p:spPr>
          <a:xfrm>
            <a:off x="762000" y="762000"/>
            <a:ext cx="7848600" cy="1219200"/>
          </a:xfrm>
        </p:spPr>
        <p:txBody>
          <a:bodyPr/>
          <a:lstStyle/>
          <a:p>
            <a:pPr algn="ctr" eaLnBrk="1" hangingPunct="1"/>
            <a:r>
              <a:rPr lang="en-US" altLang="en-US" dirty="0" smtClean="0">
                <a:solidFill>
                  <a:srgbClr val="002060"/>
                </a:solidFill>
              </a:rPr>
              <a:t>Class Discussion: </a:t>
            </a:r>
            <a:br>
              <a:rPr lang="en-US" altLang="en-US" dirty="0" smtClean="0">
                <a:solidFill>
                  <a:srgbClr val="002060"/>
                </a:solidFill>
              </a:rPr>
            </a:br>
            <a:r>
              <a:rPr lang="en-US" altLang="en-US" dirty="0" smtClean="0">
                <a:solidFill>
                  <a:srgbClr val="002060"/>
                </a:solidFill>
              </a:rPr>
              <a:t>“</a:t>
            </a:r>
            <a:r>
              <a:rPr lang="en-US" altLang="en-US" dirty="0" smtClean="0">
                <a:solidFill>
                  <a:srgbClr val="002060"/>
                </a:solidFill>
              </a:rPr>
              <a:t>Internet </a:t>
            </a:r>
            <a:r>
              <a:rPr lang="en-US" altLang="en-US" dirty="0" smtClean="0">
                <a:solidFill>
                  <a:srgbClr val="002060"/>
                </a:solidFill>
              </a:rPr>
              <a:t>Traffic </a:t>
            </a:r>
            <a:r>
              <a:rPr lang="en-US" altLang="en-US" dirty="0" smtClean="0">
                <a:solidFill>
                  <a:srgbClr val="002060"/>
                </a:solidFill>
              </a:rPr>
              <a:t>Light”</a:t>
            </a:r>
            <a:endParaRPr lang="en-US" altLang="en-US" dirty="0" smtClean="0">
              <a:solidFill>
                <a:srgbClr val="002060"/>
              </a:solidFill>
            </a:endParaRPr>
          </a:p>
        </p:txBody>
      </p:sp>
    </p:spTree>
    <p:extLst>
      <p:ext uri="{BB962C8B-B14F-4D97-AF65-F5344CB8AC3E}">
        <p14:creationId xmlns:p14="http://schemas.microsoft.com/office/powerpoint/2010/main" val="1282507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7924800" cy="1219200"/>
          </a:xfrm>
        </p:spPr>
        <p:txBody>
          <a:bodyPr/>
          <a:lstStyle/>
          <a:p>
            <a:pPr algn="ctr"/>
            <a:r>
              <a:rPr lang="en-US" sz="4800" dirty="0" smtClean="0">
                <a:solidFill>
                  <a:schemeClr val="tx1"/>
                </a:solidFill>
              </a:rPr>
              <a:t>Homework</a:t>
            </a:r>
            <a:endParaRPr lang="en-US" dirty="0">
              <a:solidFill>
                <a:schemeClr val="tx1"/>
              </a:solidFill>
            </a:endParaRPr>
          </a:p>
        </p:txBody>
      </p:sp>
      <p:sp>
        <p:nvSpPr>
          <p:cNvPr id="3" name="Content Placeholder 2"/>
          <p:cNvSpPr>
            <a:spLocks noGrp="1"/>
          </p:cNvSpPr>
          <p:nvPr>
            <p:ph idx="1"/>
          </p:nvPr>
        </p:nvSpPr>
        <p:spPr>
          <a:xfrm>
            <a:off x="762000" y="2438400"/>
            <a:ext cx="7924800" cy="3648075"/>
          </a:xfrm>
        </p:spPr>
        <p:txBody>
          <a:bodyPr/>
          <a:lstStyle/>
          <a:p>
            <a:r>
              <a:rPr lang="en-US" dirty="0" smtClean="0"/>
              <a:t>Take the most important points about being safe online from today’s class. What do you think other students need to know? </a:t>
            </a:r>
          </a:p>
          <a:p>
            <a:pPr>
              <a:spcBef>
                <a:spcPts val="2400"/>
              </a:spcBef>
            </a:pPr>
            <a:r>
              <a:rPr lang="en-US" dirty="0" smtClean="0"/>
              <a:t>Create a </a:t>
            </a:r>
            <a:r>
              <a:rPr lang="en-US" b="1" dirty="0" smtClean="0"/>
              <a:t>poster</a:t>
            </a:r>
            <a:r>
              <a:rPr lang="en-US" dirty="0" smtClean="0"/>
              <a:t> teaching other kids about </a:t>
            </a:r>
            <a:r>
              <a:rPr lang="en-US" dirty="0" smtClean="0"/>
              <a:t>Internet </a:t>
            </a:r>
            <a:r>
              <a:rPr lang="en-US" dirty="0" smtClean="0"/>
              <a:t>safety. </a:t>
            </a:r>
          </a:p>
        </p:txBody>
      </p:sp>
    </p:spTree>
    <p:extLst>
      <p:ext uri="{BB962C8B-B14F-4D97-AF65-F5344CB8AC3E}">
        <p14:creationId xmlns:p14="http://schemas.microsoft.com/office/powerpoint/2010/main" val="2250381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2"/>
          <p:cNvSpPr>
            <a:spLocks noGrp="1" noChangeArrowheads="1"/>
          </p:cNvSpPr>
          <p:nvPr>
            <p:ph type="title"/>
          </p:nvPr>
        </p:nvSpPr>
        <p:spPr>
          <a:xfrm>
            <a:off x="762000" y="762000"/>
            <a:ext cx="7924800" cy="1219200"/>
          </a:xfrm>
        </p:spPr>
        <p:txBody>
          <a:bodyPr/>
          <a:lstStyle/>
          <a:p>
            <a:pPr algn="ctr" eaLnBrk="1" hangingPunct="1"/>
            <a:r>
              <a:rPr lang="en-US" altLang="en-US" sz="4800" dirty="0" smtClean="0">
                <a:solidFill>
                  <a:schemeClr val="tx1"/>
                </a:solidFill>
              </a:rPr>
              <a:t>Reminders</a:t>
            </a:r>
            <a:endParaRPr lang="en-US" altLang="en-US" dirty="0" smtClean="0"/>
          </a:p>
        </p:txBody>
      </p:sp>
      <p:sp>
        <p:nvSpPr>
          <p:cNvPr id="5123" name="Rectangle 3"/>
          <p:cNvSpPr>
            <a:spLocks noGrp="1" noChangeArrowheads="1"/>
          </p:cNvSpPr>
          <p:nvPr>
            <p:ph type="body" idx="1"/>
          </p:nvPr>
        </p:nvSpPr>
        <p:spPr/>
        <p:txBody>
          <a:bodyPr/>
          <a:lstStyle/>
          <a:p>
            <a:pPr eaLnBrk="1" hangingPunct="1">
              <a:spcAft>
                <a:spcPts val="1200"/>
              </a:spcAft>
            </a:pPr>
            <a:r>
              <a:rPr lang="en-US" altLang="en-US" dirty="0"/>
              <a:t>Let’s review our ground rules and procedures as a class.</a:t>
            </a:r>
          </a:p>
          <a:p>
            <a:pPr eaLnBrk="1" hangingPunct="1"/>
            <a:r>
              <a:rPr lang="en-US" altLang="en-US" dirty="0"/>
              <a:t>Remember to use the Anonymous Question Box! </a:t>
            </a:r>
            <a:endParaRPr lang="en-US" altLang="en-US" dirty="0"/>
          </a:p>
        </p:txBody>
      </p:sp>
    </p:spTree>
    <p:extLst>
      <p:ext uri="{BB962C8B-B14F-4D97-AF65-F5344CB8AC3E}">
        <p14:creationId xmlns:p14="http://schemas.microsoft.com/office/powerpoint/2010/main" val="29692286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2"/>
          <p:cNvSpPr>
            <a:spLocks noGrp="1" noChangeArrowheads="1"/>
          </p:cNvSpPr>
          <p:nvPr>
            <p:ph type="title"/>
          </p:nvPr>
        </p:nvSpPr>
        <p:spPr>
          <a:xfrm>
            <a:off x="762000" y="762000"/>
            <a:ext cx="7924800" cy="1219200"/>
          </a:xfrm>
        </p:spPr>
        <p:txBody>
          <a:bodyPr/>
          <a:lstStyle/>
          <a:p>
            <a:pPr algn="ctr" eaLnBrk="1" hangingPunct="1"/>
            <a:r>
              <a:rPr lang="en-US" altLang="en-US" sz="4800" dirty="0" smtClean="0">
                <a:solidFill>
                  <a:schemeClr val="tx1"/>
                </a:solidFill>
              </a:rPr>
              <a:t>Introduction</a:t>
            </a:r>
            <a:endParaRPr lang="en-US" altLang="en-US" sz="5400" dirty="0" smtClean="0">
              <a:solidFill>
                <a:schemeClr val="tx1"/>
              </a:solidFill>
            </a:endParaRPr>
          </a:p>
        </p:txBody>
      </p:sp>
      <p:sp>
        <p:nvSpPr>
          <p:cNvPr id="5123" name="Rectangle 3"/>
          <p:cNvSpPr>
            <a:spLocks noGrp="1" noChangeArrowheads="1"/>
          </p:cNvSpPr>
          <p:nvPr>
            <p:ph type="body" idx="1"/>
          </p:nvPr>
        </p:nvSpPr>
        <p:spPr>
          <a:xfrm>
            <a:off x="761999" y="2743200"/>
            <a:ext cx="7924801" cy="3343275"/>
          </a:xfrm>
        </p:spPr>
        <p:txBody>
          <a:bodyPr/>
          <a:lstStyle/>
          <a:p>
            <a:pPr marL="0" indent="0" algn="ctr" eaLnBrk="1" hangingPunct="1">
              <a:buNone/>
            </a:pPr>
            <a:r>
              <a:rPr lang="en-US" altLang="en-US" b="1" dirty="0" smtClean="0">
                <a:solidFill>
                  <a:schemeClr val="accent2">
                    <a:lumMod val="50000"/>
                  </a:schemeClr>
                </a:solidFill>
              </a:rPr>
              <a:t>Have you ever heard the saying, “Don’t Talk to Strangers?” </a:t>
            </a:r>
            <a:endParaRPr lang="en-US" altLang="en-US" b="1" dirty="0" smtClean="0">
              <a:solidFill>
                <a:schemeClr val="accent2">
                  <a:lumMod val="50000"/>
                </a:schemeClr>
              </a:solidFill>
            </a:endParaRPr>
          </a:p>
          <a:p>
            <a:pPr marL="0" indent="0" algn="ctr" eaLnBrk="1" hangingPunct="1">
              <a:buNone/>
            </a:pPr>
            <a:endParaRPr lang="en-US" altLang="en-US" b="1" dirty="0">
              <a:solidFill>
                <a:schemeClr val="accent2">
                  <a:lumMod val="50000"/>
                </a:schemeClr>
              </a:solidFill>
            </a:endParaRPr>
          </a:p>
          <a:p>
            <a:pPr marL="0" indent="0" algn="ctr" eaLnBrk="1" hangingPunct="1">
              <a:buNone/>
            </a:pPr>
            <a:r>
              <a:rPr lang="en-US" altLang="en-US" b="1" dirty="0" smtClean="0">
                <a:solidFill>
                  <a:schemeClr val="accent2">
                    <a:lumMod val="50000"/>
                  </a:schemeClr>
                </a:solidFill>
              </a:rPr>
              <a:t>How </a:t>
            </a:r>
            <a:r>
              <a:rPr lang="en-US" altLang="en-US" b="1" dirty="0" smtClean="0">
                <a:solidFill>
                  <a:schemeClr val="accent2">
                    <a:lumMod val="50000"/>
                  </a:schemeClr>
                </a:solidFill>
              </a:rPr>
              <a:t>might </a:t>
            </a:r>
            <a:r>
              <a:rPr lang="en-US" altLang="en-US" b="1" dirty="0" smtClean="0">
                <a:solidFill>
                  <a:schemeClr val="accent2">
                    <a:lumMod val="50000"/>
                  </a:schemeClr>
                </a:solidFill>
              </a:rPr>
              <a:t>this </a:t>
            </a:r>
            <a:r>
              <a:rPr lang="en-US" altLang="en-US" b="1" dirty="0" smtClean="0">
                <a:solidFill>
                  <a:schemeClr val="accent2">
                    <a:lumMod val="50000"/>
                  </a:schemeClr>
                </a:solidFill>
              </a:rPr>
              <a:t>‘rule’ change when we communicate online? </a:t>
            </a:r>
          </a:p>
          <a:p>
            <a:pPr marL="0" indent="0" eaLnBrk="1" hangingPunct="1">
              <a:buNone/>
            </a:pPr>
            <a:r>
              <a:rPr lang="en-US" altLang="en-US" sz="3200" dirty="0" smtClean="0"/>
              <a:t> </a:t>
            </a:r>
            <a:endParaRPr lang="en-US" altLang="en-US" sz="32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2"/>
          <p:cNvSpPr>
            <a:spLocks noGrp="1" noChangeArrowheads="1"/>
          </p:cNvSpPr>
          <p:nvPr>
            <p:ph type="title"/>
          </p:nvPr>
        </p:nvSpPr>
        <p:spPr>
          <a:xfrm>
            <a:off x="762000" y="762000"/>
            <a:ext cx="7924800" cy="1219200"/>
          </a:xfrm>
        </p:spPr>
        <p:txBody>
          <a:bodyPr/>
          <a:lstStyle/>
          <a:p>
            <a:pPr algn="ctr" eaLnBrk="1" hangingPunct="1"/>
            <a:r>
              <a:rPr lang="en-US" altLang="en-US" sz="4800" dirty="0" smtClean="0">
                <a:solidFill>
                  <a:schemeClr val="tx1"/>
                </a:solidFill>
              </a:rPr>
              <a:t>Introduction</a:t>
            </a:r>
            <a:endParaRPr lang="en-US" altLang="en-US" sz="5400" dirty="0" smtClean="0">
              <a:solidFill>
                <a:schemeClr val="tx1"/>
              </a:solidFill>
            </a:endParaRPr>
          </a:p>
        </p:txBody>
      </p:sp>
      <p:sp>
        <p:nvSpPr>
          <p:cNvPr id="5123" name="Rectangle 3"/>
          <p:cNvSpPr>
            <a:spLocks noGrp="1" noChangeArrowheads="1"/>
          </p:cNvSpPr>
          <p:nvPr>
            <p:ph type="body" idx="1"/>
          </p:nvPr>
        </p:nvSpPr>
        <p:spPr>
          <a:xfrm>
            <a:off x="761999" y="2438400"/>
            <a:ext cx="7924801" cy="3648075"/>
          </a:xfrm>
        </p:spPr>
        <p:txBody>
          <a:bodyPr/>
          <a:lstStyle/>
          <a:p>
            <a:pPr eaLnBrk="1" hangingPunct="1">
              <a:spcBef>
                <a:spcPts val="1800"/>
              </a:spcBef>
            </a:pPr>
            <a:r>
              <a:rPr lang="en-US" altLang="en-US" sz="2400" dirty="0" smtClean="0"/>
              <a:t>The </a:t>
            </a:r>
            <a:r>
              <a:rPr lang="en-US" altLang="en-US" sz="2400" dirty="0"/>
              <a:t>I</a:t>
            </a:r>
            <a:r>
              <a:rPr lang="en-US" altLang="en-US" sz="2400" dirty="0" smtClean="0"/>
              <a:t>nternet </a:t>
            </a:r>
            <a:r>
              <a:rPr lang="en-US" altLang="en-US" sz="2400" dirty="0" smtClean="0"/>
              <a:t>gives people a wide range of opportunities to connect with or learn from people who may not be in your circle of close friends—whether through games, social networking, blogs, instant messaging, forums, etc. </a:t>
            </a:r>
          </a:p>
          <a:p>
            <a:pPr eaLnBrk="1" hangingPunct="1">
              <a:spcBef>
                <a:spcPts val="1800"/>
              </a:spcBef>
            </a:pPr>
            <a:r>
              <a:rPr lang="en-US" altLang="en-US" sz="2400" dirty="0" smtClean="0"/>
              <a:t>While this can be great, connecting with people online occasionally can carry risks.</a:t>
            </a:r>
          </a:p>
          <a:p>
            <a:pPr eaLnBrk="1" hangingPunct="1">
              <a:spcBef>
                <a:spcPts val="1800"/>
              </a:spcBef>
            </a:pPr>
            <a:r>
              <a:rPr lang="en-US" altLang="en-US" sz="2400" dirty="0" smtClean="0"/>
              <a:t>Therefore, it’s important to know how to deal with inappropriate situations if they arise. </a:t>
            </a:r>
            <a:endParaRPr lang="en-US" altLang="en-US" sz="3200" dirty="0" smtClean="0"/>
          </a:p>
          <a:p>
            <a:pPr marL="0" indent="0" eaLnBrk="1" hangingPunct="1">
              <a:buNone/>
            </a:pPr>
            <a:r>
              <a:rPr lang="en-US" altLang="en-US" sz="3200" dirty="0" smtClean="0"/>
              <a:t> </a:t>
            </a:r>
          </a:p>
        </p:txBody>
      </p:sp>
    </p:spTree>
    <p:extLst>
      <p:ext uri="{BB962C8B-B14F-4D97-AF65-F5344CB8AC3E}">
        <p14:creationId xmlns:p14="http://schemas.microsoft.com/office/powerpoint/2010/main" val="2830920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2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2"/>
          <p:cNvSpPr>
            <a:spLocks noGrp="1" noChangeArrowheads="1"/>
          </p:cNvSpPr>
          <p:nvPr>
            <p:ph type="title"/>
          </p:nvPr>
        </p:nvSpPr>
        <p:spPr>
          <a:xfrm>
            <a:off x="762000" y="762000"/>
            <a:ext cx="7924800" cy="1295400"/>
          </a:xfrm>
        </p:spPr>
        <p:txBody>
          <a:bodyPr/>
          <a:lstStyle/>
          <a:p>
            <a:pPr algn="ctr" eaLnBrk="1" hangingPunct="1"/>
            <a:r>
              <a:rPr lang="en-US" altLang="en-US" dirty="0" smtClean="0">
                <a:solidFill>
                  <a:srgbClr val="002060"/>
                </a:solidFill>
              </a:rPr>
              <a:t>Class Activity</a:t>
            </a:r>
            <a:r>
              <a:rPr lang="en-US" altLang="en-US" dirty="0" smtClean="0">
                <a:solidFill>
                  <a:srgbClr val="002060"/>
                </a:solidFill>
              </a:rPr>
              <a:t>: </a:t>
            </a:r>
            <a:r>
              <a:rPr lang="en-US" altLang="en-US" dirty="0" smtClean="0">
                <a:solidFill>
                  <a:srgbClr val="002060"/>
                </a:solidFill>
              </a:rPr>
              <a:t/>
            </a:r>
            <a:br>
              <a:rPr lang="en-US" altLang="en-US" dirty="0" smtClean="0">
                <a:solidFill>
                  <a:srgbClr val="002060"/>
                </a:solidFill>
              </a:rPr>
            </a:br>
            <a:r>
              <a:rPr lang="en-US" altLang="en-US" dirty="0" smtClean="0">
                <a:solidFill>
                  <a:srgbClr val="002060"/>
                </a:solidFill>
              </a:rPr>
              <a:t>“</a:t>
            </a:r>
            <a:r>
              <a:rPr lang="en-US" altLang="en-US" dirty="0" smtClean="0">
                <a:solidFill>
                  <a:srgbClr val="002060"/>
                </a:solidFill>
              </a:rPr>
              <a:t>Take Three”</a:t>
            </a:r>
            <a:endParaRPr lang="en-US" altLang="en-US" dirty="0" smtClean="0">
              <a:solidFill>
                <a:srgbClr val="002060"/>
              </a:solidFill>
            </a:endParaRPr>
          </a:p>
        </p:txBody>
      </p:sp>
      <p:sp>
        <p:nvSpPr>
          <p:cNvPr id="5123" name="Rectangle 3"/>
          <p:cNvSpPr>
            <a:spLocks noGrp="1" noChangeArrowheads="1"/>
          </p:cNvSpPr>
          <p:nvPr>
            <p:ph type="body" idx="1"/>
          </p:nvPr>
        </p:nvSpPr>
        <p:spPr>
          <a:xfrm>
            <a:off x="762001" y="2438400"/>
            <a:ext cx="7924800" cy="3648075"/>
          </a:xfrm>
        </p:spPr>
        <p:txBody>
          <a:bodyPr/>
          <a:lstStyle/>
          <a:p>
            <a:pPr eaLnBrk="1" hangingPunct="1">
              <a:spcBef>
                <a:spcPts val="2400"/>
              </a:spcBef>
            </a:pPr>
            <a:r>
              <a:rPr lang="en-US" altLang="en-US" sz="2400" dirty="0" smtClean="0"/>
              <a:t>You are going to watch a </a:t>
            </a:r>
            <a:r>
              <a:rPr lang="en-US" altLang="en-US" sz="2400" dirty="0" smtClean="0">
                <a:hlinkClick r:id="rId2"/>
              </a:rPr>
              <a:t>video</a:t>
            </a:r>
            <a:r>
              <a:rPr lang="en-US" altLang="en-US" sz="2400" dirty="0" smtClean="0"/>
              <a:t> of </a:t>
            </a:r>
            <a:r>
              <a:rPr lang="en-US" altLang="en-US" sz="2400" dirty="0" smtClean="0"/>
              <a:t>three </a:t>
            </a:r>
            <a:r>
              <a:rPr lang="en-US" altLang="en-US" sz="2400" dirty="0" smtClean="0"/>
              <a:t>teens sharing their experiences about connecting with people online. </a:t>
            </a:r>
          </a:p>
          <a:p>
            <a:pPr eaLnBrk="1" hangingPunct="1">
              <a:spcBef>
                <a:spcPts val="2400"/>
              </a:spcBef>
            </a:pPr>
            <a:r>
              <a:rPr lang="en-US" altLang="en-US" sz="2400" dirty="0" smtClean="0"/>
              <a:t>Pay attention to the positives and negatives that each teen mentions. </a:t>
            </a:r>
          </a:p>
          <a:p>
            <a:pPr eaLnBrk="1" hangingPunct="1">
              <a:spcBef>
                <a:spcPts val="2400"/>
              </a:spcBef>
            </a:pPr>
            <a:r>
              <a:rPr lang="en-US" altLang="en-US" sz="2400" dirty="0" smtClean="0"/>
              <a:t>Now that the video is over, complete the </a:t>
            </a:r>
            <a:r>
              <a:rPr lang="en-US" altLang="en-US" sz="2400" i="1" dirty="0" smtClean="0"/>
              <a:t>“Take Three” </a:t>
            </a:r>
            <a:r>
              <a:rPr lang="en-US" altLang="en-US" sz="2400" dirty="0" smtClean="0"/>
              <a:t>handout with a partner. </a:t>
            </a:r>
            <a:endParaRPr lang="en-US" altLang="en-US" sz="3200" dirty="0" smtClean="0"/>
          </a:p>
        </p:txBody>
      </p:sp>
    </p:spTree>
    <p:extLst>
      <p:ext uri="{BB962C8B-B14F-4D97-AF65-F5344CB8AC3E}">
        <p14:creationId xmlns:p14="http://schemas.microsoft.com/office/powerpoint/2010/main" val="3417157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1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12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a:xfrm>
            <a:off x="762001" y="2438400"/>
            <a:ext cx="7924800" cy="3648075"/>
          </a:xfrm>
        </p:spPr>
        <p:txBody>
          <a:bodyPr/>
          <a:lstStyle/>
          <a:p>
            <a:pPr eaLnBrk="1" hangingPunct="1">
              <a:spcBef>
                <a:spcPts val="1800"/>
              </a:spcBef>
            </a:pPr>
            <a:r>
              <a:rPr lang="en-US" altLang="en-US" sz="2400" dirty="0" smtClean="0"/>
              <a:t>What positives and negatives did Randy, Aseal, and Renee talk about in the video? </a:t>
            </a:r>
          </a:p>
          <a:p>
            <a:pPr eaLnBrk="1" hangingPunct="1">
              <a:spcBef>
                <a:spcPts val="1800"/>
              </a:spcBef>
            </a:pPr>
            <a:r>
              <a:rPr lang="en-US" altLang="en-US" sz="2400" dirty="0" smtClean="0"/>
              <a:t>What advice did they share in the video that you think is important? </a:t>
            </a:r>
          </a:p>
          <a:p>
            <a:pPr eaLnBrk="1" hangingPunct="1">
              <a:spcBef>
                <a:spcPts val="1800"/>
              </a:spcBef>
            </a:pPr>
            <a:r>
              <a:rPr lang="en-US" altLang="en-US" sz="2400" dirty="0" smtClean="0"/>
              <a:t>Would you add any advice of your own? </a:t>
            </a:r>
          </a:p>
          <a:p>
            <a:pPr eaLnBrk="1" hangingPunct="1">
              <a:spcBef>
                <a:spcPts val="1800"/>
              </a:spcBef>
            </a:pPr>
            <a:r>
              <a:rPr lang="en-US" altLang="en-US" sz="2400" dirty="0" smtClean="0"/>
              <a:t>Renee said sometimes she has a “gut feeling” that something is wrong online. Have you ever had that “gut feeling,” whether online or in real life? What does that feel like? </a:t>
            </a:r>
          </a:p>
        </p:txBody>
      </p:sp>
      <p:sp>
        <p:nvSpPr>
          <p:cNvPr id="5" name="AutoShape 2"/>
          <p:cNvSpPr>
            <a:spLocks noGrp="1" noChangeArrowheads="1"/>
          </p:cNvSpPr>
          <p:nvPr>
            <p:ph type="title"/>
          </p:nvPr>
        </p:nvSpPr>
        <p:spPr>
          <a:xfrm>
            <a:off x="762000" y="762000"/>
            <a:ext cx="7924800" cy="1295400"/>
          </a:xfrm>
        </p:spPr>
        <p:txBody>
          <a:bodyPr/>
          <a:lstStyle/>
          <a:p>
            <a:pPr algn="ctr" eaLnBrk="1" hangingPunct="1"/>
            <a:r>
              <a:rPr lang="en-US" altLang="en-US" dirty="0" smtClean="0">
                <a:solidFill>
                  <a:srgbClr val="002060"/>
                </a:solidFill>
              </a:rPr>
              <a:t>Class Discussion: </a:t>
            </a:r>
            <a:br>
              <a:rPr lang="en-US" altLang="en-US" dirty="0" smtClean="0">
                <a:solidFill>
                  <a:srgbClr val="002060"/>
                </a:solidFill>
              </a:rPr>
            </a:br>
            <a:r>
              <a:rPr lang="en-US" altLang="en-US" dirty="0" smtClean="0">
                <a:solidFill>
                  <a:srgbClr val="002060"/>
                </a:solidFill>
              </a:rPr>
              <a:t>“</a:t>
            </a:r>
            <a:r>
              <a:rPr lang="en-US" altLang="en-US" dirty="0" smtClean="0">
                <a:solidFill>
                  <a:srgbClr val="002060"/>
                </a:solidFill>
              </a:rPr>
              <a:t>Take Three”</a:t>
            </a:r>
            <a:endParaRPr lang="en-US" altLang="en-US" dirty="0" smtClean="0">
              <a:solidFill>
                <a:srgbClr val="002060"/>
              </a:solidFill>
            </a:endParaRPr>
          </a:p>
        </p:txBody>
      </p:sp>
    </p:spTree>
    <p:extLst>
      <p:ext uri="{BB962C8B-B14F-4D97-AF65-F5344CB8AC3E}">
        <p14:creationId xmlns:p14="http://schemas.microsoft.com/office/powerpoint/2010/main" val="1040230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2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12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a:xfrm>
            <a:off x="838199" y="2667000"/>
            <a:ext cx="7848601" cy="3419475"/>
          </a:xfrm>
        </p:spPr>
        <p:txBody>
          <a:bodyPr/>
          <a:lstStyle/>
          <a:p>
            <a:pPr marL="0" indent="0" algn="ctr" eaLnBrk="1" hangingPunct="1">
              <a:buNone/>
            </a:pPr>
            <a:r>
              <a:rPr lang="en-US" altLang="en-US" sz="2400" b="1" dirty="0" smtClean="0"/>
              <a:t>That </a:t>
            </a:r>
            <a:r>
              <a:rPr lang="en-US" altLang="en-US" sz="2400" b="1" dirty="0" smtClean="0"/>
              <a:t>gut feeling is there for a reason—it’s kind of like an internal warning system. If something doesn’t </a:t>
            </a:r>
            <a:r>
              <a:rPr lang="en-US" altLang="en-US" sz="2400" b="1" dirty="0"/>
              <a:t>feel quite right</a:t>
            </a:r>
            <a:r>
              <a:rPr lang="en-US" altLang="en-US" sz="2400" b="1" dirty="0" smtClean="0"/>
              <a:t>, chances are it isn’t. So it’s important to pay attention to that feeling and at least get out of the situation that is making you feel that way. That way you have a chance to think about </a:t>
            </a:r>
            <a:r>
              <a:rPr lang="en-US" altLang="en-US" sz="2400" b="1" i="1" dirty="0" smtClean="0"/>
              <a:t>what</a:t>
            </a:r>
            <a:r>
              <a:rPr lang="en-US" altLang="en-US" sz="2400" b="1" dirty="0" smtClean="0"/>
              <a:t> was making you feel that way and </a:t>
            </a:r>
            <a:r>
              <a:rPr lang="en-US" altLang="en-US" sz="2400" b="1" i="1" dirty="0" smtClean="0"/>
              <a:t>why</a:t>
            </a:r>
            <a:r>
              <a:rPr lang="en-US" altLang="en-US" sz="2400" b="1" dirty="0" smtClean="0"/>
              <a:t>. </a:t>
            </a:r>
            <a:endParaRPr lang="en-US" altLang="en-US" sz="3200" b="1" dirty="0" smtClean="0"/>
          </a:p>
        </p:txBody>
      </p:sp>
      <p:sp>
        <p:nvSpPr>
          <p:cNvPr id="5" name="AutoShape 2"/>
          <p:cNvSpPr>
            <a:spLocks noGrp="1" noChangeArrowheads="1"/>
          </p:cNvSpPr>
          <p:nvPr>
            <p:ph type="title"/>
          </p:nvPr>
        </p:nvSpPr>
        <p:spPr>
          <a:xfrm>
            <a:off x="762000" y="762000"/>
            <a:ext cx="7924800" cy="1295400"/>
          </a:xfrm>
        </p:spPr>
        <p:txBody>
          <a:bodyPr/>
          <a:lstStyle/>
          <a:p>
            <a:pPr algn="ctr" eaLnBrk="1" hangingPunct="1"/>
            <a:r>
              <a:rPr lang="en-US" altLang="en-US" dirty="0" smtClean="0">
                <a:solidFill>
                  <a:srgbClr val="002060"/>
                </a:solidFill>
              </a:rPr>
              <a:t>Class Discussion: </a:t>
            </a:r>
            <a:br>
              <a:rPr lang="en-US" altLang="en-US" dirty="0" smtClean="0">
                <a:solidFill>
                  <a:srgbClr val="002060"/>
                </a:solidFill>
              </a:rPr>
            </a:br>
            <a:r>
              <a:rPr lang="en-US" altLang="en-US" dirty="0" smtClean="0">
                <a:solidFill>
                  <a:srgbClr val="002060"/>
                </a:solidFill>
              </a:rPr>
              <a:t>“</a:t>
            </a:r>
            <a:r>
              <a:rPr lang="en-US" altLang="en-US" dirty="0" smtClean="0">
                <a:solidFill>
                  <a:srgbClr val="002060"/>
                </a:solidFill>
              </a:rPr>
              <a:t>Take Three”</a:t>
            </a:r>
            <a:endParaRPr lang="en-US" altLang="en-US" dirty="0" smtClean="0">
              <a:solidFill>
                <a:srgbClr val="002060"/>
              </a:solidFill>
            </a:endParaRPr>
          </a:p>
        </p:txBody>
      </p:sp>
    </p:spTree>
    <p:extLst>
      <p:ext uri="{BB962C8B-B14F-4D97-AF65-F5344CB8AC3E}">
        <p14:creationId xmlns:p14="http://schemas.microsoft.com/office/powerpoint/2010/main" val="27077357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2"/>
          <p:cNvSpPr>
            <a:spLocks noGrp="1" noChangeArrowheads="1"/>
          </p:cNvSpPr>
          <p:nvPr>
            <p:ph type="title"/>
          </p:nvPr>
        </p:nvSpPr>
        <p:spPr>
          <a:xfrm>
            <a:off x="762000" y="762000"/>
            <a:ext cx="7924800" cy="1219200"/>
          </a:xfrm>
        </p:spPr>
        <p:txBody>
          <a:bodyPr/>
          <a:lstStyle/>
          <a:p>
            <a:pPr algn="ctr" eaLnBrk="1" hangingPunct="1"/>
            <a:r>
              <a:rPr lang="en-US" altLang="en-US" sz="4800" dirty="0" smtClean="0">
                <a:solidFill>
                  <a:schemeClr val="tx1"/>
                </a:solidFill>
              </a:rPr>
              <a:t>Internet Safety</a:t>
            </a:r>
          </a:p>
        </p:txBody>
      </p:sp>
      <p:sp>
        <p:nvSpPr>
          <p:cNvPr id="5123" name="Rectangle 3"/>
          <p:cNvSpPr>
            <a:spLocks noGrp="1" noChangeArrowheads="1"/>
          </p:cNvSpPr>
          <p:nvPr>
            <p:ph type="body" idx="1"/>
          </p:nvPr>
        </p:nvSpPr>
        <p:spPr>
          <a:xfrm>
            <a:off x="762001" y="2438400"/>
            <a:ext cx="7924800" cy="3648075"/>
          </a:xfrm>
        </p:spPr>
        <p:txBody>
          <a:bodyPr/>
          <a:lstStyle/>
          <a:p>
            <a:pPr eaLnBrk="1" hangingPunct="1">
              <a:spcBef>
                <a:spcPts val="1800"/>
              </a:spcBef>
            </a:pPr>
            <a:r>
              <a:rPr lang="en-US" altLang="en-US" sz="2400" dirty="0" smtClean="0"/>
              <a:t>Remember that Randy and Aseal used the word “harass” in the video to describe awkward or annoying interactions with strangers online. Aseal says </a:t>
            </a:r>
            <a:r>
              <a:rPr lang="en-US" altLang="en-US" sz="2400" dirty="0" smtClean="0"/>
              <a:t>he </a:t>
            </a:r>
            <a:r>
              <a:rPr lang="en-US" altLang="en-US" sz="2400" dirty="0" smtClean="0"/>
              <a:t>was harassed </a:t>
            </a:r>
            <a:r>
              <a:rPr lang="en-US" altLang="en-US" sz="2400" dirty="0" smtClean="0"/>
              <a:t>during </a:t>
            </a:r>
            <a:r>
              <a:rPr lang="en-US" altLang="en-US" sz="2400" dirty="0" smtClean="0"/>
              <a:t>a game </a:t>
            </a:r>
            <a:r>
              <a:rPr lang="en-US" altLang="en-US" sz="2400" dirty="0"/>
              <a:t>when someone </a:t>
            </a:r>
            <a:r>
              <a:rPr lang="en-US" altLang="en-US" sz="2400" dirty="0" smtClean="0"/>
              <a:t>he didn’t know said mean things about him. </a:t>
            </a:r>
          </a:p>
          <a:p>
            <a:pPr eaLnBrk="1" hangingPunct="1">
              <a:spcBef>
                <a:spcPts val="1800"/>
              </a:spcBef>
            </a:pPr>
            <a:r>
              <a:rPr lang="en-US" altLang="en-US" sz="2400" dirty="0" smtClean="0"/>
              <a:t>Online flirting can sometimes be a less obvious form of harassment (when </a:t>
            </a:r>
            <a:r>
              <a:rPr lang="en-US" altLang="en-US" sz="2400" dirty="0" smtClean="0"/>
              <a:t>the flirting is unwanted</a:t>
            </a:r>
            <a:r>
              <a:rPr lang="en-US" altLang="en-US" sz="2400" dirty="0" smtClean="0"/>
              <a:t>). </a:t>
            </a:r>
          </a:p>
          <a:p>
            <a:pPr eaLnBrk="1" hangingPunct="1">
              <a:spcBef>
                <a:spcPts val="1800"/>
              </a:spcBef>
            </a:pPr>
            <a:r>
              <a:rPr lang="en-US" altLang="en-US" sz="2400" i="1" dirty="0" smtClean="0"/>
              <a:t>Remember – Many </a:t>
            </a:r>
            <a:r>
              <a:rPr lang="en-US" altLang="en-US" sz="2400" i="1" dirty="0" smtClean="0"/>
              <a:t>online networking sites have age </a:t>
            </a:r>
            <a:r>
              <a:rPr lang="en-US" altLang="en-US" sz="2400" i="1" dirty="0" smtClean="0"/>
              <a:t>restrictions! </a:t>
            </a:r>
            <a:endParaRPr lang="en-US" altLang="en-US" sz="2400" i="1" dirty="0" smtClean="0"/>
          </a:p>
        </p:txBody>
      </p:sp>
    </p:spTree>
    <p:extLst>
      <p:ext uri="{BB962C8B-B14F-4D97-AF65-F5344CB8AC3E}">
        <p14:creationId xmlns:p14="http://schemas.microsoft.com/office/powerpoint/2010/main" val="221862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2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2"/>
          <p:cNvSpPr>
            <a:spLocks noGrp="1" noChangeArrowheads="1"/>
          </p:cNvSpPr>
          <p:nvPr>
            <p:ph type="title"/>
          </p:nvPr>
        </p:nvSpPr>
        <p:spPr>
          <a:xfrm>
            <a:off x="762000" y="762000"/>
            <a:ext cx="7924800" cy="1219200"/>
          </a:xfrm>
        </p:spPr>
        <p:txBody>
          <a:bodyPr/>
          <a:lstStyle/>
          <a:p>
            <a:pPr algn="ctr" eaLnBrk="1" hangingPunct="1"/>
            <a:r>
              <a:rPr lang="en-US" altLang="en-US" sz="4800" dirty="0" smtClean="0">
                <a:solidFill>
                  <a:schemeClr val="tx1"/>
                </a:solidFill>
              </a:rPr>
              <a:t>How Would You…</a:t>
            </a:r>
            <a:endParaRPr lang="en-US" altLang="en-US" sz="4800" dirty="0" smtClean="0">
              <a:solidFill>
                <a:schemeClr val="tx1"/>
              </a:solidFill>
            </a:endParaRPr>
          </a:p>
        </p:txBody>
      </p:sp>
      <p:sp>
        <p:nvSpPr>
          <p:cNvPr id="5123" name="Rectangle 3"/>
          <p:cNvSpPr>
            <a:spLocks noGrp="1" noChangeArrowheads="1"/>
          </p:cNvSpPr>
          <p:nvPr>
            <p:ph type="body" idx="1"/>
          </p:nvPr>
        </p:nvSpPr>
        <p:spPr>
          <a:xfrm>
            <a:off x="762001" y="2438400"/>
            <a:ext cx="7924800" cy="3648075"/>
          </a:xfrm>
        </p:spPr>
        <p:txBody>
          <a:bodyPr/>
          <a:lstStyle/>
          <a:p>
            <a:pPr eaLnBrk="1" hangingPunct="1">
              <a:spcBef>
                <a:spcPts val="1800"/>
              </a:spcBef>
            </a:pPr>
            <a:r>
              <a:rPr lang="en-US" altLang="en-US" sz="2200" dirty="0" smtClean="0"/>
              <a:t>How </a:t>
            </a:r>
            <a:r>
              <a:rPr lang="en-US" altLang="en-US" sz="2200" dirty="0" smtClean="0"/>
              <a:t>would you handle someone walking up to you on the street and making crude or sexual comments? </a:t>
            </a:r>
          </a:p>
          <a:p>
            <a:pPr eaLnBrk="1" hangingPunct="1">
              <a:spcBef>
                <a:spcPts val="1800"/>
              </a:spcBef>
            </a:pPr>
            <a:r>
              <a:rPr lang="en-US" altLang="en-US" sz="2200" dirty="0" smtClean="0"/>
              <a:t>How would you handle someone trying to flirt with you on the street? </a:t>
            </a:r>
          </a:p>
          <a:p>
            <a:pPr marL="0" indent="0" algn="ctr" eaLnBrk="1" hangingPunct="1">
              <a:spcBef>
                <a:spcPts val="1800"/>
              </a:spcBef>
              <a:buNone/>
            </a:pPr>
            <a:r>
              <a:rPr lang="en-US" altLang="en-US" sz="2200" b="1" dirty="0" smtClean="0">
                <a:solidFill>
                  <a:srgbClr val="002060"/>
                </a:solidFill>
              </a:rPr>
              <a:t>The same kinds of situations can happen online. Sometimes it’s obvious that what a person is saying online is wrong or even harmful. Other times people may flirt online and warning signs are not always so obvious. </a:t>
            </a:r>
          </a:p>
        </p:txBody>
      </p:sp>
    </p:spTree>
    <p:extLst>
      <p:ext uri="{BB962C8B-B14F-4D97-AF65-F5344CB8AC3E}">
        <p14:creationId xmlns:p14="http://schemas.microsoft.com/office/powerpoint/2010/main" val="1670388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2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apsules">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Capsul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Capsules</Template>
  <TotalTime>2352</TotalTime>
  <Words>925</Words>
  <Application>Microsoft Office PowerPoint</Application>
  <PresentationFormat>On-screen Show (4:3)</PresentationFormat>
  <Paragraphs>64</Paragraphs>
  <Slides>15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Times New Roman</vt:lpstr>
      <vt:lpstr>Wingdings</vt:lpstr>
      <vt:lpstr>Capsules</vt:lpstr>
      <vt:lpstr>Rights, Respect, Responsibility (Grade 6)</vt:lpstr>
      <vt:lpstr>Reminders</vt:lpstr>
      <vt:lpstr>Introduction</vt:lpstr>
      <vt:lpstr>Introduction</vt:lpstr>
      <vt:lpstr>Class Activity:  “Take Three”</vt:lpstr>
      <vt:lpstr>Class Discussion:  “Take Three”</vt:lpstr>
      <vt:lpstr>Class Discussion:  “Take Three”</vt:lpstr>
      <vt:lpstr>Internet Safety</vt:lpstr>
      <vt:lpstr>How Would You…</vt:lpstr>
      <vt:lpstr>Flirting Can Be Risky</vt:lpstr>
      <vt:lpstr>Flirting Can Be Risky</vt:lpstr>
      <vt:lpstr>Class Activity:  “Internet Traffic Light”</vt:lpstr>
      <vt:lpstr>Class Activity:  “Internet Traffic Light”</vt:lpstr>
      <vt:lpstr>Class Discussion:  “Internet Traffic Light”</vt:lpstr>
      <vt:lpstr>Homework</vt:lpstr>
    </vt:vector>
  </TitlesOfParts>
  <Company>SDCS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Family Life Education</dc:title>
  <dc:creator>123865</dc:creator>
  <cp:lastModifiedBy>Miller Rachel</cp:lastModifiedBy>
  <cp:revision>223</cp:revision>
  <dcterms:created xsi:type="dcterms:W3CDTF">2007-06-29T16:58:08Z</dcterms:created>
  <dcterms:modified xsi:type="dcterms:W3CDTF">2018-08-24T22:31:28Z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