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902" r:id="rId2"/>
  </p:sldMasterIdLst>
  <p:notesMasterIdLst>
    <p:notesMasterId r:id="rId15"/>
  </p:notesMasterIdLst>
  <p:sldIdLst>
    <p:sldId id="256" r:id="rId3"/>
    <p:sldId id="345" r:id="rId4"/>
    <p:sldId id="346" r:id="rId5"/>
    <p:sldId id="262" r:id="rId6"/>
    <p:sldId id="312" r:id="rId7"/>
    <p:sldId id="349" r:id="rId8"/>
    <p:sldId id="347" r:id="rId9"/>
    <p:sldId id="350" r:id="rId10"/>
    <p:sldId id="330" r:id="rId11"/>
    <p:sldId id="348" r:id="rId12"/>
    <p:sldId id="342" r:id="rId13"/>
    <p:sldId id="33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40" autoAdjust="0"/>
  </p:normalViewPr>
  <p:slideViewPr>
    <p:cSldViewPr>
      <p:cViewPr varScale="1">
        <p:scale>
          <a:sx n="83" d="100"/>
          <a:sy n="83" d="100"/>
        </p:scale>
        <p:origin x="18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D8E51C-F8A4-4339-A0D4-20C11F8932E8}" type="datetimeFigureOut">
              <a:rPr lang="en-US"/>
              <a:pPr>
                <a:defRPr/>
              </a:pPr>
              <a:t>8/21/2018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63677F-0FE0-49C7-8BAF-3AB461E0F4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8586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establish</a:t>
            </a:r>
            <a:r>
              <a:rPr lang="en-US" baseline="0" dirty="0" smtClean="0"/>
              <a:t> ground rules before you begin instruction. A poster chart (physical) might be best so it is clearly posted and students can see it and refer back to it throughout the series of lessons.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677F-0FE0-49C7-8BAF-3AB461E0F439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58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Give students </a:t>
            </a:r>
            <a:r>
              <a:rPr lang="en-US" altLang="en-US" baseline="0" dirty="0" smtClean="0"/>
              <a:t>scratch paper or notecards at the beginning of each period so they can write down questions as they go. </a:t>
            </a: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C1E036-AA38-4250-83D9-E2B11B253AE5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328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677F-0FE0-49C7-8BAF-3AB461E0F43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158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dirty="0"/>
            </a:p>
          </p:txBody>
        </p:sp>
      </p:grpSp>
      <p:sp>
        <p:nvSpPr>
          <p:cNvPr id="778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78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8C79039-A9DF-475C-86AE-C890E0659BA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83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79493-B4A8-495A-BCB7-95040B576C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145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282D7-8D55-4A94-9E6A-63FBBCC9CD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39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ECE96-C552-4B45-8BBF-EE2EEAB9EB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7492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3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6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7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62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41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81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A9DCD-22E3-4C64-B3FE-5A00981931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820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43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83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68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2538-7C0F-4169-A49C-068CA47A54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368B-1418-4D72-8AE4-05F508E4C3D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1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5227E-EAA7-4283-AEA2-C0A7EFEEB7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604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BC613-AD2B-41E6-B08E-9CB08457CD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910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F243C-5778-4792-AF54-9AE78EADCE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260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20199-3C7B-4C5A-BB03-3FACEC7F02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44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510D7-E55F-4EFE-941E-23C2378BA1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78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0E8B-A036-49FF-99C7-CF050C9E6E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3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DE238-6AD8-4433-8F79-1EBC961F85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959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4510EF85-4421-4A9C-A435-D79971B68E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A82538-7C0F-4169-A49C-068CA47A541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8/21/2018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C3F368B-1418-4D72-8AE4-05F508E4C3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186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2362200"/>
            <a:ext cx="4495800" cy="25146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Gender Roles, Gender Expectations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57800" y="5592763"/>
            <a:ext cx="2743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57800" y="5446713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0" y="5446713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 rot="10800000" flipV="1">
            <a:off x="5448300" y="5446713"/>
            <a:ext cx="27432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/>
              <a:t>Lesson </a:t>
            </a:r>
            <a:r>
              <a:rPr lang="en-US" altLang="en-US" sz="3600" b="1" dirty="0" smtClean="0"/>
              <a:t>1</a:t>
            </a:r>
            <a:endParaRPr lang="en-US" altLang="en-US" sz="3600" b="1" dirty="0"/>
          </a:p>
        </p:txBody>
      </p:sp>
      <p:sp>
        <p:nvSpPr>
          <p:cNvPr id="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 sz="4000" i="1" dirty="0" smtClean="0"/>
              <a:t>Rights, Respect, Responsibility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2800" dirty="0" smtClean="0"/>
              <a:t>(Grade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1237578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362200"/>
            <a:ext cx="8113713" cy="372427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2000" dirty="0" smtClean="0"/>
              <a:t>Is it ok if a girl does something on the boys’ list, or a boy does something on the girls’ list?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000" dirty="0" smtClean="0"/>
              <a:t>Sometimes someone feels like they’re a boy on the inside but everyone perceives them to be a girl, or someone feels like they’re a girl on the inside but everyone perceives them to be a boy. Or maybe they don’t feel like either, or feel like a little of both.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000" dirty="0" smtClean="0"/>
              <a:t>This is called transgender, nonbinary, gender expansive, or gender nonconforming. (We’ll talk more about this later)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000" dirty="0" smtClean="0"/>
              <a:t>How might someone transgender or nonbinary feel about these lists? Why do you think this is?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470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12954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Class Activity: </a:t>
            </a:r>
            <a:b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“If I Were a..”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438400"/>
            <a:ext cx="7580313" cy="3648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On a piece of paper, write the following:</a:t>
            </a:r>
          </a:p>
          <a:p>
            <a:pPr marL="0" indent="0" eaLnBrk="1" hangingPunct="1">
              <a:buNone/>
            </a:pPr>
            <a:endParaRPr lang="en-US" altLang="en-US" sz="2000" dirty="0"/>
          </a:p>
          <a:p>
            <a:pPr marL="0" indent="0" algn="ctr" eaLnBrk="1" hangingPunct="1">
              <a:buNone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“If I were a </a:t>
            </a:r>
            <a:r>
              <a:rPr lang="en-US" altLang="en-US" b="1" u="sng" dirty="0" smtClean="0">
                <a:solidFill>
                  <a:schemeClr val="accent2">
                    <a:lumMod val="75000"/>
                  </a:schemeClr>
                </a:solidFill>
              </a:rPr>
              <a:t>(different gender),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 one thing I’d do that I can’t do now is…”</a:t>
            </a:r>
          </a:p>
          <a:p>
            <a:pPr marL="0" indent="0" eaLnBrk="1" hangingPunct="1">
              <a:buNone/>
            </a:pPr>
            <a:endParaRPr lang="en-US" altLang="en-US" sz="2000" b="1" dirty="0">
              <a:solidFill>
                <a:srgbClr val="00B050"/>
              </a:solidFill>
            </a:endParaRPr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000" dirty="0" smtClean="0"/>
              <a:t>Fill in the name of a gender you are not right now. </a:t>
            </a:r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000" dirty="0" smtClean="0"/>
              <a:t>Write 3 things you perceive you’d be able to do if you were a different gender.</a:t>
            </a:r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000" dirty="0" smtClean="0"/>
              <a:t>Does anyone want to volunteer to share what you wrote?   </a:t>
            </a:r>
          </a:p>
        </p:txBody>
      </p:sp>
    </p:spTree>
    <p:extLst>
      <p:ext uri="{BB962C8B-B14F-4D97-AF65-F5344CB8AC3E}">
        <p14:creationId xmlns:p14="http://schemas.microsoft.com/office/powerpoint/2010/main" val="20340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19999" cy="1237578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Homework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1" y="2438400"/>
            <a:ext cx="7848599" cy="3648075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200" dirty="0" smtClean="0"/>
              <a:t>Tonight you are going to go home and do a mini scavenger hunt to find at least one thing that fulfills a stereotype for a particular gender and one that breaks a stereotype for a particular gender. </a:t>
            </a:r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200" dirty="0" smtClean="0"/>
              <a:t>You can use technology if you wish—for example, taking a picture using your phone or a tablet. </a:t>
            </a:r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200" dirty="0" smtClean="0"/>
              <a:t>If you only have one gender represented in your homes, you can provide an example from TV, books, or something you’ve seen online. 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027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chemeClr val="tx1"/>
                </a:solidFill>
              </a:rPr>
              <a:t>Ground Rules</a:t>
            </a:r>
            <a:r>
              <a:rPr lang="en-US" altLang="en-US" dirty="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37242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What are some guidelines we want in order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to maintain a safe classroom environment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during this instruction? 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en-US" sz="2600" dirty="0" smtClean="0"/>
              <a:t>In addition to our list, remember: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Please share the </a:t>
            </a:r>
            <a:r>
              <a:rPr lang="en-US" altLang="en-US" sz="2600" b="1" i="1" dirty="0" smtClean="0"/>
              <a:t>information</a:t>
            </a:r>
            <a:r>
              <a:rPr lang="en-US" altLang="en-US" sz="2600" dirty="0" smtClean="0"/>
              <a:t> from class.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Do NOT share anything </a:t>
            </a:r>
            <a:r>
              <a:rPr lang="en-US" altLang="en-US" sz="2600" b="1" i="1" dirty="0" smtClean="0"/>
              <a:t>personal</a:t>
            </a:r>
            <a:r>
              <a:rPr lang="en-US" altLang="en-US" sz="2600" dirty="0" smtClean="0"/>
              <a:t>, such as someone’s questions, etc. </a:t>
            </a:r>
          </a:p>
        </p:txBody>
      </p:sp>
    </p:spTree>
    <p:extLst>
      <p:ext uri="{BB962C8B-B14F-4D97-AF65-F5344CB8AC3E}">
        <p14:creationId xmlns:p14="http://schemas.microsoft.com/office/powerpoint/2010/main" val="30144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Anonymous Question Box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Write down questions during the lessons.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Use appropriate terms whenever possible. 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Do not write your name on it, unless you’d like to discuss the question privately. 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Place questions in question box at the end of class. 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600" dirty="0" smtClean="0"/>
              <a:t>Your questions will be answered when we cover the related topic.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95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Introduction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2362200"/>
            <a:ext cx="7696200" cy="349567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2400" dirty="0" smtClean="0"/>
              <a:t>When a baby is born, what is the first question we ask?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400" dirty="0" smtClean="0"/>
              <a:t>And to answer that question, where do we look—at the baby’s nose?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400" dirty="0" smtClean="0"/>
              <a:t>We look at their genitals. If we see a penis, people will say, “It’s a boy!” and if we see a vulva, people will say, “It’s a girl!” 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400" dirty="0" smtClean="0"/>
              <a:t>That moment will probably determine how the people in that baby’s life will interact with them. </a:t>
            </a:r>
          </a:p>
          <a:p>
            <a:pPr marL="0" indent="0" eaLnBrk="1" hangingPunct="1">
              <a:buNone/>
            </a:pPr>
            <a:endParaRPr lang="en-US" altLang="en-US" sz="3200" dirty="0" smtClean="0"/>
          </a:p>
          <a:p>
            <a:pPr marL="0" indent="0" eaLnBrk="1" hangingPunct="1">
              <a:buNone/>
            </a:pPr>
            <a:endParaRPr lang="en-US" altLang="en-US" sz="3200" i="1" dirty="0" smtClean="0"/>
          </a:p>
          <a:p>
            <a:pPr marL="0" indent="0" eaLnBrk="1" hangingPunct="1">
              <a:buNone/>
            </a:pPr>
            <a:r>
              <a:rPr lang="en-US" alt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1237578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Discussion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286000"/>
            <a:ext cx="8113713" cy="38004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Imagine for a moment that an alien landed from outer space who’s doing some research on different creatures on our planet. 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One of these creatures the aliens are researching is called “Boys.” 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b="1" dirty="0" smtClean="0"/>
              <a:t>How would we describe to someone,    who’s never encountered a boy           before, </a:t>
            </a:r>
            <a:r>
              <a:rPr lang="en-US" altLang="en-US" b="1" i="1" dirty="0" smtClean="0"/>
              <a:t>what boys are like</a:t>
            </a:r>
            <a:r>
              <a:rPr lang="en-US" altLang="en-US" b="1" dirty="0" smtClean="0"/>
              <a:t>? 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3491" y="5257800"/>
            <a:ext cx="115701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Research from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Outer Space Creature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2" y="1828799"/>
            <a:ext cx="3868340" cy="676275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Boys are…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Etc.…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1237578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Discussion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514600"/>
            <a:ext cx="8113713" cy="35718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alien appreciates all the data you’ve just shared. It just needs a bit more data before it can go back home.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The alien would also like to be able to describe what a “Girl” is like.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b="1" dirty="0" smtClean="0"/>
              <a:t>How would we describe to someone,    who’s never encountered a girl            before, </a:t>
            </a:r>
            <a:r>
              <a:rPr lang="en-US" altLang="en-US" b="1" i="1" dirty="0" smtClean="0"/>
              <a:t>what girls are like</a:t>
            </a:r>
            <a:r>
              <a:rPr lang="en-US" altLang="en-US" b="1" dirty="0" smtClean="0"/>
              <a:t>? 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3491" y="5334000"/>
            <a:ext cx="115701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7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Research from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Outer Space Creature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2" y="1828799"/>
            <a:ext cx="3868340" cy="676275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Boys are…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Etc.…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828799"/>
            <a:ext cx="3887391" cy="676276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Girls are…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Etc.…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1237578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438400"/>
            <a:ext cx="7732713" cy="364807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2600" dirty="0" smtClean="0"/>
              <a:t>Let’s look at the two lists we created. What do you notice about them?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600" dirty="0" smtClean="0"/>
              <a:t>Are there things on this list that are stereotypes? That apply to some, but not all, boys or girls?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600" dirty="0" smtClean="0"/>
              <a:t>Are there things on this list that only apply to girls? 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2600" dirty="0" smtClean="0"/>
              <a:t>Are there things on this list that only apply to boys?</a:t>
            </a:r>
          </a:p>
        </p:txBody>
      </p:sp>
    </p:spTree>
    <p:extLst>
      <p:ext uri="{BB962C8B-B14F-4D97-AF65-F5344CB8AC3E}">
        <p14:creationId xmlns:p14="http://schemas.microsoft.com/office/powerpoint/2010/main" val="401748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3418</TotalTime>
  <Words>757</Words>
  <Application>Microsoft Office PowerPoint</Application>
  <PresentationFormat>On-screen Show (4:3)</PresentationFormat>
  <Paragraphs>76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Capsules</vt:lpstr>
      <vt:lpstr>Office Theme</vt:lpstr>
      <vt:lpstr>Rights, Respect, Responsibility (Grade 6)</vt:lpstr>
      <vt:lpstr>Ground Rules </vt:lpstr>
      <vt:lpstr>Anonymous Question Box</vt:lpstr>
      <vt:lpstr>Introduction</vt:lpstr>
      <vt:lpstr>Discussion</vt:lpstr>
      <vt:lpstr>Research from Outer Space Creature</vt:lpstr>
      <vt:lpstr>Discussion</vt:lpstr>
      <vt:lpstr>Research from Outer Space Creature</vt:lpstr>
      <vt:lpstr>Discussion</vt:lpstr>
      <vt:lpstr>Discussion</vt:lpstr>
      <vt:lpstr>Class Activity:  “If I Were a..” </vt:lpstr>
      <vt:lpstr>Homework</vt:lpstr>
    </vt:vector>
  </TitlesOfParts>
  <Company>SDCS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Life Education</dc:title>
  <dc:creator>123865</dc:creator>
  <cp:lastModifiedBy>Miller Rachel</cp:lastModifiedBy>
  <cp:revision>217</cp:revision>
  <dcterms:created xsi:type="dcterms:W3CDTF">2007-06-29T16:58:08Z</dcterms:created>
  <dcterms:modified xsi:type="dcterms:W3CDTF">2018-08-21T17:34:32Z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