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71" r:id="rId1"/>
  </p:sldMasterIdLst>
  <p:notesMasterIdLst>
    <p:notesMasterId r:id="rId15"/>
  </p:notesMasterIdLst>
  <p:handoutMasterIdLst>
    <p:handoutMasterId r:id="rId16"/>
  </p:handoutMasterIdLst>
  <p:sldIdLst>
    <p:sldId id="312" r:id="rId2"/>
    <p:sldId id="321" r:id="rId3"/>
    <p:sldId id="323" r:id="rId4"/>
    <p:sldId id="358" r:id="rId5"/>
    <p:sldId id="328" r:id="rId6"/>
    <p:sldId id="329" r:id="rId7"/>
    <p:sldId id="365" r:id="rId8"/>
    <p:sldId id="363" r:id="rId9"/>
    <p:sldId id="308" r:id="rId10"/>
    <p:sldId id="309" r:id="rId11"/>
    <p:sldId id="310" r:id="rId12"/>
    <p:sldId id="367" r:id="rId13"/>
    <p:sldId id="366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-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-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-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-96" charset="-128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86201" autoAdjust="0"/>
  </p:normalViewPr>
  <p:slideViewPr>
    <p:cSldViewPr>
      <p:cViewPr varScale="1">
        <p:scale>
          <a:sx n="74" d="100"/>
          <a:sy n="74" d="100"/>
        </p:scale>
        <p:origin x="-11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60"/>
    </p:cViewPr>
  </p:sorterViewPr>
  <p:notesViewPr>
    <p:cSldViewPr>
      <p:cViewPr varScale="1">
        <p:scale>
          <a:sx n="79" d="100"/>
          <a:sy n="79" d="100"/>
        </p:scale>
        <p:origin x="-196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202059-91FD-42A3-8313-1A6795805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17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3258C730-76EC-4ED3-9442-ABE002445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70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B00FC-668A-4FD1-8333-654F3F744C68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0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0A16CC-E105-421C-95D4-0D0083858712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334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68DEC-0DD5-4289-8E78-7DF6AB358A16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47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2CD917-F5A8-461C-8C37-8AE33DA8324E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6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3649D-44A2-402E-9811-C939231F4F6F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410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8C730-76EC-4ED3-9442-ABE0024450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7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7A638-A502-47DD-983B-61FB8C5E6312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5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416CB-4FF7-44A7-B1FE-55327417A634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92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8B72B-75D7-4A91-8408-C644845488B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41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68500" y="228600"/>
            <a:ext cx="3149600" cy="23622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2743200"/>
            <a:ext cx="5140325" cy="61722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1300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A9F2C5-86FB-4E71-92BB-E6E0E28C24E5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03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1A84A-502B-4FB6-84D0-2AE1EF2D80E2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54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D6008F2-F609-4A34-9BFC-A89F9CC6B1F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3822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D6008F2-F609-4A34-9BFC-A89F9CC6B1F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306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D6008F2-F609-4A34-9BFC-A89F9CC6B1F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94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6008F2-F609-4A34-9BFC-A89F9CC6B1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2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D6008F2-F609-4A34-9BFC-A89F9CC6B1F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1768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D6008F2-F609-4A34-9BFC-A89F9CC6B1F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0671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D6008F2-F609-4A34-9BFC-A89F9CC6B1F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8790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D6008F2-F609-4A34-9BFC-A89F9CC6B1F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9392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D6008F2-F609-4A34-9BFC-A89F9CC6B1F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901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D6008F2-F609-4A34-9BFC-A89F9CC6B1F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62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D6008F2-F609-4A34-9BFC-A89F9CC6B1F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0296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D6008F2-F609-4A34-9BFC-A89F9CC6B1F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914401"/>
            <a:ext cx="8077200" cy="268605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sz="4400" b="1" dirty="0">
                <a:solidFill>
                  <a:srgbClr val="0070C0"/>
                </a:solidFill>
                <a:latin typeface="Arial"/>
              </a:rPr>
              <a:t>Advocating for </a:t>
            </a:r>
            <a:r>
              <a:rPr lang="en-US" sz="4400" b="1" dirty="0" smtClean="0">
                <a:solidFill>
                  <a:srgbClr val="0070C0"/>
                </a:solidFill>
                <a:latin typeface="Arial"/>
              </a:rPr>
              <a:t/>
            </a:r>
            <a:br>
              <a:rPr lang="en-US" sz="4400" b="1" dirty="0" smtClean="0">
                <a:solidFill>
                  <a:srgbClr val="0070C0"/>
                </a:solidFill>
                <a:latin typeface="Arial"/>
              </a:rPr>
            </a:br>
            <a:r>
              <a:rPr lang="en-US" sz="4400" b="1" smtClean="0">
                <a:solidFill>
                  <a:srgbClr val="0070C0"/>
                </a:solidFill>
                <a:latin typeface="Arial"/>
              </a:rPr>
              <a:t>Change at </a:t>
            </a:r>
            <a:r>
              <a:rPr lang="en-US" sz="4400" b="1" dirty="0">
                <a:solidFill>
                  <a:srgbClr val="0070C0"/>
                </a:solidFill>
                <a:latin typeface="Arial"/>
              </a:rPr>
              <a:t>School</a:t>
            </a: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(based on a presentation </a:t>
            </a:r>
            <a:r>
              <a:rPr lang="en-US" sz="1800" b="1" dirty="0">
                <a:solidFill>
                  <a:srgbClr val="0070C0"/>
                </a:solidFill>
              </a:rPr>
              <a:t>by </a:t>
            </a:r>
            <a:r>
              <a:rPr lang="en-US" sz="1800" b="1" dirty="0" smtClean="0">
                <a:solidFill>
                  <a:srgbClr val="0070C0"/>
                </a:solidFill>
              </a:rPr>
              <a:t>Diana Thu-Thao Rhodes, Director </a:t>
            </a:r>
            <a:r>
              <a:rPr lang="en-US" sz="1800" b="1" dirty="0">
                <a:solidFill>
                  <a:srgbClr val="0070C0"/>
                </a:solidFill>
              </a:rPr>
              <a:t>of Public </a:t>
            </a:r>
            <a:r>
              <a:rPr lang="en-US" sz="1800" b="1" dirty="0" smtClean="0">
                <a:solidFill>
                  <a:srgbClr val="0070C0"/>
                </a:solidFill>
              </a:rPr>
              <a:t>Policy, Advocates for Youth</a:t>
            </a:r>
            <a:endParaRPr lang="en-US" sz="18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AFY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86" y="5943600"/>
            <a:ext cx="1532514" cy="65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 should you do if the Principal…</a:t>
            </a:r>
            <a:endParaRPr lang="en-US" b="1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 marL="447675" indent="-382588" eaLnBrk="1" hangingPunct="1">
              <a:buFont typeface="Wingdings" pitchFamily="2" charset="2"/>
              <a:buNone/>
            </a:pPr>
            <a:r>
              <a:rPr lang="en-US" sz="2800" b="1" dirty="0" smtClean="0">
                <a:latin typeface="Calibri" pitchFamily="34" charset="0"/>
              </a:rPr>
              <a:t>Disagrees with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your position?</a:t>
            </a:r>
          </a:p>
          <a:p>
            <a:pPr marL="822325" lvl="1" eaLnBrk="1" hangingPunct="1">
              <a:spcBef>
                <a:spcPts val="1872"/>
              </a:spcBef>
            </a:pPr>
            <a:r>
              <a:rPr lang="en-US" b="1" dirty="0" smtClean="0">
                <a:latin typeface="Calibri" pitchFamily="34" charset="0"/>
              </a:rPr>
              <a:t>Determine the reasoning for their opposition (concern about parents’ reactions, the proposed change would cost money that wasn’t budgeted, personal/political values, the school board, etc.)</a:t>
            </a:r>
          </a:p>
          <a:p>
            <a:pPr marL="822325" lvl="1" eaLnBrk="1" hangingPunct="1">
              <a:spcBef>
                <a:spcPts val="1872"/>
              </a:spcBef>
            </a:pPr>
            <a:r>
              <a:rPr lang="en-US" b="1" dirty="0" smtClean="0">
                <a:latin typeface="Calibri" pitchFamily="34" charset="0"/>
              </a:rPr>
              <a:t>Remain calm, do not become angry</a:t>
            </a:r>
          </a:p>
          <a:p>
            <a:pPr marL="822325" lvl="1" eaLnBrk="1" hangingPunct="1">
              <a:spcBef>
                <a:spcPts val="1872"/>
              </a:spcBef>
            </a:pPr>
            <a:r>
              <a:rPr lang="en-US" b="1" dirty="0" smtClean="0">
                <a:latin typeface="Calibri" pitchFamily="34" charset="0"/>
              </a:rPr>
              <a:t>Thank the Principal for meeting with you</a:t>
            </a:r>
          </a:p>
          <a:p>
            <a:pPr marL="822325" lvl="1" eaLnBrk="1" hangingPunct="1"/>
            <a:endParaRPr lang="en-US" dirty="0" smtClean="0">
              <a:latin typeface="Footlight MT Light" pitchFamily="18" charset="0"/>
            </a:endParaRPr>
          </a:p>
          <a:p>
            <a:pPr marL="822325" lvl="1" eaLnBrk="1" hangingPunct="1"/>
            <a:endParaRPr lang="en-US" dirty="0" smtClean="0"/>
          </a:p>
          <a:p>
            <a:pPr marL="447675" indent="-382588"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5" name="Picture 4" descr="AFY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86" y="5943600"/>
            <a:ext cx="1532514" cy="65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 should you do if the Principal…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marL="447675" indent="-382588" eaLnBrk="1" hangingPunct="1">
              <a:buFont typeface="Wingdings" pitchFamily="2" charset="2"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Is indecisive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822325" lvl="1" eaLnBrk="1" hangingPunct="1">
              <a:spcBef>
                <a:spcPts val="1872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Present your case clearly</a:t>
            </a:r>
          </a:p>
          <a:p>
            <a:pPr marL="822325" lvl="1" eaLnBrk="1" hangingPunct="1">
              <a:spcBef>
                <a:spcPts val="1872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Ask about the Principal’s own viewpoint</a:t>
            </a:r>
          </a:p>
          <a:p>
            <a:pPr marL="822325" lvl="1" eaLnBrk="1" hangingPunct="1">
              <a:spcBef>
                <a:spcPts val="1872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Ask about specific questions the Principal has and/or who they’d like to hear from to get more information about the issue</a:t>
            </a:r>
          </a:p>
          <a:p>
            <a:pPr marL="822325" lvl="1" eaLnBrk="1" hangingPunct="1">
              <a:spcBef>
                <a:spcPts val="1872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Keep in touch</a:t>
            </a:r>
          </a:p>
        </p:txBody>
      </p:sp>
      <p:pic>
        <p:nvPicPr>
          <p:cNvPr id="5" name="Picture 4" descr="AFY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86" y="5943600"/>
            <a:ext cx="1532514" cy="65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400" b="1" dirty="0" smtClean="0">
                <a:latin typeface="Arial"/>
              </a:rPr>
              <a:t>Homework</a:t>
            </a:r>
            <a:endParaRPr lang="en-US" sz="4400" b="1" dirty="0"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r>
              <a:rPr lang="en-US" sz="2000" b="1" dirty="0" smtClean="0"/>
              <a:t>Info on the impact of GSAs on all students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Info on school safety issues for LGBTQ students</a:t>
            </a:r>
          </a:p>
          <a:p>
            <a:endParaRPr lang="en-US" sz="2000" b="1" dirty="0"/>
          </a:p>
          <a:p>
            <a:r>
              <a:rPr lang="en-US" sz="2000" b="1" dirty="0" smtClean="0"/>
              <a:t>Examples of schools that have made positive changes in their schools and the impact of doing that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r>
              <a:rPr lang="en-US" sz="2000" b="1" dirty="0" smtClean="0"/>
              <a:t>Stories of opposition to making this type of change that was then overcome, and how</a:t>
            </a:r>
          </a:p>
          <a:p>
            <a:endParaRPr lang="en-US" sz="2000" b="1" dirty="0"/>
          </a:p>
          <a:p>
            <a:r>
              <a:rPr lang="en-US" sz="2000" b="1" dirty="0" smtClean="0"/>
              <a:t>List of 3 to 5 organizations that support schools in making these changes</a:t>
            </a:r>
          </a:p>
          <a:p>
            <a:endParaRPr lang="en-US" sz="2000" b="1" dirty="0"/>
          </a:p>
          <a:p>
            <a:r>
              <a:rPr lang="en-US" sz="2000" b="1" dirty="0" smtClean="0"/>
              <a:t>Fact sheets about this issue</a:t>
            </a:r>
            <a:endParaRPr lang="en-US" sz="2000" b="1" dirty="0"/>
          </a:p>
        </p:txBody>
      </p:sp>
      <p:pic>
        <p:nvPicPr>
          <p:cNvPr id="6" name="Picture 5" descr="AFY_LOGO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86" y="5943600"/>
            <a:ext cx="1532514" cy="65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326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/>
              </a:rPr>
              <a:t>Websites That Can Help </a:t>
            </a:r>
            <a:br>
              <a:rPr lang="en-US" b="1" dirty="0" smtClean="0">
                <a:latin typeface="Arial"/>
              </a:rPr>
            </a:br>
            <a:r>
              <a:rPr lang="en-US" sz="2800" b="1" dirty="0" smtClean="0">
                <a:latin typeface="Arial"/>
              </a:rPr>
              <a:t>(the rest you’ll have to Google </a:t>
            </a:r>
            <a:r>
              <a:rPr lang="en-US" sz="2800" b="1" dirty="0" smtClean="0">
                <a:latin typeface="Arial"/>
                <a:sym typeface="Wingdings" panose="05000000000000000000" pitchFamily="2" charset="2"/>
              </a:rPr>
              <a:t> )</a:t>
            </a:r>
            <a:endParaRPr lang="en-US" sz="2800" b="1" dirty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920"/>
              </a:spcBef>
            </a:pPr>
            <a:r>
              <a:rPr lang="en-US" sz="3000" dirty="0"/>
              <a:t>http</a:t>
            </a:r>
            <a:r>
              <a:rPr lang="en-US" sz="3000" dirty="0" smtClean="0"/>
              <a:t>://www.glsen.org</a:t>
            </a:r>
          </a:p>
          <a:p>
            <a:pPr>
              <a:spcBef>
                <a:spcPts val="1920"/>
              </a:spcBef>
            </a:pPr>
            <a:r>
              <a:rPr lang="en-US" sz="3000" dirty="0"/>
              <a:t>http</a:t>
            </a:r>
            <a:r>
              <a:rPr lang="en-US" sz="3000" dirty="0" smtClean="0"/>
              <a:t>://www.safeschoolscoalition.org</a:t>
            </a:r>
          </a:p>
          <a:p>
            <a:pPr>
              <a:spcBef>
                <a:spcPts val="1920"/>
              </a:spcBef>
            </a:pPr>
            <a:r>
              <a:rPr lang="en-US" sz="3000" dirty="0"/>
              <a:t>http://</a:t>
            </a:r>
            <a:r>
              <a:rPr lang="en-US" sz="3000" dirty="0" smtClean="0"/>
              <a:t>www.tolerance.org/lgbt-best-practices</a:t>
            </a:r>
          </a:p>
          <a:p>
            <a:pPr>
              <a:spcBef>
                <a:spcPts val="1920"/>
              </a:spcBef>
            </a:pPr>
            <a:r>
              <a:rPr lang="en-US" sz="3000" dirty="0" err="1"/>
              <a:t>http://www.apa.org/pi/lgbt/programs/safe-supportive/default.aspx</a:t>
            </a:r>
            <a:endParaRPr lang="en-US" sz="3000" dirty="0"/>
          </a:p>
        </p:txBody>
      </p:sp>
      <p:pic>
        <p:nvPicPr>
          <p:cNvPr id="4" name="Picture 3" descr="AFY_LOGO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86" y="5943600"/>
            <a:ext cx="1532514" cy="65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0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 is advocacy?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295400"/>
            <a:ext cx="8001000" cy="23622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Supporting and believing in an issue and trying to get others to support and believe in the same issue</a:t>
            </a:r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2050" name="Picture 2" descr="http://curaj.tv/wp-content/uploads/2015/07/advocacy-umbrella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586" y="3200400"/>
            <a:ext cx="4472014" cy="386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FY_LOGO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86" y="5943600"/>
            <a:ext cx="1532514" cy="65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 is lobbying?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114800"/>
          </a:xfrm>
        </p:spPr>
        <p:txBody>
          <a:bodyPr/>
          <a:lstStyle/>
          <a:p>
            <a:pPr marL="447675" indent="-382588" eaLnBrk="1" hangingPunct="1"/>
            <a:r>
              <a:rPr lang="en-US" b="1" dirty="0" smtClean="0">
                <a:latin typeface="Arial" pitchFamily="34" charset="0"/>
                <a:cs typeface="Arial" pitchFamily="34" charset="0"/>
              </a:rPr>
              <a:t>A form of advocacy</a:t>
            </a:r>
          </a:p>
          <a:p>
            <a:pPr marL="447675" indent="-382588" eaLnBrk="1" hangingPunct="1">
              <a:spcBef>
                <a:spcPts val="1968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Conducting activities aimed at influencing decision-makers</a:t>
            </a:r>
          </a:p>
        </p:txBody>
      </p:sp>
      <p:pic>
        <p:nvPicPr>
          <p:cNvPr id="5" name="Picture 4" descr="CLPP Sex 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3352800"/>
            <a:ext cx="4572000" cy="3042271"/>
          </a:xfrm>
          <a:prstGeom prst="rect">
            <a:avLst/>
          </a:prstGeom>
        </p:spPr>
      </p:pic>
      <p:pic>
        <p:nvPicPr>
          <p:cNvPr id="6" name="Picture 5" descr="AFY_LOGO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86" y="5943600"/>
            <a:ext cx="1532514" cy="65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Which animal will be the School Mascot?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Content Placeholder 15" descr="Kitten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 b="8340"/>
          <a:stretch>
            <a:fillRect/>
          </a:stretch>
        </p:blipFill>
        <p:spPr>
          <a:xfrm>
            <a:off x="1202806" y="1905001"/>
            <a:ext cx="3140594" cy="3843192"/>
          </a:xfrm>
        </p:spPr>
      </p:pic>
      <p:pic>
        <p:nvPicPr>
          <p:cNvPr id="17" name="Content Placeholder 16" descr="PUPPY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 l="34916" r="6020"/>
          <a:stretch>
            <a:fillRect/>
          </a:stretch>
        </p:blipFill>
        <p:spPr>
          <a:xfrm>
            <a:off x="4876800" y="1905000"/>
            <a:ext cx="3124200" cy="3845169"/>
          </a:xfrm>
        </p:spPr>
      </p:pic>
      <p:pic>
        <p:nvPicPr>
          <p:cNvPr id="5" name="Picture 4" descr="AFY_LOGO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86" y="5943600"/>
            <a:ext cx="1532514" cy="65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Why do we lobby?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696200" cy="4953000"/>
          </a:xfrm>
        </p:spPr>
        <p:txBody>
          <a:bodyPr/>
          <a:lstStyle/>
          <a:p>
            <a:pPr>
              <a:spcBef>
                <a:spcPts val="1872"/>
              </a:spcBef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To show the personal faces affected by the school’s policies or lack thereof.</a:t>
            </a:r>
          </a:p>
          <a:p>
            <a:pPr>
              <a:spcBef>
                <a:spcPts val="1872"/>
              </a:spcBef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To help show how much students care about their school.</a:t>
            </a:r>
          </a:p>
          <a:p>
            <a:pPr>
              <a:spcBef>
                <a:spcPts val="1872"/>
              </a:spcBef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To influence: </a:t>
            </a:r>
          </a:p>
          <a:p>
            <a:pPr marL="847725" lvl="1" indent="-382588" eaLnBrk="1" hangingPunct="1">
              <a:spcBef>
                <a:spcPts val="1872"/>
              </a:spcBef>
              <a:defRPr/>
            </a:pPr>
            <a:r>
              <a:rPr lang="en-US" sz="2300" b="1" dirty="0" smtClean="0">
                <a:latin typeface="Arial" pitchFamily="34" charset="0"/>
                <a:cs typeface="Arial" pitchFamily="34" charset="0"/>
              </a:rPr>
              <a:t>Policy decisions </a:t>
            </a:r>
          </a:p>
          <a:p>
            <a:pPr marL="847725" lvl="1" indent="-382588">
              <a:spcBef>
                <a:spcPts val="1872"/>
              </a:spcBef>
              <a:defRPr/>
            </a:pPr>
            <a:r>
              <a:rPr lang="en-US" sz="2300" b="1" dirty="0">
                <a:latin typeface="Arial" pitchFamily="34" charset="0"/>
                <a:cs typeface="Arial" pitchFamily="34" charset="0"/>
              </a:rPr>
              <a:t>School climate</a:t>
            </a:r>
          </a:p>
          <a:p>
            <a:pPr marL="465137" lvl="1" indent="0" eaLnBrk="1" hangingPunct="1">
              <a:buNone/>
              <a:defRPr/>
            </a:pPr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pPr marL="65087" indent="0" eaLnBrk="1" hangingPunct="1">
              <a:buNone/>
              <a:defRPr/>
            </a:pPr>
            <a:endParaRPr lang="en-US" sz="2400" dirty="0" smtClean="0">
              <a:latin typeface="Footlight MT Light" pitchFamily="18" charset="0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pic>
        <p:nvPicPr>
          <p:cNvPr id="4" name="Picture 3" descr="AFY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86" y="5943600"/>
            <a:ext cx="1532514" cy="65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You already lobby all the time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479425">
              <a:spcBef>
                <a:spcPts val="1776"/>
              </a:spcBef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Asking your parent(s)/caregiver(s) for permission to do something</a:t>
            </a:r>
          </a:p>
          <a:p>
            <a:pPr marL="479425">
              <a:spcBef>
                <a:spcPts val="1776"/>
              </a:spcBef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list the arguments for our position, point out the problems with the other side's arguments, and then enlist the help of those who have different types of power.</a:t>
            </a:r>
          </a:p>
          <a:p>
            <a:pPr marL="422275">
              <a:spcBef>
                <a:spcPts val="1776"/>
              </a:spcBef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use what we know in the situation to try to get our way. </a:t>
            </a:r>
          </a:p>
          <a:p>
            <a:pPr marL="422275">
              <a:spcBef>
                <a:spcPts val="1776"/>
              </a:spcBef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Lobbying the Principal isn’t much different!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 descr="AFY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86" y="5943600"/>
            <a:ext cx="1532514" cy="65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>
            <a:noAutofit/>
          </a:bodyPr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Issue &amp; The Ask</a:t>
            </a:r>
            <a:endParaRPr lang="en-US" sz="4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FY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86" y="5943600"/>
            <a:ext cx="1532514" cy="65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551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Lobbying the Principal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>
              <a:spcBef>
                <a:spcPts val="1176"/>
              </a:spcBef>
              <a:buFont typeface="Wingdings" pitchFamily="2" charset="2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1.  Introduce yourself and who you represent</a:t>
            </a:r>
          </a:p>
          <a:p>
            <a:pPr>
              <a:spcBef>
                <a:spcPts val="1176"/>
              </a:spcBef>
              <a:buFont typeface="Wingdings" pitchFamily="2" charset="2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 Thank the Principal for the meeting</a:t>
            </a:r>
          </a:p>
          <a:p>
            <a:pPr>
              <a:spcBef>
                <a:spcPts val="1176"/>
              </a:spcBef>
              <a:buFont typeface="Wingdings" pitchFamily="2" charset="2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3.  State your position clearly, specifically what is wrong and why you think that</a:t>
            </a:r>
          </a:p>
          <a:p>
            <a:pPr>
              <a:spcBef>
                <a:spcPts val="1176"/>
              </a:spcBef>
              <a:buFont typeface="Wingdings" pitchFamily="2" charset="2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4.  Make a specific ask (“We would like…”) </a:t>
            </a:r>
          </a:p>
          <a:p>
            <a:pPr>
              <a:spcBef>
                <a:spcPts val="1176"/>
              </a:spcBef>
              <a:buFont typeface="Wingdings" pitchFamily="2" charset="2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5.  Provide Informational materials and ask if you can count on their support</a:t>
            </a:r>
          </a:p>
          <a:p>
            <a:pPr marL="514350" indent="-514350">
              <a:spcBef>
                <a:spcPts val="1176"/>
              </a:spcBef>
              <a:buFont typeface="Wingdings" pitchFamily="2" charset="2"/>
              <a:buAutoNum type="arabicPeriod" startAt="6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Thank the Principal again and then go back and meet with your group to decide how you might need to follow up</a:t>
            </a:r>
          </a:p>
          <a:p>
            <a:pPr marL="457200" indent="-457200">
              <a:buAutoNum type="arabicPeriod" startAt="6"/>
            </a:pPr>
            <a:endParaRPr lang="en-US" sz="2400" dirty="0" smtClean="0"/>
          </a:p>
        </p:txBody>
      </p:sp>
      <p:pic>
        <p:nvPicPr>
          <p:cNvPr id="5" name="Picture 4" descr="AFY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86" y="5943600"/>
            <a:ext cx="1532514" cy="65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9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 should you do if the Principal…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382588"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Agrees with you?</a:t>
            </a:r>
          </a:p>
          <a:p>
            <a:pPr marL="822325" lvl="1" eaLnBrk="1" hangingPunct="1">
              <a:spcBef>
                <a:spcPts val="1776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Thank them for their support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822325" lvl="1" eaLnBrk="1" hangingPunct="1">
              <a:spcBef>
                <a:spcPts val="1776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Ask for a timeline for the change to happen</a:t>
            </a:r>
          </a:p>
          <a:p>
            <a:pPr marL="822325" lvl="1" eaLnBrk="1" hangingPunct="1">
              <a:spcBef>
                <a:spcPts val="1776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Ask them to take a larger role by publicizing this change to the entire school</a:t>
            </a:r>
          </a:p>
        </p:txBody>
      </p:sp>
      <p:pic>
        <p:nvPicPr>
          <p:cNvPr id="5" name="Picture 4" descr="AFY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86" y="5943600"/>
            <a:ext cx="1532514" cy="65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Powerpoint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Gotham Book"/>
        <a:ea typeface="ＭＳ Ｐゴシック"/>
        <a:cs typeface="ＭＳ Ｐゴシック"/>
      </a:majorFont>
      <a:minorFont>
        <a:latin typeface="VistaSansBook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18020</TotalTime>
  <Words>543</Words>
  <Application>Microsoft Macintosh PowerPoint</Application>
  <PresentationFormat>On-screen Show (4:3)</PresentationFormat>
  <Paragraphs>76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2_Powerpoint_Template</vt:lpstr>
      <vt:lpstr> Advocating for  Change at School </vt:lpstr>
      <vt:lpstr>What is advocacy?</vt:lpstr>
      <vt:lpstr>What is lobbying?</vt:lpstr>
      <vt:lpstr>Which animal will be the School Mascot?</vt:lpstr>
      <vt:lpstr>Why do we lobby?</vt:lpstr>
      <vt:lpstr>You already lobby all the time!</vt:lpstr>
      <vt:lpstr>PowerPoint Presentation</vt:lpstr>
      <vt:lpstr>Lobbying the Principal</vt:lpstr>
      <vt:lpstr>What should you do if the Principal…</vt:lpstr>
      <vt:lpstr>What should you do if the Principal…</vt:lpstr>
      <vt:lpstr>What should you do if the Principal… </vt:lpstr>
      <vt:lpstr>Homework</vt:lpstr>
      <vt:lpstr>Websites That Can Help  (the rest you’ll have to Google  )</vt:lpstr>
    </vt:vector>
  </TitlesOfParts>
  <Company>Default Default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and Reproductive Health of Young People</dc:title>
  <dc:creator>Default Default</dc:creator>
  <cp:lastModifiedBy>Nora Gelperin</cp:lastModifiedBy>
  <cp:revision>530</cp:revision>
  <cp:lastPrinted>2015-09-10T22:52:00Z</cp:lastPrinted>
  <dcterms:created xsi:type="dcterms:W3CDTF">2016-01-06T14:43:42Z</dcterms:created>
  <dcterms:modified xsi:type="dcterms:W3CDTF">2016-01-07T01:07:01Z</dcterms:modified>
</cp:coreProperties>
</file>