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mc="http://schemas.openxmlformats.org/markup-compatibility/2006" xmlns:mv="urn:schemas-microsoft-com:mac:vml"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4B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mc="http://schemas.openxmlformats.org/markup-compatibility/2006" xmlns:mv="urn:schemas-microsoft-com:mac:vml"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104"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272AF-AE6B-4048-AD4A-BA57D757CAD7}" type="datetimeFigureOut">
              <a:rPr lang="en-US"/>
              <a:pPr/>
              <a:t>1/6/16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8FB692-36ED-4577-8D08-4C8CFC599E19}" type="slidenum">
              <a:rPr lang="en-US"/>
              <a:pPr/>
              <a:t>‹#›</a:t>
            </a:fld>
            <a:endParaRPr lang="en-US"/>
          </a:p>
        </p:txBody>
      </p:sp>
    </p:spTree>
    <p:extLst>
      <p:ext uri="{BB962C8B-B14F-4D97-AF65-F5344CB8AC3E}">
        <p14:creationId xmlns:p14="http://schemas.microsoft.com/office/powerpoint/2010/main" val="1547764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8FB692-36ED-4577-8D08-4C8CFC599E19}" type="slidenum">
              <a:rPr lang="en-US"/>
              <a:pPr/>
              <a:t>1</a:t>
            </a:fld>
            <a:endParaRPr lang="en-US"/>
          </a:p>
        </p:txBody>
      </p:sp>
    </p:spTree>
    <p:extLst>
      <p:ext uri="{BB962C8B-B14F-4D97-AF65-F5344CB8AC3E}">
        <p14:creationId xmlns:p14="http://schemas.microsoft.com/office/powerpoint/2010/main" val="2723177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8FB692-36ED-4577-8D08-4C8CFC599E19}" type="slidenum">
              <a:rPr lang="en-US"/>
              <a:pPr/>
              <a:t>2</a:t>
            </a:fld>
            <a:endParaRPr lang="en-US"/>
          </a:p>
        </p:txBody>
      </p:sp>
    </p:spTree>
    <p:extLst>
      <p:ext uri="{BB962C8B-B14F-4D97-AF65-F5344CB8AC3E}">
        <p14:creationId xmlns:p14="http://schemas.microsoft.com/office/powerpoint/2010/main" val="1499303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8FB692-36ED-4577-8D08-4C8CFC599E19}" type="slidenum">
              <a:rPr lang="en-US"/>
              <a:pPr/>
              <a:t>3</a:t>
            </a:fld>
            <a:endParaRPr lang="en-US"/>
          </a:p>
        </p:txBody>
      </p:sp>
    </p:spTree>
    <p:extLst>
      <p:ext uri="{BB962C8B-B14F-4D97-AF65-F5344CB8AC3E}">
        <p14:creationId xmlns:p14="http://schemas.microsoft.com/office/powerpoint/2010/main" val="2005944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8FB692-36ED-4577-8D08-4C8CFC599E19}" type="slidenum">
              <a:rPr lang="en-US"/>
              <a:pPr/>
              <a:t>4</a:t>
            </a:fld>
            <a:endParaRPr lang="en-US"/>
          </a:p>
        </p:txBody>
      </p:sp>
    </p:spTree>
    <p:extLst>
      <p:ext uri="{BB962C8B-B14F-4D97-AF65-F5344CB8AC3E}">
        <p14:creationId xmlns:p14="http://schemas.microsoft.com/office/powerpoint/2010/main" val="2445472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8FB692-36ED-4577-8D08-4C8CFC599E19}" type="slidenum">
              <a:rPr lang="en-US"/>
              <a:pPr/>
              <a:t>5</a:t>
            </a:fld>
            <a:endParaRPr lang="en-US"/>
          </a:p>
        </p:txBody>
      </p:sp>
    </p:spTree>
    <p:extLst>
      <p:ext uri="{BB962C8B-B14F-4D97-AF65-F5344CB8AC3E}">
        <p14:creationId xmlns:p14="http://schemas.microsoft.com/office/powerpoint/2010/main" val="13715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8FB692-36ED-4577-8D08-4C8CFC599E19}" type="slidenum">
              <a:rPr lang="en-US"/>
              <a:pPr/>
              <a:t>6</a:t>
            </a:fld>
            <a:endParaRPr lang="en-US"/>
          </a:p>
        </p:txBody>
      </p:sp>
    </p:spTree>
    <p:extLst>
      <p:ext uri="{BB962C8B-B14F-4D97-AF65-F5344CB8AC3E}">
        <p14:creationId xmlns:p14="http://schemas.microsoft.com/office/powerpoint/2010/main" val="2645747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3E124D-AF50-445A-8571-9D17AD8CBB0C}" type="datetimeFigureOut">
              <a:rPr lang="en-US" smtClean="0"/>
              <a:pPr/>
              <a:t>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3C5ED-243F-4644-BDC2-9CAA963B5B91}" type="slidenum">
              <a:rPr lang="en-US" smtClean="0"/>
              <a:pPr/>
              <a:t>‹#›</a:t>
            </a:fld>
            <a:endParaRPr lang="en-US"/>
          </a:p>
        </p:txBody>
      </p:sp>
    </p:spTree>
    <p:extLst>
      <p:ext uri="{BB962C8B-B14F-4D97-AF65-F5344CB8AC3E}">
        <p14:creationId xmlns:p14="http://schemas.microsoft.com/office/powerpoint/2010/main" val="493116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3E124D-AF50-445A-8571-9D17AD8CBB0C}" type="datetimeFigureOut">
              <a:rPr lang="en-US" smtClean="0"/>
              <a:pPr/>
              <a:t>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3C5ED-243F-4644-BDC2-9CAA963B5B91}" type="slidenum">
              <a:rPr lang="en-US" smtClean="0"/>
              <a:pPr/>
              <a:t>‹#›</a:t>
            </a:fld>
            <a:endParaRPr lang="en-US"/>
          </a:p>
        </p:txBody>
      </p:sp>
    </p:spTree>
    <p:extLst>
      <p:ext uri="{BB962C8B-B14F-4D97-AF65-F5344CB8AC3E}">
        <p14:creationId xmlns:p14="http://schemas.microsoft.com/office/powerpoint/2010/main" val="2663523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3E124D-AF50-445A-8571-9D17AD8CBB0C}" type="datetimeFigureOut">
              <a:rPr lang="en-US" smtClean="0"/>
              <a:pPr/>
              <a:t>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3C5ED-243F-4644-BDC2-9CAA963B5B91}" type="slidenum">
              <a:rPr lang="en-US" smtClean="0"/>
              <a:pPr/>
              <a:t>‹#›</a:t>
            </a:fld>
            <a:endParaRPr lang="en-US"/>
          </a:p>
        </p:txBody>
      </p:sp>
    </p:spTree>
    <p:extLst>
      <p:ext uri="{BB962C8B-B14F-4D97-AF65-F5344CB8AC3E}">
        <p14:creationId xmlns:p14="http://schemas.microsoft.com/office/powerpoint/2010/main" val="1116926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3E124D-AF50-445A-8571-9D17AD8CBB0C}" type="datetimeFigureOut">
              <a:rPr lang="en-US" smtClean="0"/>
              <a:pPr/>
              <a:t>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3C5ED-243F-4644-BDC2-9CAA963B5B91}" type="slidenum">
              <a:rPr lang="en-US" smtClean="0"/>
              <a:pPr/>
              <a:t>‹#›</a:t>
            </a:fld>
            <a:endParaRPr lang="en-US"/>
          </a:p>
        </p:txBody>
      </p:sp>
    </p:spTree>
    <p:extLst>
      <p:ext uri="{BB962C8B-B14F-4D97-AF65-F5344CB8AC3E}">
        <p14:creationId xmlns:p14="http://schemas.microsoft.com/office/powerpoint/2010/main" val="3506476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3E124D-AF50-445A-8571-9D17AD8CBB0C}" type="datetimeFigureOut">
              <a:rPr lang="en-US" smtClean="0"/>
              <a:pPr/>
              <a:t>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3C5ED-243F-4644-BDC2-9CAA963B5B91}" type="slidenum">
              <a:rPr lang="en-US" smtClean="0"/>
              <a:pPr/>
              <a:t>‹#›</a:t>
            </a:fld>
            <a:endParaRPr lang="en-US"/>
          </a:p>
        </p:txBody>
      </p:sp>
    </p:spTree>
    <p:extLst>
      <p:ext uri="{BB962C8B-B14F-4D97-AF65-F5344CB8AC3E}">
        <p14:creationId xmlns:p14="http://schemas.microsoft.com/office/powerpoint/2010/main" val="2631114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3E124D-AF50-445A-8571-9D17AD8CBB0C}" type="datetimeFigureOut">
              <a:rPr lang="en-US" smtClean="0"/>
              <a:pPr/>
              <a:t>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73C5ED-243F-4644-BDC2-9CAA963B5B91}" type="slidenum">
              <a:rPr lang="en-US" smtClean="0"/>
              <a:pPr/>
              <a:t>‹#›</a:t>
            </a:fld>
            <a:endParaRPr lang="en-US"/>
          </a:p>
        </p:txBody>
      </p:sp>
    </p:spTree>
    <p:extLst>
      <p:ext uri="{BB962C8B-B14F-4D97-AF65-F5344CB8AC3E}">
        <p14:creationId xmlns:p14="http://schemas.microsoft.com/office/powerpoint/2010/main" val="4124061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3E124D-AF50-445A-8571-9D17AD8CBB0C}" type="datetimeFigureOut">
              <a:rPr lang="en-US" smtClean="0"/>
              <a:pPr/>
              <a:t>1/6/16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73C5ED-243F-4644-BDC2-9CAA963B5B91}" type="slidenum">
              <a:rPr lang="en-US" smtClean="0"/>
              <a:pPr/>
              <a:t>‹#›</a:t>
            </a:fld>
            <a:endParaRPr lang="en-US"/>
          </a:p>
        </p:txBody>
      </p:sp>
    </p:spTree>
    <p:extLst>
      <p:ext uri="{BB962C8B-B14F-4D97-AF65-F5344CB8AC3E}">
        <p14:creationId xmlns:p14="http://schemas.microsoft.com/office/powerpoint/2010/main" val="4188307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3E124D-AF50-445A-8571-9D17AD8CBB0C}" type="datetimeFigureOut">
              <a:rPr lang="en-US" smtClean="0"/>
              <a:pPr/>
              <a:t>1/6/16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73C5ED-243F-4644-BDC2-9CAA963B5B91}" type="slidenum">
              <a:rPr lang="en-US" smtClean="0"/>
              <a:pPr/>
              <a:t>‹#›</a:t>
            </a:fld>
            <a:endParaRPr lang="en-US"/>
          </a:p>
        </p:txBody>
      </p:sp>
    </p:spTree>
    <p:extLst>
      <p:ext uri="{BB962C8B-B14F-4D97-AF65-F5344CB8AC3E}">
        <p14:creationId xmlns:p14="http://schemas.microsoft.com/office/powerpoint/2010/main" val="1112174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3E124D-AF50-445A-8571-9D17AD8CBB0C}" type="datetimeFigureOut">
              <a:rPr lang="en-US" smtClean="0"/>
              <a:pPr/>
              <a:t>1/6/16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73C5ED-243F-4644-BDC2-9CAA963B5B91}" type="slidenum">
              <a:rPr lang="en-US" smtClean="0"/>
              <a:pPr/>
              <a:t>‹#›</a:t>
            </a:fld>
            <a:endParaRPr lang="en-US"/>
          </a:p>
        </p:txBody>
      </p:sp>
    </p:spTree>
    <p:extLst>
      <p:ext uri="{BB962C8B-B14F-4D97-AF65-F5344CB8AC3E}">
        <p14:creationId xmlns:p14="http://schemas.microsoft.com/office/powerpoint/2010/main" val="3952111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3E124D-AF50-445A-8571-9D17AD8CBB0C}" type="datetimeFigureOut">
              <a:rPr lang="en-US" smtClean="0"/>
              <a:pPr/>
              <a:t>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73C5ED-243F-4644-BDC2-9CAA963B5B91}" type="slidenum">
              <a:rPr lang="en-US" smtClean="0"/>
              <a:pPr/>
              <a:t>‹#›</a:t>
            </a:fld>
            <a:endParaRPr lang="en-US"/>
          </a:p>
        </p:txBody>
      </p:sp>
    </p:spTree>
    <p:extLst>
      <p:ext uri="{BB962C8B-B14F-4D97-AF65-F5344CB8AC3E}">
        <p14:creationId xmlns:p14="http://schemas.microsoft.com/office/powerpoint/2010/main" val="4200376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3E124D-AF50-445A-8571-9D17AD8CBB0C}" type="datetimeFigureOut">
              <a:rPr lang="en-US" smtClean="0"/>
              <a:pPr/>
              <a:t>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73C5ED-243F-4644-BDC2-9CAA963B5B91}" type="slidenum">
              <a:rPr lang="en-US" smtClean="0"/>
              <a:pPr/>
              <a:t>‹#›</a:t>
            </a:fld>
            <a:endParaRPr lang="en-US"/>
          </a:p>
        </p:txBody>
      </p:sp>
    </p:spTree>
    <p:extLst>
      <p:ext uri="{BB962C8B-B14F-4D97-AF65-F5344CB8AC3E}">
        <p14:creationId xmlns:p14="http://schemas.microsoft.com/office/powerpoint/2010/main" val="844114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3E124D-AF50-445A-8571-9D17AD8CBB0C}" type="datetimeFigureOut">
              <a:rPr lang="en-US" smtClean="0"/>
              <a:pPr/>
              <a:t>1/6/16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73C5ED-243F-4644-BDC2-9CAA963B5B91}" type="slidenum">
              <a:rPr lang="en-US" smtClean="0"/>
              <a:pPr/>
              <a:t>‹#›</a:t>
            </a:fld>
            <a:endParaRPr lang="en-US"/>
          </a:p>
        </p:txBody>
      </p:sp>
    </p:spTree>
    <p:extLst>
      <p:ext uri="{BB962C8B-B14F-4D97-AF65-F5344CB8AC3E}">
        <p14:creationId xmlns:p14="http://schemas.microsoft.com/office/powerpoint/2010/main" val="1305523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b="1" dirty="0" smtClean="0">
                <a:solidFill>
                  <a:schemeClr val="accent1">
                    <a:lumMod val="75000"/>
                  </a:schemeClr>
                </a:solidFill>
                <a:latin typeface="Arial"/>
              </a:rPr>
              <a:t>U.S. </a:t>
            </a:r>
            <a:r>
              <a:rPr lang="en-US" sz="8000" b="1" dirty="0" err="1" smtClean="0">
                <a:solidFill>
                  <a:schemeClr val="accent1">
                    <a:lumMod val="75000"/>
                  </a:schemeClr>
                </a:solidFill>
                <a:latin typeface="Arial"/>
              </a:rPr>
              <a:t>Sexting</a:t>
            </a:r>
            <a:r>
              <a:rPr lang="en-US" sz="8000" b="1" dirty="0" smtClean="0">
                <a:solidFill>
                  <a:schemeClr val="accent1">
                    <a:lumMod val="75000"/>
                  </a:schemeClr>
                </a:solidFill>
                <a:latin typeface="Arial"/>
              </a:rPr>
              <a:t> Laws</a:t>
            </a:r>
            <a:endParaRPr lang="en-US" sz="8000" b="1" dirty="0">
              <a:solidFill>
                <a:schemeClr val="accent1">
                  <a:lumMod val="75000"/>
                </a:schemeClr>
              </a:solidFill>
              <a:latin typeface="Arial"/>
            </a:endParaRPr>
          </a:p>
        </p:txBody>
      </p:sp>
      <p:sp>
        <p:nvSpPr>
          <p:cNvPr id="3" name="Subtitle 2"/>
          <p:cNvSpPr>
            <a:spLocks noGrp="1"/>
          </p:cNvSpPr>
          <p:nvPr>
            <p:ph type="subTitle" idx="1"/>
          </p:nvPr>
        </p:nvSpPr>
        <p:spPr/>
        <p:txBody>
          <a:bodyPr/>
          <a:lstStyle/>
          <a:p>
            <a:r>
              <a:rPr lang="en-US" i="1" dirty="0"/>
              <a:t>(From http://mobilemediaguard.com/state_main.html).</a:t>
            </a:r>
            <a:endParaRPr lang="en-US" dirty="0"/>
          </a:p>
          <a:p>
            <a:endParaRPr lang="en-US" dirty="0"/>
          </a:p>
        </p:txBody>
      </p:sp>
      <p:pic>
        <p:nvPicPr>
          <p:cNvPr id="4" name="Picture 3" descr="AFY_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2280" y="6001321"/>
            <a:ext cx="1532514" cy="654975"/>
          </a:xfrm>
          <a:prstGeom prst="rect">
            <a:avLst/>
          </a:prstGeom>
        </p:spPr>
      </p:pic>
    </p:spTree>
    <p:extLst>
      <p:ext uri="{BB962C8B-B14F-4D97-AF65-F5344CB8AC3E}">
        <p14:creationId xmlns:p14="http://schemas.microsoft.com/office/powerpoint/2010/main" val="2108508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latin typeface="+mn-lt"/>
              </a:rPr>
              <a:t>Did You Know…?</a:t>
            </a:r>
            <a:endParaRPr lang="en-US" b="1" dirty="0">
              <a:solidFill>
                <a:schemeClr val="accent1">
                  <a:lumMod val="75000"/>
                </a:schemeClr>
              </a:solidFill>
              <a:latin typeface="+mn-lt"/>
            </a:endParaRPr>
          </a:p>
        </p:txBody>
      </p:sp>
      <p:sp>
        <p:nvSpPr>
          <p:cNvPr id="3" name="Content Placeholder 2"/>
          <p:cNvSpPr>
            <a:spLocks noGrp="1"/>
          </p:cNvSpPr>
          <p:nvPr>
            <p:ph idx="1"/>
          </p:nvPr>
        </p:nvSpPr>
        <p:spPr/>
        <p:txBody>
          <a:bodyPr vert="horz" lIns="91440" tIns="45720" rIns="91440" bIns="45720" rtlCol="0" anchor="t">
            <a:normAutofit/>
          </a:bodyPr>
          <a:lstStyle/>
          <a:p>
            <a:pPr lvl="0"/>
            <a:r>
              <a:rPr lang="en-US" b="1" dirty="0"/>
              <a:t>Possessing a sexually explicit image of someone under 18 is a crime – even if the person who receives it is under 18, too.</a:t>
            </a:r>
          </a:p>
          <a:p>
            <a:pPr marL="0" lvl="0" indent="0">
              <a:buNone/>
            </a:pPr>
            <a:endParaRPr lang="en-US" b="1" dirty="0"/>
          </a:p>
          <a:p>
            <a:pPr lvl="0"/>
            <a:r>
              <a:rPr lang="en-US" b="1" dirty="0"/>
              <a:t>Sending a sexually explicit image of a minor to someone else is a crime – even if the picture is of yourself.</a:t>
            </a:r>
          </a:p>
          <a:p>
            <a:pPr marL="0" lvl="0" indent="0">
              <a:buNone/>
            </a:pPr>
            <a:endParaRPr lang="en-US" b="1" dirty="0"/>
          </a:p>
          <a:p>
            <a:pPr lvl="0"/>
            <a:r>
              <a:rPr lang="en-US" b="1" dirty="0"/>
              <a:t>Taking a picture of a minor doing something sexual with another person, asking or tricking a minor into sending a sexually explicit image is a crime.</a:t>
            </a:r>
          </a:p>
          <a:p>
            <a:endParaRPr lang="en-US" dirty="0"/>
          </a:p>
        </p:txBody>
      </p:sp>
      <p:pic>
        <p:nvPicPr>
          <p:cNvPr id="4" name="Picture 3" descr="AFY_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2280" y="6001321"/>
            <a:ext cx="1532514" cy="654975"/>
          </a:xfrm>
          <a:prstGeom prst="rect">
            <a:avLst/>
          </a:prstGeom>
        </p:spPr>
      </p:pic>
    </p:spTree>
    <p:extLst>
      <p:ext uri="{BB962C8B-B14F-4D97-AF65-F5344CB8AC3E}">
        <p14:creationId xmlns:p14="http://schemas.microsoft.com/office/powerpoint/2010/main" val="2031730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latin typeface="+mn-lt"/>
              </a:rPr>
              <a:t>This Means…</a:t>
            </a:r>
            <a:endParaRPr lang="en-US" b="1" dirty="0">
              <a:solidFill>
                <a:schemeClr val="accent1">
                  <a:lumMod val="75000"/>
                </a:schemeClr>
              </a:solidFill>
              <a:latin typeface="+mn-lt"/>
            </a:endParaRPr>
          </a:p>
        </p:txBody>
      </p:sp>
      <p:sp>
        <p:nvSpPr>
          <p:cNvPr id="3" name="Content Placeholder 2"/>
          <p:cNvSpPr>
            <a:spLocks noGrp="1"/>
          </p:cNvSpPr>
          <p:nvPr>
            <p:ph idx="1"/>
          </p:nvPr>
        </p:nvSpPr>
        <p:spPr/>
        <p:txBody>
          <a:bodyPr/>
          <a:lstStyle/>
          <a:p>
            <a:pPr lvl="0"/>
            <a:r>
              <a:rPr lang="en-US" b="1" dirty="0" smtClean="0"/>
              <a:t>A teen who takes a naked picture of themselves and sends it to another teen, has technically committed 3 felony crimes: promoting, distributing and possessing child pornography. </a:t>
            </a:r>
          </a:p>
          <a:p>
            <a:pPr lvl="0"/>
            <a:endParaRPr lang="en-US" b="1" dirty="0" smtClean="0"/>
          </a:p>
          <a:p>
            <a:pPr lvl="0"/>
            <a:r>
              <a:rPr lang="en-US" b="1" dirty="0" smtClean="0"/>
              <a:t>A teen who receives a sexually explicit image (even if it was not requested) can be charged with possession. If they send the picture to anyone else they can be charged with distributing child pornography if caught.</a:t>
            </a:r>
          </a:p>
          <a:p>
            <a:endParaRPr lang="en-US" dirty="0"/>
          </a:p>
        </p:txBody>
      </p:sp>
      <p:pic>
        <p:nvPicPr>
          <p:cNvPr id="4" name="Picture 3" descr="AFY_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2280" y="6001321"/>
            <a:ext cx="1532514" cy="654975"/>
          </a:xfrm>
          <a:prstGeom prst="rect">
            <a:avLst/>
          </a:prstGeom>
        </p:spPr>
      </p:pic>
    </p:spTree>
    <p:extLst>
      <p:ext uri="{BB962C8B-B14F-4D97-AF65-F5344CB8AC3E}">
        <p14:creationId xmlns:p14="http://schemas.microsoft.com/office/powerpoint/2010/main" val="243459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latin typeface="+mn-lt"/>
              </a:rPr>
              <a:t>The Law Takes This Really Seriously!</a:t>
            </a:r>
            <a:endParaRPr lang="en-US" b="1" dirty="0">
              <a:solidFill>
                <a:schemeClr val="accent1">
                  <a:lumMod val="75000"/>
                </a:schemeClr>
              </a:solidFill>
              <a:latin typeface="+mn-lt"/>
            </a:endParaRPr>
          </a:p>
        </p:txBody>
      </p:sp>
      <p:sp>
        <p:nvSpPr>
          <p:cNvPr id="3" name="Content Placeholder 2"/>
          <p:cNvSpPr>
            <a:spLocks noGrp="1"/>
          </p:cNvSpPr>
          <p:nvPr>
            <p:ph idx="1"/>
          </p:nvPr>
        </p:nvSpPr>
        <p:spPr/>
        <p:txBody>
          <a:bodyPr vert="horz" lIns="91440" tIns="45720" rIns="91440" bIns="45720" rtlCol="0" anchor="t">
            <a:normAutofit/>
          </a:bodyPr>
          <a:lstStyle/>
          <a:p>
            <a:pPr lvl="0"/>
            <a:r>
              <a:rPr lang="en-US" b="1" dirty="0"/>
              <a:t>If one of the teens is 18 (17 in some states) that teen is </a:t>
            </a:r>
            <a:r>
              <a:rPr lang="en-US" b="1" dirty="0" smtClean="0"/>
              <a:t>legally considered an adult. </a:t>
            </a:r>
            <a:r>
              <a:rPr lang="en-US" b="1" dirty="0"/>
              <a:t>That means </a:t>
            </a:r>
            <a:r>
              <a:rPr lang="en-US" b="1" dirty="0" smtClean="0"/>
              <a:t>they can </a:t>
            </a:r>
            <a:r>
              <a:rPr lang="en-US" b="1" dirty="0"/>
              <a:t>be charged as an adult.</a:t>
            </a:r>
          </a:p>
          <a:p>
            <a:pPr marL="0" lvl="0" indent="0">
              <a:buNone/>
            </a:pPr>
            <a:endParaRPr lang="en-US" b="1" dirty="0"/>
          </a:p>
          <a:p>
            <a:pPr lvl="0"/>
            <a:r>
              <a:rPr lang="en-US" b="1" dirty="0"/>
              <a:t>If convicted, the person will most likely be charged with a felony. Some states then require the teen to register as a sex offender.</a:t>
            </a:r>
          </a:p>
          <a:p>
            <a:endParaRPr lang="en-US" dirty="0"/>
          </a:p>
        </p:txBody>
      </p:sp>
      <p:pic>
        <p:nvPicPr>
          <p:cNvPr id="4" name="Picture 3" descr="AFY_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2280" y="6001321"/>
            <a:ext cx="1532514" cy="654975"/>
          </a:xfrm>
          <a:prstGeom prst="rect">
            <a:avLst/>
          </a:prstGeom>
        </p:spPr>
      </p:pic>
    </p:spTree>
    <p:extLst>
      <p:ext uri="{BB962C8B-B14F-4D97-AF65-F5344CB8AC3E}">
        <p14:creationId xmlns:p14="http://schemas.microsoft.com/office/powerpoint/2010/main" val="3210172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latin typeface="+mn-lt"/>
              </a:rPr>
              <a:t>What Can You Do?</a:t>
            </a:r>
            <a:endParaRPr lang="en-US" b="1" dirty="0">
              <a:solidFill>
                <a:schemeClr val="accent1">
                  <a:lumMod val="75000"/>
                </a:schemeClr>
              </a:solidFill>
              <a:latin typeface="+mn-lt"/>
            </a:endParaRPr>
          </a:p>
        </p:txBody>
      </p:sp>
      <p:sp>
        <p:nvSpPr>
          <p:cNvPr id="3" name="Content Placeholder 2"/>
          <p:cNvSpPr>
            <a:spLocks noGrp="1"/>
          </p:cNvSpPr>
          <p:nvPr>
            <p:ph idx="1"/>
          </p:nvPr>
        </p:nvSpPr>
        <p:spPr/>
        <p:txBody>
          <a:bodyPr vert="horz" lIns="91440" tIns="45720" rIns="91440" bIns="45720" rtlCol="0" anchor="t">
            <a:normAutofit/>
          </a:bodyPr>
          <a:lstStyle/>
          <a:p>
            <a:r>
              <a:rPr lang="en-US" b="1" dirty="0"/>
              <a:t>Don’t sext.  Not sexting is the only 100% sure way to avoid possibly being accused of wrongdoing.</a:t>
            </a:r>
          </a:p>
          <a:p>
            <a:endParaRPr lang="en-US" b="1" dirty="0"/>
          </a:p>
          <a:p>
            <a:r>
              <a:rPr lang="en-US" b="1" dirty="0"/>
              <a:t>If someone texts you a naked picture of themselves, delete it.</a:t>
            </a:r>
          </a:p>
          <a:p>
            <a:endParaRPr lang="en-US" b="1" dirty="0"/>
          </a:p>
          <a:p>
            <a:r>
              <a:rPr lang="en-US" b="1" dirty="0"/>
              <a:t>If someone texts you a naked picture of themselves or someone else, do NOT forward it on to other </a:t>
            </a:r>
            <a:r>
              <a:rPr lang="en-US" b="1" dirty="0" smtClean="0"/>
              <a:t>people, just delete </a:t>
            </a:r>
            <a:r>
              <a:rPr lang="en-US" b="1" dirty="0"/>
              <a:t>it</a:t>
            </a:r>
            <a:r>
              <a:rPr lang="en-US" b="1" dirty="0" smtClean="0"/>
              <a:t>. Tell a trusted adult what happened.</a:t>
            </a:r>
            <a:endParaRPr lang="en-US" b="1" dirty="0"/>
          </a:p>
        </p:txBody>
      </p:sp>
      <p:pic>
        <p:nvPicPr>
          <p:cNvPr id="4" name="Picture 3" descr="AFY_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2280" y="6001321"/>
            <a:ext cx="1532514" cy="654975"/>
          </a:xfrm>
          <a:prstGeom prst="rect">
            <a:avLst/>
          </a:prstGeom>
        </p:spPr>
      </p:pic>
    </p:spTree>
    <p:extLst>
      <p:ext uri="{BB962C8B-B14F-4D97-AF65-F5344CB8AC3E}">
        <p14:creationId xmlns:p14="http://schemas.microsoft.com/office/powerpoint/2010/main" val="694568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latin typeface="+mn-lt"/>
              </a:rPr>
              <a:t> What Can You Do?</a:t>
            </a:r>
            <a:endParaRPr lang="en-US" b="1" dirty="0">
              <a:solidFill>
                <a:schemeClr val="accent1">
                  <a:lumMod val="75000"/>
                </a:schemeClr>
              </a:solidFill>
              <a:latin typeface="+mn-lt"/>
            </a:endParaRPr>
          </a:p>
        </p:txBody>
      </p:sp>
      <p:sp>
        <p:nvSpPr>
          <p:cNvPr id="3" name="Content Placeholder 2"/>
          <p:cNvSpPr>
            <a:spLocks noGrp="1"/>
          </p:cNvSpPr>
          <p:nvPr>
            <p:ph idx="1"/>
          </p:nvPr>
        </p:nvSpPr>
        <p:spPr>
          <a:xfrm>
            <a:off x="838200" y="1753474"/>
            <a:ext cx="10515600" cy="4523707"/>
          </a:xfrm>
        </p:spPr>
        <p:txBody>
          <a:bodyPr>
            <a:normAutofit fontScale="92500" lnSpcReduction="20000"/>
          </a:bodyPr>
          <a:lstStyle/>
          <a:p>
            <a:pPr>
              <a:lnSpc>
                <a:spcPct val="100000"/>
              </a:lnSpc>
            </a:pPr>
            <a:r>
              <a:rPr lang="en-US" b="1" dirty="0" smtClean="0"/>
              <a:t>Don’t ask or pressure someone else to send you naked pictures of themselves.</a:t>
            </a:r>
          </a:p>
          <a:p>
            <a:pPr marL="0" indent="0">
              <a:lnSpc>
                <a:spcPct val="100000"/>
              </a:lnSpc>
              <a:buNone/>
            </a:pPr>
            <a:endParaRPr lang="en-US" b="1" dirty="0"/>
          </a:p>
          <a:p>
            <a:pPr>
              <a:lnSpc>
                <a:spcPct val="100000"/>
              </a:lnSpc>
            </a:pPr>
            <a:r>
              <a:rPr lang="en-US" b="1" dirty="0" smtClean="0"/>
              <a:t>Download an app to your phone that will enable you to recall a text you’re having second thoughts about sending. These include, “On Second Thought,” where you have up to 60 seconds to recall a text, and “</a:t>
            </a:r>
            <a:r>
              <a:rPr lang="en-US" b="1" dirty="0" err="1" smtClean="0"/>
              <a:t>TigerText</a:t>
            </a:r>
            <a:r>
              <a:rPr lang="en-US" b="1" dirty="0" smtClean="0"/>
              <a:t>” and “Strings,” which allow you to erase a message once it has gone out.</a:t>
            </a:r>
          </a:p>
          <a:p>
            <a:pPr marL="0" indent="0">
              <a:lnSpc>
                <a:spcPct val="100000"/>
              </a:lnSpc>
              <a:buNone/>
            </a:pPr>
            <a:endParaRPr lang="en-US" b="1" dirty="0"/>
          </a:p>
          <a:p>
            <a:pPr>
              <a:lnSpc>
                <a:spcPct val="100000"/>
              </a:lnSpc>
            </a:pPr>
            <a:r>
              <a:rPr lang="en-US" b="1" dirty="0" smtClean="0"/>
              <a:t>Do not mistakenly believe that if you use </a:t>
            </a:r>
            <a:r>
              <a:rPr lang="en-US" b="1" dirty="0" err="1" smtClean="0"/>
              <a:t>SnapChat</a:t>
            </a:r>
            <a:r>
              <a:rPr lang="en-US" b="1" dirty="0" smtClean="0"/>
              <a:t> the laws aren’t an issue! Photos shared on </a:t>
            </a:r>
            <a:r>
              <a:rPr lang="en-US" b="1" dirty="0" err="1" smtClean="0"/>
              <a:t>SnapChat</a:t>
            </a:r>
            <a:r>
              <a:rPr lang="en-US" b="1" dirty="0" smtClean="0"/>
              <a:t> can be saved, so the same laws still apply.</a:t>
            </a:r>
            <a:endParaRPr lang="en-US" b="1" dirty="0"/>
          </a:p>
        </p:txBody>
      </p:sp>
      <p:pic>
        <p:nvPicPr>
          <p:cNvPr id="4" name="Picture 3" descr="AFY_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2280" y="6001321"/>
            <a:ext cx="1532514" cy="654975"/>
          </a:xfrm>
          <a:prstGeom prst="rect">
            <a:avLst/>
          </a:prstGeom>
        </p:spPr>
      </p:pic>
    </p:spTree>
    <p:extLst>
      <p:ext uri="{BB962C8B-B14F-4D97-AF65-F5344CB8AC3E}">
        <p14:creationId xmlns:p14="http://schemas.microsoft.com/office/powerpoint/2010/main" val="23267621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428</Words>
  <Application>Microsoft Macintosh PowerPoint</Application>
  <PresentationFormat>Custom</PresentationFormat>
  <Paragraphs>34</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U.S. Sexting Laws</vt:lpstr>
      <vt:lpstr>Did You Know…?</vt:lpstr>
      <vt:lpstr>This Means…</vt:lpstr>
      <vt:lpstr>The Law Takes This Really Seriously!</vt:lpstr>
      <vt:lpstr>What Can You Do?</vt:lpstr>
      <vt:lpstr> What Can You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Sexting Laws</dc:title>
  <dc:creator>Elizabeth Schroeder</dc:creator>
  <cp:lastModifiedBy>Nora Gelperin</cp:lastModifiedBy>
  <cp:revision>13</cp:revision>
  <dcterms:created xsi:type="dcterms:W3CDTF">2016-01-06T15:02:08Z</dcterms:created>
  <dcterms:modified xsi:type="dcterms:W3CDTF">2016-01-07T01:07:30Z</dcterms:modified>
</cp:coreProperties>
</file>